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76" r:id="rId5"/>
    <p:sldId id="295" r:id="rId6"/>
    <p:sldId id="277" r:id="rId7"/>
    <p:sldId id="278" r:id="rId8"/>
    <p:sldId id="267" r:id="rId9"/>
    <p:sldId id="296" r:id="rId10"/>
    <p:sldId id="284" r:id="rId11"/>
    <p:sldId id="269" r:id="rId12"/>
    <p:sldId id="263" r:id="rId13"/>
    <p:sldId id="287" r:id="rId14"/>
    <p:sldId id="286" r:id="rId15"/>
    <p:sldId id="285" r:id="rId16"/>
    <p:sldId id="292" r:id="rId17"/>
    <p:sldId id="279" r:id="rId18"/>
    <p:sldId id="291" r:id="rId19"/>
    <p:sldId id="290" r:id="rId20"/>
    <p:sldId id="289" r:id="rId21"/>
    <p:sldId id="288" r:id="rId22"/>
    <p:sldId id="28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Chamberlain" initials="SC" lastIdx="1" clrIdx="0"/>
  <p:cmAuthor id="2" name="Sarah Chamberlain" initials="SC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D03"/>
    <a:srgbClr val="FEF653"/>
    <a:srgbClr val="E65380"/>
    <a:srgbClr val="EBB243"/>
    <a:srgbClr val="E85BF9"/>
    <a:srgbClr val="EFB3AD"/>
    <a:srgbClr val="EC783D"/>
    <a:srgbClr val="F2EC4F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hamberlain" userId="S::s.chamberlain@cqu.edu.au::d64ae578-9889-4e7c-b683-068bc78c2bc9" providerId="AD" clId="Web-{2C411DB2-9CF7-D93F-6F20-3BA3BF2FE28B}"/>
    <pc:docChg chg="sldOrd">
      <pc:chgData name="Sarah Chamberlain" userId="S::s.chamberlain@cqu.edu.au::d64ae578-9889-4e7c-b683-068bc78c2bc9" providerId="AD" clId="Web-{2C411DB2-9CF7-D93F-6F20-3BA3BF2FE28B}" dt="2019-04-12T23:36:42.095" v="0"/>
      <pc:docMkLst>
        <pc:docMk/>
      </pc:docMkLst>
      <pc:sldChg chg="ord">
        <pc:chgData name="Sarah Chamberlain" userId="S::s.chamberlain@cqu.edu.au::d64ae578-9889-4e7c-b683-068bc78c2bc9" providerId="AD" clId="Web-{2C411DB2-9CF7-D93F-6F20-3BA3BF2FE28B}" dt="2019-04-12T23:36:42.095" v="0"/>
        <pc:sldMkLst>
          <pc:docMk/>
          <pc:sldMk cId="2891639651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77794-EE8F-2A46-8B8A-B3450BA2B4E2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4032F-ED09-A744-98B4-FC0BB8E59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9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643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95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65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05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129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464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208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39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96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87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2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93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32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93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80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35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99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034927"/>
          </a:xfrm>
        </p:spPr>
        <p:txBody>
          <a:bodyPr/>
          <a:lstStyle>
            <a:lvl1pPr algn="l">
              <a:defRPr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HEADING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407860"/>
            <a:ext cx="10363200" cy="65094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8595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7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5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751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800" cy="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7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11744000" y="2944372"/>
            <a:ext cx="448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609600" y="782633"/>
            <a:ext cx="6851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09600" y="2209800"/>
            <a:ext cx="6851600" cy="42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￭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⬝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1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034927"/>
          </a:xfrm>
        </p:spPr>
        <p:txBody>
          <a:bodyPr/>
          <a:lstStyle>
            <a:lvl1pPr algn="l">
              <a:defRPr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r>
              <a:rPr lang="en-AU"/>
              <a:t>HEADING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407860"/>
            <a:ext cx="10363200" cy="65094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58595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371119"/>
            <a:ext cx="10363200" cy="1362075"/>
          </a:xfrm>
        </p:spPr>
        <p:txBody>
          <a:bodyPr anchor="t">
            <a:normAutofit/>
          </a:bodyPr>
          <a:lstStyle>
            <a:lvl1pPr algn="l">
              <a:defRPr sz="3000" b="0" cap="all"/>
            </a:lvl1pPr>
          </a:lstStyle>
          <a:p>
            <a:r>
              <a:rPr lang="en-AU"/>
              <a:t>SECTION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4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72091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AU"/>
              <a:t>CONTENT HEADING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8917"/>
            <a:ext cx="10972800" cy="4620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FFB-B897-2C48-8A4F-846A1D693E2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ACDB-B634-2347-95A4-245F21F5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AU"/>
              <a:t>CONTENT HEADING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SUBHEADING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FFB-B897-2C48-8A4F-846A1D693E2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ACDB-B634-2347-95A4-245F21F5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5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AU"/>
              <a:t>CONTENT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8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9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724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AU"/>
              <a:t>PHOTO CAPTION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67735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2FFB-B897-2C48-8A4F-846A1D693E29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9ACDB-B634-2347-95A4-245F21F5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58595B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8595B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8595B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8595B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8595B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8595B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encilcasechallenge.co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894" y="-290118"/>
            <a:ext cx="688339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endParaRPr lang="en-US" sz="4800" b="1"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sz="4800" b="1">
                <a:latin typeface="Futura Medium" charset="0"/>
                <a:ea typeface="Futura Medium" charset="0"/>
                <a:cs typeface="Futura Medium" charset="0"/>
              </a:rPr>
              <a:t>What’s in Your </a:t>
            </a:r>
          </a:p>
          <a:p>
            <a:pPr algn="ctr"/>
            <a:r>
              <a:rPr lang="en-US" sz="4800" b="1">
                <a:latin typeface="Futura Medium" charset="0"/>
                <a:ea typeface="Futura Medium" charset="0"/>
                <a:cs typeface="Futura Medium" charset="0"/>
              </a:rPr>
              <a:t>Pencil Case?</a:t>
            </a:r>
          </a:p>
          <a:p>
            <a:pPr algn="ctr"/>
            <a:endParaRPr lang="en-US" sz="4800" b="1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8594" y="2350127"/>
            <a:ext cx="754909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3000" b="1"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endParaRPr lang="en-US" sz="3000" b="1">
              <a:latin typeface="Futura Medium" charset="0"/>
              <a:ea typeface="Futura Medium" charset="0"/>
              <a:cs typeface="Futura Medium" charset="0"/>
            </a:endParaRPr>
          </a:p>
          <a:p>
            <a:pPr algn="r"/>
            <a:r>
              <a:rPr lang="en-US" sz="3000" b="1" dirty="0">
                <a:latin typeface="Futura Medium"/>
                <a:ea typeface="Futura Medium" charset="0"/>
                <a:cs typeface="Futura Medium" charset="0"/>
              </a:rPr>
              <a:t>By Sarah Chamberlain</a:t>
            </a:r>
          </a:p>
          <a:p>
            <a:pPr algn="r"/>
            <a:r>
              <a:rPr lang="en-US" sz="3000" dirty="0">
                <a:latin typeface="Futura Medium"/>
                <a:ea typeface="Futura Medium" charset="0"/>
                <a:cs typeface="Futura Medium" charset="0"/>
              </a:rPr>
              <a:t>s.chamberlain@cqu.edu.au</a:t>
            </a:r>
          </a:p>
          <a:p>
            <a:pPr algn="ctr"/>
            <a:endParaRPr lang="en-US" sz="3000" u="sng"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endParaRPr lang="en-US" sz="3000" u="sng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2129" y="4357978"/>
            <a:ext cx="7506418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r"/>
            <a:endParaRPr lang="en-US" sz="3400">
              <a:latin typeface="ABeeZee" charset="0"/>
              <a:ea typeface="ABeeZee" charset="0"/>
              <a:cs typeface="ABeeZee" charset="0"/>
            </a:endParaRPr>
          </a:p>
          <a:p>
            <a:pPr algn="ctr"/>
            <a:r>
              <a:rPr lang="en-US" sz="3800" b="1" spc="300" dirty="0">
                <a:solidFill>
                  <a:srgbClr val="FFC000"/>
                </a:solidFill>
                <a:latin typeface="ABeeZee"/>
                <a:ea typeface="ABeeZee" charset="0"/>
                <a:cs typeface="ABeeZee" charset="0"/>
                <a:hlinkClick r:id="rId2"/>
              </a:rPr>
              <a:t> pencilcasechallenge.com</a:t>
            </a:r>
            <a:endParaRPr lang="en-US" sz="3800">
              <a:solidFill>
                <a:srgbClr val="FFC000"/>
              </a:solidFill>
              <a:latin typeface="ABeeZee"/>
              <a:ea typeface="ABeeZee" charset="0"/>
              <a:cs typeface="ABeeZee" charset="0"/>
            </a:endParaRPr>
          </a:p>
          <a:p>
            <a:pPr algn="ctr"/>
            <a:endParaRPr lang="en-US" sz="3400" b="1" spc="300">
              <a:solidFill>
                <a:srgbClr val="E65380"/>
              </a:solidFill>
              <a:latin typeface="ABeeZee" charset="0"/>
              <a:ea typeface="ABeeZee" charset="0"/>
              <a:cs typeface="ABeeZe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17" y="468868"/>
            <a:ext cx="3472380" cy="1748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9203" y="6081527"/>
            <a:ext cx="5691568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600" i="1">
                <a:latin typeface="ABeeZee"/>
              </a:rPr>
              <a:t>UECA </a:t>
            </a:r>
            <a:r>
              <a:rPr lang="en-US" sz="2600" i="1" err="1">
                <a:latin typeface="ABeeZee"/>
              </a:rPr>
              <a:t>PDFest</a:t>
            </a:r>
            <a:r>
              <a:rPr lang="en-US" sz="2600" i="1">
                <a:latin typeface="ABeeZee"/>
              </a:rPr>
              <a:t> Sydney 2019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722" b="28333"/>
          <a:stretch/>
        </p:blipFill>
        <p:spPr>
          <a:xfrm>
            <a:off x="1848713" y="2664381"/>
            <a:ext cx="261366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0954" y="5904605"/>
            <a:ext cx="498984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33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#1 Gena Rhoades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17231"/>
          <a:stretch/>
        </p:blipFill>
        <p:spPr>
          <a:xfrm>
            <a:off x="5216446" y="-84786"/>
            <a:ext cx="6952551" cy="6919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" y="760415"/>
            <a:ext cx="5139259" cy="43269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6446" y="-63063"/>
            <a:ext cx="6952551" cy="1107996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33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#7 Sarah Sutton</a:t>
            </a:r>
          </a:p>
          <a:p>
            <a:pPr algn="ctr"/>
            <a:r>
              <a:rPr lang="en-US" sz="2667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VUEnglish</a:t>
            </a:r>
            <a:endParaRPr lang="en-US" sz="2667">
              <a:solidFill>
                <a:schemeClr val="bg1"/>
              </a:solidFill>
              <a:latin typeface="+mj-lt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8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052095" y="1722795"/>
            <a:ext cx="4057789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507365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1. What</a:t>
            </a:r>
            <a:r>
              <a:rPr lang="mr-IN" sz="3200" dirty="0">
                <a:latin typeface="ABeeZee"/>
                <a:ea typeface="Futura Medium" charset="0"/>
                <a:cs typeface="Futura Medium" charset="0"/>
              </a:rPr>
              <a:t>……</a:t>
            </a: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..?	</a:t>
            </a:r>
          </a:p>
          <a:p>
            <a:pPr marL="608965" lvl="0" indent="-507365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2. Where</a:t>
            </a:r>
            <a:r>
              <a:rPr lang="mr-IN" sz="3200" dirty="0">
                <a:latin typeface="ABeeZee"/>
                <a:ea typeface="Futura Medium" charset="0"/>
                <a:cs typeface="Futura Medium" charset="0"/>
              </a:rPr>
              <a:t>…</a:t>
            </a: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..?</a:t>
            </a:r>
          </a:p>
          <a:p>
            <a:pPr marL="608965" lvl="0" indent="-507365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3. Who</a:t>
            </a:r>
            <a:r>
              <a:rPr lang="mr-IN" sz="3200" dirty="0">
                <a:latin typeface="ABeeZee"/>
                <a:ea typeface="Futura Medium" charset="0"/>
                <a:cs typeface="Futura Medium" charset="0"/>
              </a:rPr>
              <a:t>…</a:t>
            </a: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.?</a:t>
            </a:r>
          </a:p>
          <a:p>
            <a:pPr marL="608965" lvl="0" indent="-507365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4. When</a:t>
            </a:r>
            <a:r>
              <a:rPr lang="mr-IN" sz="3200" dirty="0">
                <a:latin typeface="ABeeZee"/>
                <a:ea typeface="Futura Medium" charset="0"/>
                <a:cs typeface="Futura Medium" charset="0"/>
              </a:rPr>
              <a:t>…</a:t>
            </a: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?</a:t>
            </a:r>
          </a:p>
          <a:p>
            <a:pPr marL="608965" lvl="0" indent="-507365" rtl="0"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endParaRPr sz="3200" dirty="0">
              <a:latin typeface="ABeeZee"/>
              <a:ea typeface="Futura Medium" charset="0"/>
              <a:cs typeface="Futura Medium" charset="0"/>
            </a:endParaRPr>
          </a:p>
          <a:p>
            <a:pPr marL="608965" lvl="0" indent="-507365" rtl="0"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endParaRPr lang="en-AU" sz="185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3" y="198796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6307" y="6010371"/>
            <a:ext cx="5283435" cy="838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  <a:ea typeface="Futura" charset="0"/>
                <a:cs typeface="Futura" charset="0"/>
              </a:rPr>
              <a:t>pencilcasechallenge.com</a:t>
            </a:r>
            <a:endParaRPr lang="en-US" sz="2200" spc="400">
              <a:latin typeface="Futura"/>
              <a:ea typeface="Futura" charset="0"/>
              <a:cs typeface="Futura" charset="0"/>
            </a:endParaRPr>
          </a:p>
          <a:p>
            <a:endParaRPr lang="en-US" sz="2650" b="1" spc="400">
              <a:solidFill>
                <a:srgbClr val="000000">
                  <a:alpha val="70000"/>
                </a:srgbClr>
              </a:solidFill>
              <a:latin typeface="Futura" charset="0"/>
              <a:ea typeface="Futura" charset="0"/>
              <a:cs typeface="Futur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4618" y="263169"/>
            <a:ext cx="65299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3733">
                <a:solidFill>
                  <a:schemeClr val="tx1"/>
                </a:solidFill>
                <a:latin typeface="+mj-lt"/>
                <a:ea typeface="Futura Medium" charset="0"/>
                <a:cs typeface="Futura Medium" charset="0"/>
              </a:rPr>
              <a:t>#7 Sarah Sutton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4543" y="1523068"/>
            <a:ext cx="5942629" cy="135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507365">
              <a:spcBef>
                <a:spcPts val="800"/>
              </a:spcBef>
              <a:buSzPts val="2400"/>
              <a:buChar char="▹"/>
            </a:pPr>
            <a:r>
              <a:rPr lang="en-AU" sz="2650" dirty="0">
                <a:latin typeface="ABeeZee"/>
                <a:ea typeface="Futura Medium" charset="0"/>
                <a:cs typeface="Futura Medium" charset="0"/>
              </a:rPr>
              <a:t>Write an OPEN question you’d like to ask any person </a:t>
            </a:r>
            <a:r>
              <a:rPr lang="en-AU" sz="2650" i="1" dirty="0">
                <a:latin typeface="ABeeZee"/>
                <a:ea typeface="Futura Medium" charset="0"/>
                <a:cs typeface="Futura Medium" charset="0"/>
              </a:rPr>
              <a:t>(not a specific person) </a:t>
            </a:r>
            <a:r>
              <a:rPr lang="en-AU" sz="2650" dirty="0">
                <a:latin typeface="ABeeZee"/>
                <a:ea typeface="Futura Medium" charset="0"/>
                <a:cs typeface="Futura Medium" charset="0"/>
              </a:rPr>
              <a:t>in the room.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4543" y="2993160"/>
            <a:ext cx="6557979" cy="5001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indent="-507365">
              <a:spcBef>
                <a:spcPts val="800"/>
              </a:spcBef>
              <a:buSzPts val="2400"/>
              <a:buChar char="▹"/>
            </a:pPr>
            <a:r>
              <a:rPr lang="en-AU" sz="2650" dirty="0">
                <a:latin typeface="ABeeZee"/>
                <a:ea typeface="Futura Medium" charset="0"/>
                <a:cs typeface="Futura Medium" charset="0"/>
              </a:rPr>
              <a:t>Find a partner and ask your question.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4543" y="3846656"/>
            <a:ext cx="6845527" cy="5001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507365">
              <a:spcBef>
                <a:spcPts val="800"/>
              </a:spcBef>
              <a:buSzPts val="2400"/>
              <a:buChar char="▹"/>
            </a:pPr>
            <a:r>
              <a:rPr lang="en-AU" sz="2650" dirty="0">
                <a:latin typeface="ABeeZee"/>
                <a:ea typeface="Futura Medium" charset="0"/>
                <a:cs typeface="Futura Medium" charset="0"/>
              </a:rPr>
              <a:t>Swap your Post-It Note with your partner.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4543" y="4681686"/>
            <a:ext cx="5942629" cy="502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507365">
              <a:spcBef>
                <a:spcPts val="800"/>
              </a:spcBef>
              <a:buSzPts val="2400"/>
              <a:buChar char="▹"/>
            </a:pPr>
            <a:r>
              <a:rPr lang="en-AU" sz="2650" dirty="0">
                <a:latin typeface="ABeeZee"/>
                <a:ea typeface="Futura Medium" charset="0"/>
                <a:cs typeface="Futura Medium" charset="0"/>
              </a:rPr>
              <a:t>Find a new partner and repeat.</a:t>
            </a:r>
          </a:p>
        </p:txBody>
      </p:sp>
    </p:spTree>
    <p:extLst>
      <p:ext uri="{BB962C8B-B14F-4D97-AF65-F5344CB8AC3E}">
        <p14:creationId xmlns:p14="http://schemas.microsoft.com/office/powerpoint/2010/main" val="34814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052095" y="2057726"/>
            <a:ext cx="10367709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507365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What extension tasks could you set after the Post-it Note activity for:</a:t>
            </a:r>
            <a:endParaRPr lang="en-US" sz="2800" dirty="0">
              <a:latin typeface="ABeeZee"/>
            </a:endParaRPr>
          </a:p>
          <a:p>
            <a:pPr lvl="2">
              <a:lnSpc>
                <a:spcPct val="114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Pre-intermediate students?</a:t>
            </a:r>
          </a:p>
          <a:p>
            <a:pPr lvl="2">
              <a:lnSpc>
                <a:spcPct val="114000"/>
              </a:lnSpc>
              <a:spcBef>
                <a:spcPts val="800"/>
              </a:spcBef>
              <a:buFont typeface="Arial" charset="0"/>
              <a:buChar char="•"/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Advanced students?</a:t>
            </a:r>
          </a:p>
          <a:p>
            <a:pPr marL="101600" indent="0">
              <a:lnSpc>
                <a:spcPct val="114000"/>
              </a:lnSpc>
              <a:spcBef>
                <a:spcPts val="800"/>
              </a:spcBef>
              <a:buNone/>
            </a:pPr>
            <a:endParaRPr lang="en-AU" sz="2800" dirty="0">
              <a:latin typeface="ABeeZee"/>
              <a:ea typeface="Futura Medium" charset="0"/>
              <a:cs typeface="Futura Medium" charset="0"/>
            </a:endParaRPr>
          </a:p>
          <a:p>
            <a:pPr marL="608965" lvl="0" indent="-507365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endParaRPr sz="2800" dirty="0">
              <a:latin typeface="ABeeZee"/>
              <a:ea typeface="Futura Medium" charset="0"/>
              <a:cs typeface="Futura Medium" charset="0"/>
            </a:endParaRPr>
          </a:p>
          <a:p>
            <a:pPr marL="608965" lvl="0" indent="-50736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endParaRPr lang="en-AU" sz="280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3" y="198796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89684" y="524696"/>
            <a:ext cx="570585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33">
                <a:latin typeface="+mj-lt"/>
                <a:ea typeface="Futura Medium" charset="0"/>
                <a:cs typeface="Futura Medium" charset="0"/>
              </a:rPr>
              <a:t>Extending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6307" y="6010371"/>
            <a:ext cx="5283435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  <a:ea typeface="Futura" charset="0"/>
                <a:cs typeface="Futura" charset="0"/>
              </a:rPr>
              <a:t>pencilcasechallenge.com</a:t>
            </a:r>
            <a:endParaRPr lang="en-US" sz="2200" spc="400">
              <a:ln w="3175">
                <a:solidFill>
                  <a:srgbClr val="EA8C45"/>
                </a:solidFill>
              </a:ln>
              <a:latin typeface="Futura"/>
              <a:ea typeface="Futura" charset="0"/>
              <a:cs typeface="Futura" charset="0"/>
            </a:endParaRPr>
          </a:p>
          <a:p>
            <a:endParaRPr lang="en-US" sz="2200" b="1" spc="400">
              <a:latin typeface="Futura"/>
              <a:ea typeface="Futura" charset="0"/>
              <a:cs typeface="Futu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1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03800" y="1851494"/>
            <a:ext cx="6735020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 One object, 15 minutes to prepare</a:t>
            </a:r>
            <a:endParaRPr lang="en-AU" sz="2800" dirty="0">
              <a:latin typeface="ABeeZee"/>
            </a:endParaRPr>
          </a:p>
          <a:p>
            <a:pPr>
              <a:lnSpc>
                <a:spcPct val="150000"/>
              </a:lnSpc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 What would you do with this object?</a:t>
            </a:r>
          </a:p>
          <a:p>
            <a:pPr marL="608965" lvl="0" indent="-507365" rtl="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Go further </a:t>
            </a:r>
            <a:r>
              <a:rPr lang="mr-IN" sz="2800" dirty="0">
                <a:latin typeface="ABeeZee"/>
                <a:ea typeface="Futura Medium" charset="0"/>
                <a:cs typeface="Futura Medium" charset="0"/>
              </a:rPr>
              <a:t>–</a:t>
            </a: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 what extension activities can you facilitate after using the object?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5" y="5787577"/>
            <a:ext cx="1877318" cy="9604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19589" y="518161"/>
            <a:ext cx="6529953" cy="666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latin typeface="+mj-lt"/>
                <a:ea typeface="Futura Medium" charset="0"/>
                <a:cs typeface="Futura Medium" charset="0"/>
              </a:rPr>
              <a:t>Your Challenge...</a:t>
            </a:r>
            <a:endParaRPr lang="en-US" sz="3733" dirty="0">
              <a:latin typeface="+mj-lt"/>
              <a:ea typeface="Futura Medium" charset="0"/>
              <a:cs typeface="Futura Med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1893" y="5952862"/>
            <a:ext cx="5916038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 dirty="0">
                <a:ln w="3175">
                  <a:solidFill>
                    <a:srgbClr val="EA8C45"/>
                  </a:solidFill>
                </a:ln>
                <a:latin typeface="Futura"/>
              </a:rPr>
              <a:t>pencilcasechallenge.com</a:t>
            </a:r>
            <a:endParaRPr lang="en-US" sz="22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E7AD19F-AA4F-41EB-9B6F-DD8E1BB55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461" y="1851494"/>
            <a:ext cx="3181739" cy="2643253"/>
          </a:xfrm>
          <a:prstGeom prst="rect">
            <a:avLst/>
          </a:prstGeom>
        </p:spPr>
      </p:pic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0A669F7-C1AD-4707-9ADB-0BD590809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3" y="19879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erson sitting at a table in a restaurant&#10;&#10;Description generated with very high confidence">
            <a:extLst>
              <a:ext uri="{FF2B5EF4-FFF2-40B4-BE49-F238E27FC236}">
                <a16:creationId xmlns:a16="http://schemas.microsoft.com/office/drawing/2014/main" id="{390A1749-A0BE-454E-9C13-A48905091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59" r="16606" b="-10289"/>
          <a:stretch/>
        </p:blipFill>
        <p:spPr>
          <a:xfrm>
            <a:off x="5845834" y="-16713"/>
            <a:ext cx="6712650" cy="7582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2959" y="5672558"/>
            <a:ext cx="6701147" cy="1107996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0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#16 </a:t>
            </a:r>
            <a:r>
              <a:rPr lang="en-US" sz="3700" dirty="0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Yuli</a:t>
            </a:r>
            <a:r>
              <a:rPr lang="en-US" sz="370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Lukito</a:t>
            </a:r>
          </a:p>
          <a:p>
            <a:pPr algn="ctr"/>
            <a:r>
              <a:rPr lang="en-US" sz="265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Monash College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76800" y="2611676"/>
            <a:ext cx="4745317" cy="2284505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900" dirty="0">
                <a:latin typeface="ABeeZee"/>
              </a:rPr>
              <a:t>Music player – Spotify, YouTube, iTunes</a:t>
            </a:r>
            <a:endParaRPr lang="en-US" dirty="0">
              <a:latin typeface="ABeeZee"/>
            </a:endParaRPr>
          </a:p>
        </p:txBody>
      </p:sp>
      <p:pic>
        <p:nvPicPr>
          <p:cNvPr id="9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30D3E5-0A48-44A9-BE36-73FBBDDF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1" y="487123"/>
            <a:ext cx="3539525" cy="2346924"/>
          </a:xfrm>
          <a:prstGeom prst="rect">
            <a:avLst/>
          </a:prstGeom>
        </p:spPr>
      </p:pic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8D8E12D-DF32-4472-870F-C4F3E1DC6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4" y="1184686"/>
            <a:ext cx="1840319" cy="7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787576"/>
            <a:ext cx="2049847" cy="10754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52838" y="5796128"/>
            <a:ext cx="6318171" cy="105841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ABeeZee"/>
                <a:ea typeface="Futura Medium" charset="0"/>
              </a:rPr>
              <a:t>Tennis ball – questioning, drilling</a:t>
            </a:r>
          </a:p>
          <a:p>
            <a:pPr marL="76200" indent="0">
              <a:lnSpc>
                <a:spcPct val="150000"/>
              </a:lnSpc>
              <a:buNone/>
            </a:pPr>
            <a:endParaRPr lang="en-US" sz="2800" dirty="0">
              <a:latin typeface="ABeeZee"/>
              <a:ea typeface="Futura Medium" charset="0"/>
            </a:endParaRPr>
          </a:p>
        </p:txBody>
      </p:sp>
      <p:pic>
        <p:nvPicPr>
          <p:cNvPr id="2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D6F144C8-8313-49BF-91D7-F6627E53D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534" t="14943" r="1940" b="34770"/>
          <a:stretch/>
        </p:blipFill>
        <p:spPr>
          <a:xfrm>
            <a:off x="-34505" y="-129347"/>
            <a:ext cx="12204098" cy="5823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0414" y="4657326"/>
            <a:ext cx="5364480" cy="1025921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#14 Van </a:t>
            </a:r>
            <a:r>
              <a:rPr lang="en-US" sz="3200" dirty="0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Copp</a:t>
            </a:r>
          </a:p>
          <a:p>
            <a:pPr algn="ctr"/>
            <a:r>
              <a:rPr lang="en-US" sz="265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UNSW</a:t>
            </a:r>
            <a:endParaRPr lang="en-US" sz="2667" dirty="0">
              <a:solidFill>
                <a:schemeClr val="bg1"/>
              </a:solidFill>
              <a:latin typeface="+mj-lt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74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44" y="-5413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8144" y="805968"/>
            <a:ext cx="6858000" cy="110799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33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#4 Thuy </a:t>
            </a:r>
            <a:r>
              <a:rPr lang="en-US" sz="3733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Dinh</a:t>
            </a:r>
            <a:endParaRPr lang="en-US" sz="3733">
              <a:solidFill>
                <a:schemeClr val="bg1"/>
              </a:solidFill>
              <a:latin typeface="+mj-lt"/>
              <a:ea typeface="Futura Medium" charset="0"/>
              <a:cs typeface="Futura Medium" charset="0"/>
            </a:endParaRPr>
          </a:p>
          <a:p>
            <a:pPr algn="ctr"/>
            <a:r>
              <a:rPr lang="en-US" sz="2667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Monash College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5113" b="-6726"/>
          <a:stretch/>
        </p:blipFill>
        <p:spPr>
          <a:xfrm>
            <a:off x="3224074" y="2224026"/>
            <a:ext cx="2416487" cy="35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94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09" y="14377"/>
            <a:ext cx="6858001" cy="6829246"/>
          </a:xfrm>
          <a:prstGeom prst="rect">
            <a:avLst/>
          </a:prstGeom>
        </p:spPr>
      </p:pic>
      <p:sp>
        <p:nvSpPr>
          <p:cNvPr id="10" name="Shape 262"/>
          <p:cNvSpPr txBox="1">
            <a:spLocks noGrp="1"/>
          </p:cNvSpPr>
          <p:nvPr>
            <p:ph type="body" idx="1"/>
          </p:nvPr>
        </p:nvSpPr>
        <p:spPr>
          <a:xfrm>
            <a:off x="196589" y="431139"/>
            <a:ext cx="5898297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Stick poster paper on wall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Give topic - brainstorm vocab (</a:t>
            </a:r>
            <a:r>
              <a:rPr lang="en-AU" sz="2800" dirty="0" err="1">
                <a:latin typeface="ABeeZee"/>
                <a:ea typeface="Futura Medium" charset="0"/>
                <a:cs typeface="Futura Medium" charset="0"/>
              </a:rPr>
              <a:t>grps</a:t>
            </a: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Give question – write answers (individually)</a:t>
            </a:r>
          </a:p>
          <a:p>
            <a:pPr>
              <a:lnSpc>
                <a:spcPct val="150000"/>
              </a:lnSpc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Discuss/compare in groups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Presentation to the class</a:t>
            </a:r>
          </a:p>
          <a:p>
            <a:pPr marL="608965" lvl="0" indent="-507365" rtl="0"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endParaRPr lang="en-AU" sz="2800" dirty="0">
              <a:latin typeface="ABeeZee"/>
              <a:ea typeface="Futura Medium" charset="0"/>
              <a:cs typeface="Futura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09" y="826989"/>
            <a:ext cx="6858000" cy="110799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33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#4 Thuy </a:t>
            </a:r>
            <a:r>
              <a:rPr lang="en-US" sz="3733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Dinh</a:t>
            </a:r>
            <a:endParaRPr lang="en-US" sz="3733">
              <a:solidFill>
                <a:schemeClr val="bg1"/>
              </a:solidFill>
              <a:latin typeface="+mj-lt"/>
              <a:ea typeface="Futura Medium" charset="0"/>
              <a:cs typeface="Futura Medium" charset="0"/>
            </a:endParaRPr>
          </a:p>
          <a:p>
            <a:pPr algn="ctr"/>
            <a:r>
              <a:rPr lang="en-US" sz="2667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Monash College</a:t>
            </a:r>
          </a:p>
        </p:txBody>
      </p:sp>
    </p:spTree>
    <p:extLst>
      <p:ext uri="{BB962C8B-B14F-4D97-AF65-F5344CB8AC3E}">
        <p14:creationId xmlns:p14="http://schemas.microsoft.com/office/powerpoint/2010/main" val="2827690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64" y="-28755"/>
            <a:ext cx="6858000" cy="6858000"/>
          </a:xfrm>
          <a:prstGeom prst="rect">
            <a:avLst/>
          </a:prstGeom>
        </p:spPr>
      </p:pic>
      <p:sp>
        <p:nvSpPr>
          <p:cNvPr id="10" name="Shape 262"/>
          <p:cNvSpPr txBox="1">
            <a:spLocks noGrp="1"/>
          </p:cNvSpPr>
          <p:nvPr>
            <p:ph type="body" idx="1"/>
          </p:nvPr>
        </p:nvSpPr>
        <p:spPr>
          <a:xfrm>
            <a:off x="422376" y="354246"/>
            <a:ext cx="5165052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0965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900" dirty="0">
              <a:latin typeface="ABeeZee"/>
            </a:endParaRPr>
          </a:p>
          <a:p>
            <a:pPr marL="100965" indent="0" algn="ctr">
              <a:lnSpc>
                <a:spcPct val="150000"/>
              </a:lnSpc>
              <a:buNone/>
            </a:pPr>
            <a:r>
              <a:rPr lang="en-US" sz="2900" i="1" dirty="0">
                <a:latin typeface="ABeeZee"/>
              </a:rPr>
              <a:t>Our instructions and our activities are more important (than the materials)... </a:t>
            </a:r>
            <a:r>
              <a:rPr lang="en-US" sz="2900" i="1" u="sng" dirty="0">
                <a:latin typeface="ABeeZee"/>
              </a:rPr>
              <a:t>clear instructions, clear aims,</a:t>
            </a:r>
            <a:r>
              <a:rPr lang="en-US" sz="2900" b="1" i="1" dirty="0">
                <a:latin typeface="ABeeZee"/>
              </a:rPr>
              <a:t> </a:t>
            </a:r>
            <a:r>
              <a:rPr lang="en-US" sz="2900" i="1" dirty="0">
                <a:latin typeface="ABeeZee"/>
              </a:rPr>
              <a:t>and then </a:t>
            </a:r>
            <a:r>
              <a:rPr lang="en-US" sz="2900" b="1" i="1" u="sng" dirty="0">
                <a:latin typeface="ABeeZee"/>
              </a:rPr>
              <a:t>enhance the interactions</a:t>
            </a:r>
            <a:r>
              <a:rPr lang="en-US" sz="2900" b="1" i="1" dirty="0">
                <a:latin typeface="ABeeZee"/>
              </a:rPr>
              <a:t> </a:t>
            </a:r>
            <a:r>
              <a:rPr lang="en-US" sz="2900" i="1" dirty="0">
                <a:latin typeface="ABeeZee"/>
              </a:rPr>
              <a:t>among the students.  </a:t>
            </a:r>
            <a:r>
              <a:rPr lang="en-US" sz="2900" b="1" i="1" dirty="0">
                <a:latin typeface="ABeeZee"/>
              </a:rPr>
              <a:t>Activate reflection </a:t>
            </a:r>
            <a:r>
              <a:rPr lang="en-US" sz="2900" i="1" dirty="0">
                <a:latin typeface="ABeeZee"/>
              </a:rPr>
              <a:t>rather than resources.</a:t>
            </a:r>
          </a:p>
          <a:p>
            <a:pPr marL="100965" indent="0">
              <a:lnSpc>
                <a:spcPct val="150000"/>
              </a:lnSpc>
              <a:buNone/>
            </a:pPr>
            <a:r>
              <a:rPr lang="en-US" sz="2900" i="1" dirty="0">
                <a:latin typeface="ABeeZee"/>
                <a:ea typeface="Futura Medium" charset="0"/>
                <a:cs typeface="Futura Medium" charset="0"/>
              </a:rPr>
              <a:t>                        </a:t>
            </a:r>
            <a:endParaRPr lang="en-AU" sz="2900" dirty="0">
              <a:latin typeface="ABeeZee"/>
              <a:ea typeface="Futura Medium" charset="0"/>
              <a:cs typeface="Futura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3366" y="826988"/>
            <a:ext cx="6858000" cy="107721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33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#4 Thuy </a:t>
            </a:r>
            <a:r>
              <a:rPr lang="en-US" sz="3733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Dinh</a:t>
            </a:r>
            <a:endParaRPr lang="en-US" sz="3733">
              <a:solidFill>
                <a:schemeClr val="bg1"/>
              </a:solidFill>
              <a:latin typeface="+mj-lt"/>
              <a:ea typeface="Futura Medium" charset="0"/>
              <a:cs typeface="Futura Medium" charset="0"/>
            </a:endParaRPr>
          </a:p>
          <a:p>
            <a:pPr algn="ctr"/>
            <a:r>
              <a:rPr lang="en-US" sz="2667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Monash College</a:t>
            </a:r>
          </a:p>
        </p:txBody>
      </p:sp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6770DD-4AF6-4793-AB3A-8809DCCC6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722" b="28333"/>
          <a:stretch/>
        </p:blipFill>
        <p:spPr>
          <a:xfrm>
            <a:off x="2337543" y="148343"/>
            <a:ext cx="1477849" cy="9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96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210067" y="1479747"/>
            <a:ext cx="11123969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3000" dirty="0">
                <a:latin typeface="ABeeZee"/>
              </a:rPr>
              <a:t>Set time limits on your prep </a:t>
            </a:r>
            <a:r>
              <a:rPr lang="mr-IN" sz="3000" dirty="0">
                <a:latin typeface="ABeeZee"/>
              </a:rPr>
              <a:t>–</a:t>
            </a:r>
            <a:r>
              <a:rPr lang="en-AU" sz="3000" dirty="0">
                <a:latin typeface="ABeeZee"/>
              </a:rPr>
              <a:t> let the class emerge</a:t>
            </a:r>
            <a:endParaRPr lang="en-US" sz="3000" dirty="0">
              <a:latin typeface="ABeeZee"/>
            </a:endParaRPr>
          </a:p>
          <a:p>
            <a:pPr>
              <a:lnSpc>
                <a:spcPct val="150000"/>
              </a:lnSpc>
            </a:pPr>
            <a:r>
              <a:rPr lang="en-AU" sz="3000" dirty="0">
                <a:latin typeface="ABeeZee"/>
              </a:rPr>
              <a:t>Print less, reduce paper wastage</a:t>
            </a:r>
          </a:p>
          <a:p>
            <a:pPr>
              <a:lnSpc>
                <a:spcPct val="150000"/>
              </a:lnSpc>
            </a:pPr>
            <a:r>
              <a:rPr lang="en-AU" sz="3000" dirty="0">
                <a:latin typeface="ABeeZee"/>
              </a:rPr>
              <a:t>Look inside yourself and your students for rich answers/ ideas</a:t>
            </a:r>
          </a:p>
          <a:p>
            <a:pPr>
              <a:lnSpc>
                <a:spcPct val="150000"/>
              </a:lnSpc>
            </a:pPr>
            <a:r>
              <a:rPr lang="en-AU" sz="3000" dirty="0">
                <a:latin typeface="ABeeZee"/>
              </a:rPr>
              <a:t>Think about developing a more-is-less methodology </a:t>
            </a:r>
            <a:r>
              <a:rPr lang="mr-IN" sz="3000" dirty="0">
                <a:latin typeface="ABeeZee"/>
              </a:rPr>
              <a:t>–</a:t>
            </a:r>
            <a:r>
              <a:rPr lang="en-AU" sz="3000" dirty="0">
                <a:latin typeface="ABeeZee"/>
              </a:rPr>
              <a:t>   				</a:t>
            </a:r>
            <a:r>
              <a:rPr lang="en-AU" sz="3000" i="1" dirty="0">
                <a:latin typeface="ABeeZee"/>
              </a:rPr>
              <a:t>extend </a:t>
            </a:r>
            <a:r>
              <a:rPr lang="en-AU" sz="3000" i="1" dirty="0" err="1">
                <a:latin typeface="ABeeZee"/>
              </a:rPr>
              <a:t>extend</a:t>
            </a:r>
            <a:r>
              <a:rPr lang="en-AU" sz="3000" i="1" dirty="0">
                <a:latin typeface="ABeeZee"/>
              </a:rPr>
              <a:t> </a:t>
            </a:r>
            <a:r>
              <a:rPr lang="en-AU" sz="3000" i="1" dirty="0" err="1">
                <a:latin typeface="ABeeZee"/>
              </a:rPr>
              <a:t>extend</a:t>
            </a:r>
            <a:r>
              <a:rPr lang="en-AU" sz="3000" i="1" dirty="0">
                <a:latin typeface="ABeeZee"/>
              </a:rPr>
              <a:t>!</a:t>
            </a:r>
            <a:endParaRPr lang="en-AU" sz="3000" dirty="0">
              <a:latin typeface="ABeeZee"/>
            </a:endParaRPr>
          </a:p>
          <a:p>
            <a:pPr>
              <a:lnSpc>
                <a:spcPct val="150000"/>
              </a:lnSpc>
            </a:pPr>
            <a:endParaRPr lang="en-AU" sz="3000" i="1" dirty="0">
              <a:latin typeface="ABeeZee"/>
              <a:ea typeface="Futura Medium" charset="0"/>
              <a:cs typeface="Futura Medium" charset="0"/>
            </a:endParaRPr>
          </a:p>
          <a:p>
            <a:pPr marL="608965" lvl="0" indent="-507365">
              <a:spcBef>
                <a:spcPts val="0"/>
              </a:spcBef>
            </a:pPr>
            <a:endParaRPr lang="en-AU" sz="300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4144" y="455485"/>
            <a:ext cx="6529953" cy="666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latin typeface="+mj-lt"/>
              </a:rPr>
              <a:t>Session Take-aways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6307" y="6010371"/>
            <a:ext cx="5283435" cy="838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  <a:ea typeface="Futura" charset="0"/>
                <a:cs typeface="Futura" charset="0"/>
              </a:rPr>
              <a:t>pencilcasechallenge.com</a:t>
            </a:r>
            <a:endParaRPr lang="en-US" sz="2200" spc="400">
              <a:latin typeface="Futura"/>
              <a:ea typeface="Futura" charset="0"/>
              <a:cs typeface="Futura" charset="0"/>
            </a:endParaRPr>
          </a:p>
          <a:p>
            <a:endParaRPr lang="en-US" sz="2650" b="1" spc="400">
              <a:solidFill>
                <a:srgbClr val="000000">
                  <a:alpha val="70000"/>
                </a:srgbClr>
              </a:solidFill>
              <a:latin typeface="Futura" charset="0"/>
              <a:ea typeface="Futura" charset="0"/>
              <a:cs typeface="Futura" charset="0"/>
            </a:endParaRPr>
          </a:p>
        </p:txBody>
      </p:sp>
      <p:pic>
        <p:nvPicPr>
          <p:cNvPr id="2" name="Picture 3" descr="A close up of a tree&#10;&#10;Description generated with high confidence">
            <a:extLst>
              <a:ext uri="{FF2B5EF4-FFF2-40B4-BE49-F238E27FC236}">
                <a16:creationId xmlns:a16="http://schemas.microsoft.com/office/drawing/2014/main" id="{4C569345-30D3-44E9-8F93-72087CC91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74" y="82580"/>
            <a:ext cx="3447690" cy="14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nimal on the water&#10;&#10;Description generated with high confidence">
            <a:extLst>
              <a:ext uri="{FF2B5EF4-FFF2-40B4-BE49-F238E27FC236}">
                <a16:creationId xmlns:a16="http://schemas.microsoft.com/office/drawing/2014/main" id="{7F779AEA-1BF9-4E94-A828-C414CFAE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18" y="1766079"/>
            <a:ext cx="4152182" cy="2319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9099741-83C4-4DB6-8772-65F658080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82" y="1909702"/>
            <a:ext cx="2027207" cy="20272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8C3783-6DE6-40D8-AB17-651D4E4486F4}"/>
              </a:ext>
            </a:extLst>
          </p:cNvPr>
          <p:cNvSpPr txBox="1"/>
          <p:nvPr/>
        </p:nvSpPr>
        <p:spPr>
          <a:xfrm>
            <a:off x="8085188" y="397976"/>
            <a:ext cx="4303060" cy="666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latin typeface="+mj-lt"/>
              </a:rPr>
              <a:t>Today's Session</a:t>
            </a:r>
            <a:endParaRPr lang="en-US" dirty="0"/>
          </a:p>
        </p:txBody>
      </p:sp>
      <p:pic>
        <p:nvPicPr>
          <p:cNvPr id="19" name="Picture 1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C8FE097-9E6E-40E5-8958-82FB13726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399" b="11688"/>
          <a:stretch/>
        </p:blipFill>
        <p:spPr>
          <a:xfrm>
            <a:off x="8374093" y="1801753"/>
            <a:ext cx="2373724" cy="2233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4" y="5768170"/>
            <a:ext cx="1991511" cy="10006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3EFF97-6F50-4A44-8646-1346D67F3EF7}"/>
              </a:ext>
            </a:extLst>
          </p:cNvPr>
          <p:cNvSpPr txBox="1"/>
          <p:nvPr/>
        </p:nvSpPr>
        <p:spPr>
          <a:xfrm>
            <a:off x="6526307" y="6010371"/>
            <a:ext cx="5283435" cy="838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  <a:ea typeface="Futura" charset="0"/>
                <a:cs typeface="Futura" charset="0"/>
              </a:rPr>
              <a:t>pencilcasechallenge.com</a:t>
            </a:r>
            <a:endParaRPr lang="en-US" sz="2200" spc="400">
              <a:latin typeface="Futura"/>
              <a:ea typeface="Futura" charset="0"/>
              <a:cs typeface="Futura" charset="0"/>
            </a:endParaRPr>
          </a:p>
          <a:p>
            <a:endParaRPr lang="en-US" sz="2650" b="1" spc="400">
              <a:solidFill>
                <a:srgbClr val="000000">
                  <a:alpha val="70000"/>
                </a:srgbClr>
              </a:solidFill>
              <a:latin typeface="Futura" charset="0"/>
              <a:ea typeface="Futura" charset="0"/>
              <a:cs typeface="Futur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3F8E-2C1A-40FD-9404-5452810E94E3}"/>
              </a:ext>
            </a:extLst>
          </p:cNvPr>
          <p:cNvSpPr/>
          <p:nvPr/>
        </p:nvSpPr>
        <p:spPr>
          <a:xfrm>
            <a:off x="3499162" y="4557506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ABeeZee"/>
              </a:rPr>
              <a:t>#</a:t>
            </a:r>
            <a:r>
              <a:rPr lang="en-AU" dirty="0" err="1">
                <a:latin typeface="ABeeZee"/>
              </a:rPr>
              <a:t>minimalresources</a:t>
            </a:r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F31FA7-931F-4E60-B30E-0E2F47509125}"/>
              </a:ext>
            </a:extLst>
          </p:cNvPr>
          <p:cNvSpPr/>
          <p:nvPr/>
        </p:nvSpPr>
        <p:spPr>
          <a:xfrm>
            <a:off x="7902146" y="4604309"/>
            <a:ext cx="1841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ABeeZee"/>
              </a:rPr>
              <a:t>#</a:t>
            </a:r>
            <a:r>
              <a:rPr lang="en-AU" dirty="0" err="1">
                <a:latin typeface="ABeeZee"/>
              </a:rPr>
              <a:t>peerobservation</a:t>
            </a:r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624EAF-375A-4ED1-AE94-4612CFCEF000}"/>
              </a:ext>
            </a:extLst>
          </p:cNvPr>
          <p:cNvSpPr/>
          <p:nvPr/>
        </p:nvSpPr>
        <p:spPr>
          <a:xfrm>
            <a:off x="5653082" y="4995743"/>
            <a:ext cx="2101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ABeeZee"/>
              </a:rPr>
              <a:t>#</a:t>
            </a:r>
            <a:r>
              <a:rPr lang="en-AU" dirty="0" err="1">
                <a:latin typeface="ABeeZee"/>
              </a:rPr>
              <a:t>lastminuteteaching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3693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004847" y="2327376"/>
            <a:ext cx="10476988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Share your ideas with the wider ELT community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Support new teachers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Contribute to the field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AU" sz="3200" dirty="0">
                <a:latin typeface="ABeeZee"/>
                <a:ea typeface="Futura Medium" charset="0"/>
                <a:cs typeface="Futura Medium" charset="0"/>
              </a:rPr>
              <a:t>Celebrate your own skills and knowledge</a:t>
            </a:r>
            <a:endParaRPr lang="en-AU" sz="3200" i="1" dirty="0">
              <a:latin typeface="ABeeZee"/>
              <a:ea typeface="Futura Medium" charset="0"/>
              <a:cs typeface="Futura Medium" charset="0"/>
            </a:endParaRPr>
          </a:p>
          <a:p>
            <a:pPr marL="608965" lvl="0" indent="-507365" rtl="0"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endParaRPr lang="en-AU" sz="320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1485969"/>
            <a:ext cx="12191999" cy="666786"/>
          </a:xfrm>
          <a:prstGeom prst="rect">
            <a:avLst/>
          </a:prstGeom>
          <a:solidFill>
            <a:schemeClr val="tx1">
              <a:lumMod val="50000"/>
              <a:lumOff val="50000"/>
              <a:alpha val="22000"/>
            </a:schemeClr>
          </a:solidFill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00" b="1" u="sng" dirty="0">
                <a:solidFill>
                  <a:schemeClr val="accent3">
                    <a:lumMod val="75000"/>
                  </a:schemeClr>
                </a:solidFill>
                <a:latin typeface="ABeeZee"/>
              </a:rPr>
              <a:t>pencilcasechallenge.com/join</a:t>
            </a:r>
            <a:endParaRPr lang="en-US" sz="1850" b="1">
              <a:solidFill>
                <a:schemeClr val="accent3">
                  <a:lumMod val="75000"/>
                </a:schemeClr>
              </a:solidFill>
              <a:latin typeface="ABeeZe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09" y="474193"/>
            <a:ext cx="12219464" cy="666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3700" spc="800" dirty="0">
                <a:solidFill>
                  <a:schemeClr val="accent2"/>
                </a:solidFill>
                <a:latin typeface="Futura"/>
                <a:ea typeface="Bauhaus 93" charset="0"/>
                <a:cs typeface="Bauhaus 93" charset="0"/>
              </a:rPr>
              <a:t>Where &amp; why to join the project</a:t>
            </a:r>
            <a:endParaRPr lang="en-US" sz="3700" spc="800" dirty="0">
              <a:solidFill>
                <a:schemeClr val="accent2"/>
              </a:solidFill>
              <a:latin typeface="Futura"/>
              <a:ea typeface="Bauhaus 93" charset="0"/>
              <a:cs typeface="Bauhaus 93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6307" y="6010371"/>
            <a:ext cx="528343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</a:rPr>
              <a:t>pencilcasechallenge.com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09136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332753" y="1722796"/>
            <a:ext cx="9938330" cy="45306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507365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400"/>
              <a:buChar char="▹"/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How much time do you spend preparing your lessons each week?</a:t>
            </a:r>
            <a:endParaRPr lang="en-US" sz="2800" dirty="0">
              <a:latin typeface="ABeeZee"/>
              <a:ea typeface="Futura Medium" charset="0"/>
              <a:cs typeface="Futura Medium" charset="0"/>
            </a:endParaRPr>
          </a:p>
          <a:p>
            <a:pPr marL="608965" lvl="0" indent="-50736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How might you reduce this time whilst maintaining quality of teaching?</a:t>
            </a:r>
          </a:p>
          <a:p>
            <a:pPr marL="608965" lvl="0" indent="-507365" rtl="0"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endParaRPr lang="en-AU" sz="280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93" y="198796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0094" y="397976"/>
            <a:ext cx="43030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33">
                <a:latin typeface="+mj-lt"/>
                <a:ea typeface="Futura Medium" charset="0"/>
                <a:cs typeface="Futura Medium" charset="0"/>
              </a:rPr>
              <a:t>Lesson Planning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6307" y="6010371"/>
            <a:ext cx="5283435" cy="838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  <a:ea typeface="Futura" charset="0"/>
                <a:cs typeface="Futura" charset="0"/>
              </a:rPr>
              <a:t>pencilcasechallenge.com</a:t>
            </a:r>
            <a:endParaRPr lang="en-US" sz="2200" spc="400">
              <a:latin typeface="Futura"/>
              <a:ea typeface="Futura" charset="0"/>
              <a:cs typeface="Futura" charset="0"/>
            </a:endParaRPr>
          </a:p>
          <a:p>
            <a:endParaRPr lang="en-US" sz="2650" b="1" spc="400">
              <a:solidFill>
                <a:srgbClr val="000000">
                  <a:alpha val="70000"/>
                </a:srgbClr>
              </a:solidFill>
              <a:latin typeface="Futura" charset="0"/>
              <a:ea typeface="Futura" charset="0"/>
              <a:cs typeface="Futu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9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436151" y="2283582"/>
            <a:ext cx="10965818" cy="45593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You have 20-30 minutes to prepare a lesson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Grab an object from your bag, pencil case or desk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AU" sz="2800" dirty="0">
                <a:latin typeface="ABeeZee"/>
                <a:ea typeface="Futura Medium" charset="0"/>
                <a:cs typeface="Futura Medium" charset="0"/>
              </a:rPr>
              <a:t>What would you do with this object?</a:t>
            </a:r>
          </a:p>
          <a:p>
            <a:pPr marL="608965" lvl="0" indent="-50736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▹"/>
            </a:pPr>
            <a:endParaRPr lang="en-AU" sz="280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" y="5672558"/>
            <a:ext cx="2279884" cy="1161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3201" y="397976"/>
            <a:ext cx="65299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33">
                <a:latin typeface="+mj-lt"/>
                <a:ea typeface="Futura Medium" charset="0"/>
                <a:cs typeface="Futura Medium" charset="0"/>
              </a:rPr>
              <a:t>The Pencil Case Challenge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6307" y="6010371"/>
            <a:ext cx="5283435" cy="8386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/>
            </a:glow>
          </a:effectLst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b="1" spc="400">
                <a:ln w="3175">
                  <a:solidFill>
                    <a:srgbClr val="EA8C45"/>
                  </a:solidFill>
                </a:ln>
                <a:latin typeface="Futura"/>
                <a:ea typeface="Futura" charset="0"/>
                <a:cs typeface="Futura" charset="0"/>
              </a:rPr>
              <a:t>pencilcasechallenge.com</a:t>
            </a:r>
            <a:endParaRPr lang="en-US" sz="2200" spc="400">
              <a:latin typeface="Futura"/>
              <a:ea typeface="Futura" charset="0"/>
              <a:cs typeface="Futura" charset="0"/>
            </a:endParaRPr>
          </a:p>
          <a:p>
            <a:endParaRPr lang="en-US" sz="2650" b="1" spc="400">
              <a:solidFill>
                <a:srgbClr val="000000">
                  <a:alpha val="70000"/>
                </a:srgbClr>
              </a:solidFill>
              <a:latin typeface="Futura" charset="0"/>
              <a:ea typeface="Futura" charset="0"/>
              <a:cs typeface="Futur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" b="17286"/>
          <a:stretch/>
        </p:blipFill>
        <p:spPr>
          <a:xfrm>
            <a:off x="296209" y="206121"/>
            <a:ext cx="2110368" cy="1778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4720" y="746790"/>
            <a:ext cx="85344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933">
                <a:latin typeface="+mj-lt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05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886493" y="1929910"/>
            <a:ext cx="10942476" cy="45306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AU" sz="2800" b="1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Context &amp; Hypothesis</a:t>
            </a:r>
            <a:r>
              <a:rPr lang="en-AU" sz="2800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: Newly-graduated teachers preparing to </a:t>
            </a:r>
          </a:p>
          <a:p>
            <a:pPr marL="76200" indent="0">
              <a:spcBef>
                <a:spcPts val="0"/>
              </a:spcBef>
              <a:buNone/>
            </a:pPr>
            <a:r>
              <a:rPr lang="en-AU" sz="2800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	begin relief teaching asked me </a:t>
            </a:r>
            <a:r>
              <a:rPr lang="en-AU" sz="2800" i="1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how to prepare a 4- to 5-hour </a:t>
            </a:r>
          </a:p>
          <a:p>
            <a:pPr marL="76200" indent="0">
              <a:spcBef>
                <a:spcPts val="0"/>
              </a:spcBef>
              <a:buNone/>
            </a:pPr>
            <a:r>
              <a:rPr lang="en-AU" sz="2800" i="1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	lesson in just 30 minutes</a:t>
            </a:r>
          </a:p>
          <a:p>
            <a:pPr>
              <a:spcBef>
                <a:spcPts val="0"/>
              </a:spcBef>
            </a:pPr>
            <a:endParaRPr lang="en-AU" sz="2800" dirty="0">
              <a:solidFill>
                <a:srgbClr val="070D03"/>
              </a:solidFill>
              <a:latin typeface="ABeeZee"/>
              <a:ea typeface="ABeeZee Regular" charset="0"/>
              <a:cs typeface="ABeeZee Regular" charset="0"/>
            </a:endParaRPr>
          </a:p>
          <a:p>
            <a:pPr>
              <a:spcBef>
                <a:spcPts val="0"/>
              </a:spcBef>
            </a:pPr>
            <a:r>
              <a:rPr lang="en-AU" sz="2800" b="1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Method</a:t>
            </a:r>
            <a:r>
              <a:rPr lang="en-AU" sz="2800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: Participants, experienced teachers from the ELT community, were asked to help answer the question </a:t>
            </a:r>
            <a:r>
              <a:rPr lang="en-AU" sz="2800" b="1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via interview</a:t>
            </a:r>
            <a:r>
              <a:rPr lang="en-AU" sz="2800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, and given the challenge of </a:t>
            </a:r>
            <a:r>
              <a:rPr lang="en-AU" sz="2800" b="1" dirty="0">
                <a:solidFill>
                  <a:srgbClr val="070D03"/>
                </a:solidFill>
                <a:latin typeface="ABeeZee"/>
                <a:ea typeface="ABeeZee Regular" charset="0"/>
                <a:cs typeface="ABeeZee Regular" charset="0"/>
              </a:rPr>
              <a:t>grabbing one nearby object to use in their lesson</a:t>
            </a:r>
          </a:p>
          <a:p>
            <a:pPr>
              <a:spcBef>
                <a:spcPts val="0"/>
              </a:spcBef>
            </a:pPr>
            <a:endParaRPr lang="en-AU" sz="2800" b="1" dirty="0">
              <a:solidFill>
                <a:schemeClr val="accent6"/>
              </a:solidFill>
              <a:latin typeface="ABeeZee"/>
              <a:ea typeface="ABeeZee Regular" charset="0"/>
              <a:cs typeface="ABeeZee Regular" charset="0"/>
            </a:endParaRPr>
          </a:p>
          <a:p>
            <a:pPr lvl="1">
              <a:spcBef>
                <a:spcPts val="0"/>
              </a:spcBef>
            </a:pPr>
            <a:endParaRPr lang="en-AU" dirty="0">
              <a:solidFill>
                <a:schemeClr val="accent6"/>
              </a:solidFill>
              <a:latin typeface="ABeeZee"/>
              <a:ea typeface="ABeeZee Regular" charset="0"/>
              <a:cs typeface="ABeeZe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0" y="5737785"/>
            <a:ext cx="2006766" cy="1022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" b="17286"/>
          <a:stretch/>
        </p:blipFill>
        <p:spPr>
          <a:xfrm>
            <a:off x="422087" y="140644"/>
            <a:ext cx="2110368" cy="1778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0552" y="701234"/>
            <a:ext cx="8534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>
                <a:latin typeface="+mj-lt"/>
              </a:rPr>
              <a:t>30</a:t>
            </a:r>
          </a:p>
        </p:txBody>
      </p:sp>
      <p:pic>
        <p:nvPicPr>
          <p:cNvPr id="8" name="My Movi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3932" y="732073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17600C-5B18-40F1-AC0D-E133050940A8}"/>
              </a:ext>
            </a:extLst>
          </p:cNvPr>
          <p:cNvSpPr txBox="1"/>
          <p:nvPr/>
        </p:nvSpPr>
        <p:spPr>
          <a:xfrm>
            <a:off x="6447767" y="369221"/>
            <a:ext cx="6529953" cy="666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latin typeface="+mj-lt"/>
              </a:rPr>
              <a:t>Hypothesis &amp;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524121" y="455485"/>
            <a:ext cx="10763639" cy="45306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6200" indent="0">
              <a:spcBef>
                <a:spcPts val="0"/>
              </a:spcBef>
              <a:buNone/>
            </a:pPr>
            <a:endParaRPr lang="en-AU" sz="2800" dirty="0">
              <a:solidFill>
                <a:schemeClr val="tx1"/>
              </a:solidFill>
              <a:latin typeface="ABeeZee"/>
              <a:ea typeface="ABeeZee Regular" charset="0"/>
              <a:cs typeface="ABeeZee Regular" charset="0"/>
            </a:endParaRPr>
          </a:p>
          <a:p>
            <a:pPr>
              <a:spcBef>
                <a:spcPts val="0"/>
              </a:spcBef>
            </a:pPr>
            <a:endParaRPr lang="en-AU" sz="2800" b="1" dirty="0">
              <a:solidFill>
                <a:schemeClr val="tx1"/>
              </a:solidFill>
              <a:latin typeface="ABeeZee"/>
              <a:ea typeface="ABeeZee Regular" charset="0"/>
              <a:cs typeface="ABeeZee Regular" charset="0"/>
            </a:endParaRPr>
          </a:p>
          <a:p>
            <a:pPr>
              <a:spcBef>
                <a:spcPts val="0"/>
              </a:spcBef>
            </a:pPr>
            <a:r>
              <a:rPr lang="en-AU" sz="2800" dirty="0">
                <a:solidFill>
                  <a:schemeClr val="tx1"/>
                </a:solidFill>
                <a:latin typeface="ABeeZee"/>
                <a:ea typeface="ABeeZee Regular" charset="0"/>
                <a:cs typeface="ABeeZee Regular" charset="0"/>
              </a:rPr>
              <a:t>Participants discussed their chosen object and offered deep insight into</a:t>
            </a:r>
            <a:r>
              <a:rPr lang="en-AU" sz="2800" b="1" dirty="0">
                <a:solidFill>
                  <a:schemeClr val="tx1"/>
                </a:solidFill>
                <a:latin typeface="ABeeZee"/>
                <a:ea typeface="ABeeZee Regular" charset="0"/>
                <a:cs typeface="ABeeZee Regular" charset="0"/>
              </a:rPr>
              <a:t> teaching methodology</a:t>
            </a:r>
            <a:r>
              <a:rPr lang="en-AU" sz="2800" dirty="0">
                <a:solidFill>
                  <a:schemeClr val="tx1"/>
                </a:solidFill>
                <a:latin typeface="ABeeZee"/>
                <a:ea typeface="ABeeZee Regular" charset="0"/>
                <a:cs typeface="ABeeZee Regular" charset="0"/>
              </a:rPr>
              <a:t>, teaching with </a:t>
            </a:r>
            <a:r>
              <a:rPr lang="en-AU" sz="2800" b="1" dirty="0">
                <a:solidFill>
                  <a:schemeClr val="tx1"/>
                </a:solidFill>
                <a:latin typeface="ABeeZee"/>
                <a:ea typeface="ABeeZee Regular" charset="0"/>
                <a:cs typeface="ABeeZee Regular" charset="0"/>
              </a:rPr>
              <a:t>minimal resources </a:t>
            </a:r>
            <a:r>
              <a:rPr lang="en-AU" sz="2800" dirty="0">
                <a:solidFill>
                  <a:schemeClr val="tx1"/>
                </a:solidFill>
                <a:latin typeface="ABeeZee"/>
                <a:ea typeface="ABeeZee Regular" charset="0"/>
                <a:cs typeface="ABeeZee Regular" charset="0"/>
              </a:rPr>
              <a:t>and how to </a:t>
            </a:r>
            <a:r>
              <a:rPr lang="en-AU" sz="2800" b="1" dirty="0">
                <a:solidFill>
                  <a:schemeClr val="tx1"/>
                </a:solidFill>
                <a:latin typeface="ABeeZee"/>
                <a:ea typeface="ABeeZee Regular" charset="0"/>
                <a:cs typeface="ABeeZee Regular" charset="0"/>
              </a:rPr>
              <a:t>make the most of class preparation time</a:t>
            </a:r>
            <a:endParaRPr lang="en-AU" sz="2800" dirty="0">
              <a:solidFill>
                <a:schemeClr val="tx1"/>
              </a:solidFill>
              <a:latin typeface="ABeeZee"/>
              <a:ea typeface="ABeeZee Regular" charset="0"/>
              <a:cs typeface="ABeeZee Regular" charset="0"/>
            </a:endParaRPr>
          </a:p>
          <a:p>
            <a:pPr>
              <a:spcBef>
                <a:spcPts val="0"/>
              </a:spcBef>
            </a:pPr>
            <a:endParaRPr lang="en-AU" sz="2800" dirty="0">
              <a:solidFill>
                <a:schemeClr val="tx1"/>
              </a:solidFill>
              <a:latin typeface="ABeeZee"/>
              <a:ea typeface="ABeeZee Regular" charset="0"/>
              <a:cs typeface="ABeeZee Regular" charset="0"/>
            </a:endParaRPr>
          </a:p>
          <a:p>
            <a:pPr marL="76200" indent="0">
              <a:spcBef>
                <a:spcPts val="0"/>
              </a:spcBef>
              <a:buNone/>
            </a:pPr>
            <a:endParaRPr lang="en-AU" sz="2800" dirty="0">
              <a:solidFill>
                <a:schemeClr val="tx1"/>
              </a:solidFill>
              <a:latin typeface="ABeeZee"/>
              <a:ea typeface="ABeeZee Regular" charset="0"/>
              <a:cs typeface="ABeeZe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1" y="5780917"/>
            <a:ext cx="2006766" cy="1022556"/>
          </a:xfrm>
          <a:prstGeom prst="rect">
            <a:avLst/>
          </a:prstGeom>
        </p:spPr>
      </p:pic>
      <p:pic>
        <p:nvPicPr>
          <p:cNvPr id="8" name="My Movi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3932" y="732073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A58D9-5086-40D8-BA69-1319B8E122FD}"/>
              </a:ext>
            </a:extLst>
          </p:cNvPr>
          <p:cNvSpPr txBox="1"/>
          <p:nvPr/>
        </p:nvSpPr>
        <p:spPr>
          <a:xfrm>
            <a:off x="7526070" y="455485"/>
            <a:ext cx="4660896" cy="666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latin typeface="+mj-lt"/>
              </a:rPr>
              <a:t>Research 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9977E-304E-42AA-9AA8-5FD3716E8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5194"/>
            <a:ext cx="5965364" cy="1810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B0A38-1789-48CC-9016-333DEA383025}"/>
              </a:ext>
            </a:extLst>
          </p:cNvPr>
          <p:cNvSpPr txBox="1"/>
          <p:nvPr/>
        </p:nvSpPr>
        <p:spPr>
          <a:xfrm>
            <a:off x="6669491" y="3175194"/>
            <a:ext cx="48971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AU" sz="2800" dirty="0">
                <a:latin typeface="ABeeZee"/>
                <a:ea typeface="ABeeZee Regular" charset="0"/>
                <a:cs typeface="ABeeZee Regular" charset="0"/>
              </a:rPr>
              <a:t>Key themes:</a:t>
            </a:r>
          </a:p>
          <a:p>
            <a:pPr lvl="1"/>
            <a:r>
              <a:rPr lang="en-AU" sz="2200" i="1" dirty="0">
                <a:latin typeface="ABeeZee"/>
                <a:ea typeface="ABeeZee Regular" charset="0"/>
                <a:cs typeface="ABeeZee Regular" charset="0"/>
              </a:rPr>
              <a:t>- Emerging language</a:t>
            </a:r>
          </a:p>
          <a:p>
            <a:pPr lvl="1"/>
            <a:r>
              <a:rPr lang="en-AU" sz="2200" i="1" dirty="0">
                <a:latin typeface="ABeeZee"/>
                <a:ea typeface="ABeeZee Regular" charset="0"/>
                <a:cs typeface="ABeeZee Regular" charset="0"/>
              </a:rPr>
              <a:t>- Students as a resource</a:t>
            </a:r>
          </a:p>
          <a:p>
            <a:pPr lvl="1"/>
            <a:r>
              <a:rPr lang="en-AU" sz="2200" i="1" dirty="0">
                <a:latin typeface="ABeeZee"/>
                <a:ea typeface="ABeeZee Regular" charset="0"/>
                <a:cs typeface="ABeeZee Regular" charset="0"/>
              </a:rPr>
              <a:t>- Creating movement and interaction</a:t>
            </a:r>
          </a:p>
        </p:txBody>
      </p:sp>
    </p:spTree>
    <p:extLst>
      <p:ext uri="{BB962C8B-B14F-4D97-AF65-F5344CB8AC3E}">
        <p14:creationId xmlns:p14="http://schemas.microsoft.com/office/powerpoint/2010/main" val="15342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05" y="0"/>
            <a:ext cx="7075832" cy="6939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611" y="5672558"/>
            <a:ext cx="2279884" cy="1161724"/>
          </a:xfrm>
          <a:prstGeom prst="rect">
            <a:avLst/>
          </a:prstGeom>
        </p:spPr>
      </p:pic>
      <p:sp>
        <p:nvSpPr>
          <p:cNvPr id="10" name="Shape 262"/>
          <p:cNvSpPr txBox="1">
            <a:spLocks noGrp="1"/>
          </p:cNvSpPr>
          <p:nvPr>
            <p:ph type="body" idx="1"/>
          </p:nvPr>
        </p:nvSpPr>
        <p:spPr>
          <a:xfrm>
            <a:off x="7031566" y="2993770"/>
            <a:ext cx="4467777" cy="45162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800" i="1" dirty="0">
                <a:latin typeface="ABeeZee"/>
                <a:ea typeface="Futura Medium" charset="0"/>
                <a:cs typeface="Futura Medium" charset="0"/>
              </a:rPr>
              <a:t>Has the required skills and knowledge to deal with the students’ emerging language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66717" y="6205255"/>
            <a:ext cx="6970144" cy="477054"/>
          </a:xfrm>
          <a:prstGeom prst="rect">
            <a:avLst/>
          </a:prstGeom>
          <a:solidFill>
            <a:schemeClr val="tx1">
              <a:lumMod val="50000"/>
              <a:lumOff val="50000"/>
              <a:alpha val="34000"/>
            </a:schemeClr>
          </a:solidFill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#10 Lucas </a:t>
            </a:r>
            <a:r>
              <a:rPr lang="en-US" sz="2500" dirty="0" err="1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Chiusoli</a:t>
            </a:r>
            <a:r>
              <a:rPr lang="en-US" sz="2500" dirty="0">
                <a:solidFill>
                  <a:schemeClr val="bg1"/>
                </a:solidFill>
                <a:latin typeface="+mj-lt"/>
                <a:ea typeface="Futura Medium" charset="0"/>
                <a:cs typeface="Futura Medium" charset="0"/>
              </a:rPr>
              <a:t>, International House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6698" y="767014"/>
            <a:ext cx="404023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800" dirty="0">
                <a:latin typeface="ABeeZee"/>
                <a:ea typeface="Futura Medium" charset="0"/>
                <a:cs typeface="Futura Medium" charset="0"/>
              </a:rPr>
              <a:t>A teacher who does </a:t>
            </a:r>
            <a:r>
              <a:rPr lang="en-US" sz="2800" i="1" dirty="0">
                <a:latin typeface="ABeeZee"/>
                <a:ea typeface="Futura Medium" charset="0"/>
                <a:cs typeface="Futura Medium" charset="0"/>
              </a:rPr>
              <a:t>not</a:t>
            </a:r>
            <a:r>
              <a:rPr lang="en-US" sz="2800" dirty="0">
                <a:latin typeface="ABeeZee"/>
                <a:ea typeface="Futura Medium" charset="0"/>
                <a:cs typeface="Futura Medium" charset="0"/>
              </a:rPr>
              <a:t> need resources is a teacher who</a:t>
            </a:r>
            <a:r>
              <a:rPr lang="mr-IN" sz="2800" dirty="0">
                <a:latin typeface="ABeeZee"/>
                <a:ea typeface="Futura Medium" charset="0"/>
                <a:cs typeface="Futura Medium" charset="0"/>
              </a:rPr>
              <a:t>…</a:t>
            </a:r>
            <a:endParaRPr lang="en-US" sz="2800" dirty="0">
              <a:latin typeface="ABeeZee"/>
              <a:ea typeface="Futura Medium" charset="0"/>
              <a:cs typeface="Futura Medium" charset="0"/>
            </a:endParaRPr>
          </a:p>
        </p:txBody>
      </p:sp>
      <p:pic>
        <p:nvPicPr>
          <p:cNvPr id="2" name="Picture 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0927DD-905D-48A8-9C67-09F869EC5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722" b="28333"/>
          <a:stretch/>
        </p:blipFill>
        <p:spPr>
          <a:xfrm>
            <a:off x="7096449" y="2017400"/>
            <a:ext cx="1477849" cy="9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62"/>
          <p:cNvSpPr txBox="1">
            <a:spLocks/>
          </p:cNvSpPr>
          <p:nvPr/>
        </p:nvSpPr>
        <p:spPr>
          <a:xfrm>
            <a:off x="6924087" y="485544"/>
            <a:ext cx="4275068" cy="2943888"/>
          </a:xfrm>
          <a:prstGeom prst="rect">
            <a:avLst/>
          </a:prstGeom>
          <a:solidFill>
            <a:srgbClr val="070D03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58595B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SzPct val="50000"/>
              <a:buFont typeface="Wingdings" charset="2"/>
              <a:buChar char="v"/>
            </a:pPr>
            <a:r>
              <a:rPr lang="en-AU" sz="2800" dirty="0">
                <a:solidFill>
                  <a:schemeClr val="bg1"/>
                </a:solidFill>
                <a:latin typeface="ABeeZee"/>
                <a:ea typeface="ABeeZee Regular" charset="0"/>
                <a:cs typeface="ABeeZee Regular" charset="0"/>
              </a:rPr>
              <a:t>Fluency practice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ct val="50000"/>
              <a:buFont typeface="Wingdings" charset="2"/>
              <a:buChar char="v"/>
            </a:pPr>
            <a:r>
              <a:rPr lang="en-AU" sz="2800" dirty="0">
                <a:solidFill>
                  <a:schemeClr val="bg1"/>
                </a:solidFill>
                <a:latin typeface="ABeeZee"/>
                <a:ea typeface="ABeeZee Regular" charset="0"/>
                <a:cs typeface="ABeeZee Regular" charset="0"/>
              </a:rPr>
              <a:t>Exploring vocabulary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SzPct val="50000"/>
              <a:buFont typeface="Wingdings" charset="2"/>
              <a:buChar char="v"/>
            </a:pPr>
            <a:r>
              <a:rPr lang="en-AU" sz="2800" dirty="0">
                <a:solidFill>
                  <a:schemeClr val="bg1"/>
                </a:solidFill>
                <a:latin typeface="ABeeZee"/>
                <a:ea typeface="ABeeZee Regular" charset="0"/>
                <a:cs typeface="ABeeZee Regular" charset="0"/>
              </a:rPr>
              <a:t>Connecting ideas &amp; themes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66884" y="2165684"/>
            <a:ext cx="184731" cy="369332"/>
          </a:xfrm>
          <a:prstGeom prst="rect">
            <a:avLst/>
          </a:prstGeom>
          <a:solidFill>
            <a:srgbClr val="070D03"/>
          </a:solidFill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95" y="4033742"/>
            <a:ext cx="3415589" cy="1660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6"/>
            <a:ext cx="5886954" cy="434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81921" y="6183064"/>
            <a:ext cx="775837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>
                <a:latin typeface="ABeeZee" charset="0"/>
                <a:ea typeface="ABeeZee" charset="0"/>
                <a:cs typeface="ABeeZee" charset="0"/>
              </a:rPr>
              <a:t>Interview #2 - </a:t>
            </a:r>
            <a:r>
              <a:rPr lang="en-US" sz="3700" err="1">
                <a:latin typeface="ABeeZee" charset="0"/>
                <a:ea typeface="ABeeZee" charset="0"/>
                <a:cs typeface="ABeeZee" charset="0"/>
              </a:rPr>
              <a:t>Vesna</a:t>
            </a:r>
            <a:r>
              <a:rPr lang="en-US" sz="3700">
                <a:latin typeface="ABeeZee" charset="0"/>
                <a:ea typeface="ABeeZee" charset="0"/>
                <a:cs typeface="ABeeZee" charset="0"/>
              </a:rPr>
              <a:t> </a:t>
            </a:r>
            <a:r>
              <a:rPr lang="en-US" sz="3700" err="1">
                <a:latin typeface="ABeeZee" charset="0"/>
                <a:ea typeface="ABeeZee" charset="0"/>
                <a:cs typeface="ABeeZee" charset="0"/>
              </a:rPr>
              <a:t>Stefanov</a:t>
            </a:r>
            <a:endParaRPr lang="en-US" sz="3700" i="1">
              <a:latin typeface="ABeeZee" charset="0"/>
              <a:ea typeface="ABeeZee" charset="0"/>
              <a:cs typeface="ABeeZee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29251" r="1471" b="4018"/>
          <a:stretch/>
        </p:blipFill>
        <p:spPr>
          <a:xfrm>
            <a:off x="4700588" y="3764837"/>
            <a:ext cx="3158026" cy="2165684"/>
          </a:xfrm>
          <a:prstGeom prst="rect">
            <a:avLst/>
          </a:prstGeom>
          <a:solidFill>
            <a:schemeClr val="bg1"/>
          </a:solidFill>
          <a:effectLst>
            <a:softEdge rad="101600"/>
          </a:effectLst>
        </p:spPr>
      </p:pic>
      <p:sp>
        <p:nvSpPr>
          <p:cNvPr id="3" name="TextBox 2"/>
          <p:cNvSpPr txBox="1"/>
          <p:nvPr/>
        </p:nvSpPr>
        <p:spPr>
          <a:xfrm>
            <a:off x="3471087" y="1080394"/>
            <a:ext cx="305344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spc="300" dirty="0">
                <a:solidFill>
                  <a:schemeClr val="bg1"/>
                </a:solidFill>
                <a:latin typeface="ABeeZee"/>
                <a:ea typeface="ABeeZee" charset="0"/>
                <a:cs typeface="ABeeZee" charset="0"/>
              </a:rPr>
              <a:t>My Object:</a:t>
            </a:r>
            <a:endParaRPr lang="en-US" dirty="0">
              <a:solidFill>
                <a:schemeClr val="bg1"/>
              </a:solidFill>
              <a:latin typeface="ABeeZee"/>
            </a:endParaRPr>
          </a:p>
          <a:p>
            <a:pPr algn="ctr"/>
            <a:r>
              <a:rPr lang="en-US" sz="2800" i="1" spc="300" dirty="0">
                <a:solidFill>
                  <a:schemeClr val="bg1"/>
                </a:solidFill>
                <a:latin typeface="ABeeZee"/>
                <a:ea typeface="ABeeZee" charset="0"/>
                <a:cs typeface="ABeeZee" charset="0"/>
              </a:rPr>
              <a:t>Hot Topics Cards</a:t>
            </a:r>
            <a:endParaRPr lang="en-US" dirty="0">
              <a:solidFill>
                <a:schemeClr val="bg1"/>
              </a:solidFill>
              <a:latin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20853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hape 262"/>
          <p:cNvSpPr txBox="1">
            <a:spLocks noGrp="1"/>
          </p:cNvSpPr>
          <p:nvPr>
            <p:ph type="body" idx="1"/>
          </p:nvPr>
        </p:nvSpPr>
        <p:spPr>
          <a:xfrm>
            <a:off x="803520" y="875768"/>
            <a:ext cx="4177554" cy="33979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7620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500" dirty="0">
                <a:solidFill>
                  <a:schemeClr val="accent6"/>
                </a:solidFill>
                <a:latin typeface="ABeeZee Regular" charset="0"/>
                <a:ea typeface="ABeeZee Regular" charset="0"/>
                <a:cs typeface="ABeeZee Regular" charset="0"/>
              </a:rPr>
              <a:t>In your prep time, find an </a:t>
            </a:r>
            <a:r>
              <a:rPr lang="en-US" sz="3500" b="1" dirty="0">
                <a:solidFill>
                  <a:schemeClr val="accent6"/>
                </a:solidFill>
                <a:latin typeface="ABeeZee Regular" charset="0"/>
                <a:ea typeface="ABeeZee Regular" charset="0"/>
                <a:cs typeface="ABeeZee Regular" charset="0"/>
              </a:rPr>
              <a:t>article or a TED Talk </a:t>
            </a:r>
            <a:r>
              <a:rPr lang="en-US" sz="3500" dirty="0">
                <a:solidFill>
                  <a:schemeClr val="accent6"/>
                </a:solidFill>
                <a:latin typeface="ABeeZee Regular" charset="0"/>
                <a:ea typeface="ABeeZee Regular" charset="0"/>
                <a:cs typeface="ABeeZee Regular" charset="0"/>
              </a:rPr>
              <a:t>that you can really pull apart</a:t>
            </a:r>
            <a:endParaRPr lang="en-AU" sz="3500" dirty="0">
              <a:solidFill>
                <a:schemeClr val="accent6"/>
              </a:solidFill>
              <a:latin typeface="ABeeZee Regular" charset="0"/>
              <a:ea typeface="ABeeZee Regular" charset="0"/>
              <a:cs typeface="ABeeZee Regula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7347" y="3161038"/>
            <a:ext cx="3455196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>
                <a:latin typeface="ABeeZee"/>
                <a:ea typeface="ABeeZee" charset="0"/>
                <a:cs typeface="ABeeZee" charset="0"/>
              </a:rPr>
              <a:t>Interview #9</a:t>
            </a:r>
            <a:endParaRPr lang="en-US" dirty="0"/>
          </a:p>
          <a:p>
            <a:pPr algn="ctr"/>
            <a:r>
              <a:rPr lang="en-US" sz="3000" dirty="0">
                <a:latin typeface="ABeeZee"/>
                <a:ea typeface="ABeeZee" charset="0"/>
                <a:cs typeface="ABeeZee" charset="0"/>
              </a:rPr>
              <a:t>Helen Barr</a:t>
            </a:r>
            <a:endParaRPr lang="en-US" dirty="0"/>
          </a:p>
          <a:p>
            <a:pPr algn="ctr"/>
            <a:r>
              <a:rPr lang="en-US" sz="3000" i="1" dirty="0">
                <a:latin typeface="ABeeZee"/>
                <a:ea typeface="ABeeZee" charset="0"/>
                <a:cs typeface="ABeeZee" charset="0"/>
              </a:rPr>
              <a:t>- News Article</a:t>
            </a:r>
          </a:p>
        </p:txBody>
      </p:sp>
    </p:spTree>
    <p:extLst>
      <p:ext uri="{BB962C8B-B14F-4D97-AF65-F5344CB8AC3E}">
        <p14:creationId xmlns:p14="http://schemas.microsoft.com/office/powerpoint/2010/main" val="2060295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22345"/>
      </a:dk1>
      <a:lt1>
        <a:srgbClr val="FFFFFF"/>
      </a:lt1>
      <a:dk2>
        <a:srgbClr val="022345"/>
      </a:dk2>
      <a:lt2>
        <a:srgbClr val="FFFFFF"/>
      </a:lt2>
      <a:accent1>
        <a:srgbClr val="B5D107"/>
      </a:accent1>
      <a:accent2>
        <a:srgbClr val="022345"/>
      </a:accent2>
      <a:accent3>
        <a:srgbClr val="464749"/>
      </a:accent3>
      <a:accent4>
        <a:srgbClr val="6D8495"/>
      </a:accent4>
      <a:accent5>
        <a:srgbClr val="B5D107"/>
      </a:accent5>
      <a:accent6>
        <a:srgbClr val="022345"/>
      </a:accent6>
      <a:hlink>
        <a:srgbClr val="79F240"/>
      </a:hlink>
      <a:folHlink>
        <a:srgbClr val="6CD93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d555b7-05b0-4e27-8e7d-4e6b48fd47a4"/>
    <TaxCatchAllLabel xmlns="3ed555b7-05b0-4e27-8e7d-4e6b48fd47a4"/>
    <a52b0960dff24c4380ab9f2e06a4be0f xmlns="3ed555b7-05b0-4e27-8e7d-4e6b48fd47a4">
      <Terms xmlns="http://schemas.microsoft.com/office/infopath/2007/PartnerControls"/>
    </a52b0960dff24c4380ab9f2e06a4be0f>
    <Marketing_x0020_Doc_x0020_Type xmlns="26fee346-507c-425b-885b-2c57731a6edc" xsi:nil="true"/>
    <Category xmlns="26fee346-507c-425b-885b-2c57731a6edc">Test</Category>
    <e3c82b6302f940778a5098baf014ffbb xmlns="3ed555b7-05b0-4e27-8e7d-4e6b48fd47a4">
      <Terms xmlns="http://schemas.microsoft.com/office/infopath/2007/PartnerControls"/>
    </e3c82b6302f940778a5098baf014ffbb>
    <OwlDocPortalDescription xmlns="3ed555b7-05b0-4e27-8e7d-4e6b48fd47a4" xsi:nil="true"/>
    <a5167454593547bfbb3b9f85fe52fcee xmlns="3ed555b7-05b0-4e27-8e7d-4e6b48fd47a4">
      <Terms xmlns="http://schemas.microsoft.com/office/infopath/2007/PartnerControls"/>
    </a5167454593547bfbb3b9f85fe52fcee>
    <pa523230cbe0463bb7cc286808fddca9 xmlns="3ed555b7-05b0-4e27-8e7d-4e6b48fd47a4">
      <Terms xmlns="http://schemas.microsoft.com/office/infopath/2007/PartnerControls"/>
    </pa523230cbe0463bb7cc286808fddca9>
    <OwlReviewExpiryDate xmlns="3ed555b7-05b0-4e27-8e7d-4e6b48fd47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taffNet Document" ma:contentTypeID="0x0101006A7CE322BE856F469FDFC591EE9FDF0A01009873A32BC4BB2A4CA27870DA1A4A139E" ma:contentTypeVersion="20" ma:contentTypeDescription="" ma:contentTypeScope="" ma:versionID="afe78c3c138cd2d53861d6c1233de2b7">
  <xsd:schema xmlns:xsd="http://www.w3.org/2001/XMLSchema" xmlns:xs="http://www.w3.org/2001/XMLSchema" xmlns:p="http://schemas.microsoft.com/office/2006/metadata/properties" xmlns:ns2="3ed555b7-05b0-4e27-8e7d-4e6b48fd47a4" xmlns:ns3="26fee346-507c-425b-885b-2c57731a6edc" targetNamespace="http://schemas.microsoft.com/office/2006/metadata/properties" ma:root="true" ma:fieldsID="d68bb80a228888cad02b8b0eef6dcebc" ns2:_="" ns3:_="">
    <xsd:import namespace="3ed555b7-05b0-4e27-8e7d-4e6b48fd47a4"/>
    <xsd:import namespace="26fee346-507c-425b-885b-2c57731a6edc"/>
    <xsd:element name="properties">
      <xsd:complexType>
        <xsd:sequence>
          <xsd:element name="documentManagement">
            <xsd:complexType>
              <xsd:all>
                <xsd:element ref="ns2:OwlDocPortalDescription" minOccurs="0"/>
                <xsd:element ref="ns3:Category" minOccurs="0"/>
                <xsd:element ref="ns2:a5167454593547bfbb3b9f85fe52fcee" minOccurs="0"/>
                <xsd:element ref="ns2:TaxCatchAll" minOccurs="0"/>
                <xsd:element ref="ns2:TaxCatchAllLabel" minOccurs="0"/>
                <xsd:element ref="ns2:pa523230cbe0463bb7cc286808fddca9" minOccurs="0"/>
                <xsd:element ref="ns2:e3c82b6302f940778a5098baf014ffbb" minOccurs="0"/>
                <xsd:element ref="ns2:a52b0960dff24c4380ab9f2e06a4be0f" minOccurs="0"/>
                <xsd:element ref="ns3:Marketing_x0020_Doc_x0020_Type" minOccurs="0"/>
                <xsd:element ref="ns2:OwlReviewExpiry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555b7-05b0-4e27-8e7d-4e6b48fd47a4" elementFormDefault="qualified">
    <xsd:import namespace="http://schemas.microsoft.com/office/2006/documentManagement/types"/>
    <xsd:import namespace="http://schemas.microsoft.com/office/infopath/2007/PartnerControls"/>
    <xsd:element name="OwlDocPortalDescription" ma:index="2" nillable="true" ma:displayName="Document Description" ma:internalName="OwlDocPortalDescription" ma:readOnly="false">
      <xsd:simpleType>
        <xsd:restriction base="dms:Note">
          <xsd:maxLength value="255"/>
        </xsd:restriction>
      </xsd:simpleType>
    </xsd:element>
    <xsd:element name="a5167454593547bfbb3b9f85fe52fcee" ma:index="15" nillable="true" ma:taxonomy="true" ma:internalName="a5167454593547bfbb3b9f85fe52fcee" ma:taxonomyFieldName="OwlDocPortalDepartment" ma:displayName="Department / Owner" ma:default="" ma:fieldId="{a5167454-5935-47bf-bb3b-9f85fe52fcee}" ma:taxonomyMulti="true" ma:sspId="5c1f9bdb-a80f-430c-8952-2a26cfa7c922" ma:termSetId="7a7075d8-72ec-42a7-b40f-a09363b3f54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hidden="true" ma:list="{f0817acc-c3c8-41bc-9a08-09e757fb6343}" ma:internalName="TaxCatchAll" ma:readOnly="false" ma:showField="CatchAllData" ma:web="3ed555b7-05b0-4e27-8e7d-4e6b48fd47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f0817acc-c3c8-41bc-9a08-09e757fb6343}" ma:internalName="TaxCatchAllLabel" ma:readOnly="false" ma:showField="CatchAllDataLabel" ma:web="3ed555b7-05b0-4e27-8e7d-4e6b48fd47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a523230cbe0463bb7cc286808fddca9" ma:index="19" nillable="true" ma:taxonomy="true" ma:internalName="pa523230cbe0463bb7cc286808fddca9" ma:taxonomyFieldName="OwlDocPortalCampus" ma:displayName="Campus" ma:default="" ma:fieldId="{9a523230-cbe0-463b-b7cc-286808fddca9}" ma:taxonomyMulti="true" ma:sspId="5c1f9bdb-a80f-430c-8952-2a26cfa7c922" ma:termSetId="fdc1873e-2d10-4233-9d6e-9e881c3d20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3c82b6302f940778a5098baf014ffbb" ma:index="21" nillable="true" ma:taxonomy="true" ma:internalName="e3c82b6302f940778a5098baf014ffbb" ma:taxonomyFieldName="OwlDocPortalAudience" ma:displayName="Audience / Role" ma:default="" ma:fieldId="{e3c82b63-02f9-4077-8a50-98baf014ffbb}" ma:taxonomyMulti="true" ma:sspId="5c1f9bdb-a80f-430c-8952-2a26cfa7c922" ma:termSetId="ce06be94-23de-437d-b30a-f6e4f6b22ce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2b0960dff24c4380ab9f2e06a4be0f" ma:index="23" nillable="true" ma:taxonomy="true" ma:internalName="a52b0960dff24c4380ab9f2e06a4be0f" ma:taxonomyFieldName="OwlDocPortalProcess" ma:displayName="Process" ma:readOnly="false" ma:default="" ma:fieldId="{a52b0960-dff2-4c43-80ab-9f2e06a4be0f}" ma:taxonomyMulti="true" ma:sspId="5c1f9bdb-a80f-430c-8952-2a26cfa7c922" ma:termSetId="15402089-6599-4cd5-a26e-3e862bf62c7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wlReviewExpiryDate" ma:index="27" nillable="true" ma:displayName="Review/Expiry Date" ma:format="DateOnly" ma:internalName="OwlReviewExpiry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fee346-507c-425b-885b-2c57731a6edc" elementFormDefault="qualified">
    <xsd:import namespace="http://schemas.microsoft.com/office/2006/documentManagement/types"/>
    <xsd:import namespace="http://schemas.microsoft.com/office/infopath/2007/PartnerControls"/>
    <xsd:element name="Category" ma:index="13" nillable="true" ma:displayName="Category" ma:default="Test" ma:format="Dropdown" ma:internalName="Category" ma:readOnly="false">
      <xsd:simpleType>
        <xsd:restriction base="dms:Choice">
          <xsd:enumeration value="Test"/>
          <xsd:enumeration value="Generic"/>
          <xsd:enumeration value="Form"/>
        </xsd:restriction>
      </xsd:simpleType>
    </xsd:element>
    <xsd:element name="Marketing_x0020_Doc_x0020_Type" ma:index="26" nillable="true" ma:displayName="Marketing Doc Type" ma:internalName="Marketing_x0020_Doc_x0020_Typ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817278-4488-47C4-8692-009E132451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FF3680-0746-409D-9D56-E2F9B6DFF37A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26fee346-507c-425b-885b-2c57731a6edc"/>
    <ds:schemaRef ds:uri="3ed555b7-05b0-4e27-8e7d-4e6b48fd47a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3CCF20-0EBE-4A15-9BE8-9169108D7F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d555b7-05b0-4e27-8e7d-4e6b48fd47a4"/>
    <ds:schemaRef ds:uri="26fee346-507c-425b-885b-2c57731a6e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P_TEM_0010_PPT</Template>
  <TotalTime>141</TotalTime>
  <Words>487</Words>
  <Application>Microsoft Office PowerPoint</Application>
  <PresentationFormat>Widescreen</PresentationFormat>
  <Paragraphs>110</Paragraphs>
  <Slides>20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Sarah Chamberlain</dc:creator>
  <cp:keywords/>
  <dc:description/>
  <cp:lastModifiedBy>Rafael Narancio</cp:lastModifiedBy>
  <cp:revision>521</cp:revision>
  <dcterms:created xsi:type="dcterms:W3CDTF">2018-08-31T13:43:43Z</dcterms:created>
  <dcterms:modified xsi:type="dcterms:W3CDTF">2019-04-12T23:36:42Z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0x0101006A7CE322BE856F469FDFC591EE9FDF0A01009873A32BC4BB2A4CA27870DA1A4A139E</vt:lpwstr>
  </property>
</Properties>
</file>