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68" r:id="rId2"/>
    <p:sldId id="256" r:id="rId3"/>
    <p:sldId id="316" r:id="rId4"/>
    <p:sldId id="328" r:id="rId5"/>
    <p:sldId id="320" r:id="rId6"/>
    <p:sldId id="319" r:id="rId7"/>
    <p:sldId id="327" r:id="rId8"/>
    <p:sldId id="321" r:id="rId9"/>
    <p:sldId id="315" r:id="rId10"/>
    <p:sldId id="322" r:id="rId11"/>
    <p:sldId id="340" r:id="rId12"/>
    <p:sldId id="339" r:id="rId13"/>
    <p:sldId id="338" r:id="rId14"/>
    <p:sldId id="337" r:id="rId15"/>
    <p:sldId id="336" r:id="rId16"/>
    <p:sldId id="335" r:id="rId17"/>
    <p:sldId id="334" r:id="rId18"/>
    <p:sldId id="333" r:id="rId19"/>
    <p:sldId id="332" r:id="rId20"/>
    <p:sldId id="331" r:id="rId21"/>
    <p:sldId id="330" r:id="rId22"/>
    <p:sldId id="329" r:id="rId23"/>
    <p:sldId id="264" r:id="rId24"/>
    <p:sldId id="341" r:id="rId25"/>
  </p:sldIdLst>
  <p:sldSz cx="9144000" cy="6858000" type="screen4x3"/>
  <p:notesSz cx="6858000" cy="2466975"/>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20">
          <p15:clr>
            <a:srgbClr val="A4A3A4"/>
          </p15:clr>
        </p15:guide>
        <p15:guide id="2" pos="28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65A26"/>
    <a:srgbClr val="E64626"/>
    <a:srgbClr val="424242"/>
    <a:srgbClr val="0148A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AB0F96-F78F-4346-AA4A-EB5AE1B0AD2C}" v="3511" dt="2019-04-12T08:24:54.223"/>
    <p1510:client id="{49A44EE7-EA92-FFB0-198E-D692910DDC71}" v="35" dt="2019-04-12T00:55:44.658"/>
    <p1510:client id="{A52E7E80-5AE5-9069-62D8-34FEBD8E5DB8}" v="8" dt="2019-04-12T03:35:33.732"/>
    <p1510:client id="{DE25BEB8-0606-4744-8A71-C754CEB63F38}" v="12" dt="2019-04-12T03:17:13.688"/>
    <p1510:client id="{1D69FA2D-F36F-4AC6-86BC-E793C22AD992}" v="871" vWet="872" dt="2019-04-12T06:58:28.372"/>
    <p1510:client id="{064E681B-0834-8BC5-265D-2B37B472E66B}" v="79" dt="2019-04-12T04:56:33.5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9509" autoAdjust="0"/>
    <p:restoredTop sz="85614" autoAdjust="0"/>
  </p:normalViewPr>
  <p:slideViewPr>
    <p:cSldViewPr snapToGrid="0" snapToObjects="1">
      <p:cViewPr varScale="1">
        <p:scale>
          <a:sx n="98" d="100"/>
          <a:sy n="98" d="100"/>
        </p:scale>
        <p:origin x="2328" y="78"/>
      </p:cViewPr>
      <p:guideLst>
        <p:guide orient="horz" pos="2120"/>
        <p:guide pos="2882"/>
      </p:guideLst>
    </p:cSldViewPr>
  </p:slideViewPr>
  <p:outlineViewPr>
    <p:cViewPr>
      <p:scale>
        <a:sx n="33" d="100"/>
        <a:sy n="33" d="100"/>
      </p:scale>
      <p:origin x="0" y="-9780"/>
    </p:cViewPr>
  </p:outlineViewPr>
  <p:notesTextViewPr>
    <p:cViewPr>
      <p:scale>
        <a:sx n="100" d="100"/>
        <a:sy n="100" d="100"/>
      </p:scale>
      <p:origin x="0" y="0"/>
    </p:cViewPr>
  </p:notesTextViewPr>
  <p:sorterViewPr>
    <p:cViewPr>
      <p:scale>
        <a:sx n="185" d="100"/>
        <a:sy n="185" d="100"/>
      </p:scale>
      <p:origin x="0" y="-454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99DA6D-64F3-4635-AAB1-BCEC3EBF1B01}" type="doc">
      <dgm:prSet loTypeId="urn:microsoft.com/office/officeart/2005/8/layout/hChevron3" loCatId="process" qsTypeId="urn:microsoft.com/office/officeart/2005/8/quickstyle/simple1" qsCatId="simple" csTypeId="urn:microsoft.com/office/officeart/2005/8/colors/accent3_2" csCatId="accent3" phldr="1"/>
      <dgm:spPr/>
    </dgm:pt>
    <dgm:pt modelId="{74574532-5033-4F84-B653-35A90B4B2454}">
      <dgm:prSet phldrT="[Text]"/>
      <dgm:spPr/>
      <dgm:t>
        <a:bodyPr/>
        <a:lstStyle/>
        <a:p>
          <a:r>
            <a:rPr lang="en-AU"/>
            <a:t>Entry</a:t>
          </a:r>
        </a:p>
      </dgm:t>
    </dgm:pt>
    <dgm:pt modelId="{C7D898CA-FFA8-4EDC-AEB1-97A19DC9A888}" type="parTrans" cxnId="{EADC92E9-9837-43CC-AAE4-6BE368CBC3A9}">
      <dgm:prSet/>
      <dgm:spPr/>
      <dgm:t>
        <a:bodyPr/>
        <a:lstStyle/>
        <a:p>
          <a:endParaRPr lang="en-AU"/>
        </a:p>
      </dgm:t>
    </dgm:pt>
    <dgm:pt modelId="{103B94BE-68B3-4201-AB9F-7635E15F1E8E}" type="sibTrans" cxnId="{EADC92E9-9837-43CC-AAE4-6BE368CBC3A9}">
      <dgm:prSet/>
      <dgm:spPr/>
      <dgm:t>
        <a:bodyPr/>
        <a:lstStyle/>
        <a:p>
          <a:endParaRPr lang="en-AU"/>
        </a:p>
      </dgm:t>
    </dgm:pt>
    <dgm:pt modelId="{739F8B9F-9402-4CD6-A7F1-6FC9DBC72D62}">
      <dgm:prSet phldrT="[Text]"/>
      <dgm:spPr/>
      <dgm:t>
        <a:bodyPr/>
        <a:lstStyle/>
        <a:p>
          <a:r>
            <a:rPr lang="en-AU"/>
            <a:t>DEC 36</a:t>
          </a:r>
        </a:p>
      </dgm:t>
    </dgm:pt>
    <dgm:pt modelId="{367E7FE2-0DE7-4FA7-9280-B152262B71C5}" type="parTrans" cxnId="{7713F588-8F83-49E9-BF76-DB8607C30DE5}">
      <dgm:prSet/>
      <dgm:spPr/>
      <dgm:t>
        <a:bodyPr/>
        <a:lstStyle/>
        <a:p>
          <a:endParaRPr lang="en-AU"/>
        </a:p>
      </dgm:t>
    </dgm:pt>
    <dgm:pt modelId="{E4976449-E838-486D-A557-9FE130E976A9}" type="sibTrans" cxnId="{7713F588-8F83-49E9-BF76-DB8607C30DE5}">
      <dgm:prSet/>
      <dgm:spPr/>
      <dgm:t>
        <a:bodyPr/>
        <a:lstStyle/>
        <a:p>
          <a:endParaRPr lang="en-AU"/>
        </a:p>
      </dgm:t>
    </dgm:pt>
    <dgm:pt modelId="{F61C6AA9-8D9A-4C70-A5B9-6E5306D9043B}">
      <dgm:prSet phldrT="[Text]"/>
      <dgm:spPr/>
      <dgm:t>
        <a:bodyPr/>
        <a:lstStyle/>
        <a:p>
          <a:r>
            <a:rPr lang="en-AU"/>
            <a:t>DEC 25</a:t>
          </a:r>
        </a:p>
      </dgm:t>
    </dgm:pt>
    <dgm:pt modelId="{4E15EFCA-ED36-4FAE-ACAE-F6599564F411}" type="parTrans" cxnId="{0CCB352D-2579-4742-992B-53EA485C221D}">
      <dgm:prSet/>
      <dgm:spPr/>
      <dgm:t>
        <a:bodyPr/>
        <a:lstStyle/>
        <a:p>
          <a:endParaRPr lang="en-AU"/>
        </a:p>
      </dgm:t>
    </dgm:pt>
    <dgm:pt modelId="{7D7330B6-DDEB-4B3E-BAF9-0B568078BBE2}" type="sibTrans" cxnId="{0CCB352D-2579-4742-992B-53EA485C221D}">
      <dgm:prSet/>
      <dgm:spPr/>
      <dgm:t>
        <a:bodyPr/>
        <a:lstStyle/>
        <a:p>
          <a:endParaRPr lang="en-AU"/>
        </a:p>
      </dgm:t>
    </dgm:pt>
    <dgm:pt modelId="{52B2A361-027A-4FB3-8940-49809AA1B3DB}">
      <dgm:prSet/>
      <dgm:spPr/>
      <dgm:t>
        <a:bodyPr/>
        <a:lstStyle/>
        <a:p>
          <a:r>
            <a:rPr lang="en-AU"/>
            <a:t>DEC 15</a:t>
          </a:r>
        </a:p>
      </dgm:t>
    </dgm:pt>
    <dgm:pt modelId="{28071D3F-F83C-4CF6-A55E-980AB7DB3E90}" type="parTrans" cxnId="{BF34F422-3B62-44F4-86D5-D824EBC8B371}">
      <dgm:prSet/>
      <dgm:spPr/>
      <dgm:t>
        <a:bodyPr/>
        <a:lstStyle/>
        <a:p>
          <a:endParaRPr lang="en-AU"/>
        </a:p>
      </dgm:t>
    </dgm:pt>
    <dgm:pt modelId="{EA4DAC63-9CF6-4B14-B125-143423EFCF49}" type="sibTrans" cxnId="{BF34F422-3B62-44F4-86D5-D824EBC8B371}">
      <dgm:prSet/>
      <dgm:spPr/>
      <dgm:t>
        <a:bodyPr/>
        <a:lstStyle/>
        <a:p>
          <a:endParaRPr lang="en-AU"/>
        </a:p>
      </dgm:t>
    </dgm:pt>
    <dgm:pt modelId="{045E16F6-A2E3-46AC-B913-F5F38EEC0AD9}">
      <dgm:prSet/>
      <dgm:spPr/>
      <dgm:t>
        <a:bodyPr/>
        <a:lstStyle/>
        <a:p>
          <a:r>
            <a:rPr lang="en-AU"/>
            <a:t>DEC 10</a:t>
          </a:r>
        </a:p>
      </dgm:t>
    </dgm:pt>
    <dgm:pt modelId="{43775631-0FE0-478F-B519-5AD38A33DF1A}" type="parTrans" cxnId="{B929BDE5-2849-4129-80FB-5C7D3122A527}">
      <dgm:prSet/>
      <dgm:spPr/>
      <dgm:t>
        <a:bodyPr/>
        <a:lstStyle/>
        <a:p>
          <a:endParaRPr lang="en-AU"/>
        </a:p>
      </dgm:t>
    </dgm:pt>
    <dgm:pt modelId="{7533A1A5-301C-4614-9B1B-39FB49EC0F85}" type="sibTrans" cxnId="{B929BDE5-2849-4129-80FB-5C7D3122A527}">
      <dgm:prSet/>
      <dgm:spPr/>
      <dgm:t>
        <a:bodyPr/>
        <a:lstStyle/>
        <a:p>
          <a:endParaRPr lang="en-AU"/>
        </a:p>
      </dgm:t>
    </dgm:pt>
    <dgm:pt modelId="{892B0C55-08B2-4DB2-A7A2-06C1E559A006}">
      <dgm:prSet/>
      <dgm:spPr/>
      <dgm:t>
        <a:bodyPr/>
        <a:lstStyle/>
        <a:p>
          <a:r>
            <a:rPr lang="en-AU"/>
            <a:t>Outcomes for Uni Entry</a:t>
          </a:r>
        </a:p>
      </dgm:t>
    </dgm:pt>
    <dgm:pt modelId="{1969F51C-0451-4AFD-93EB-07A9F5728D54}" type="parTrans" cxnId="{16EC72C6-B165-49D3-94E2-924882A8F6F5}">
      <dgm:prSet/>
      <dgm:spPr/>
      <dgm:t>
        <a:bodyPr/>
        <a:lstStyle/>
        <a:p>
          <a:endParaRPr lang="en-AU"/>
        </a:p>
      </dgm:t>
    </dgm:pt>
    <dgm:pt modelId="{48F4C8F7-9AA7-4349-9637-1136E15C2EAA}" type="sibTrans" cxnId="{16EC72C6-B165-49D3-94E2-924882A8F6F5}">
      <dgm:prSet/>
      <dgm:spPr/>
      <dgm:t>
        <a:bodyPr/>
        <a:lstStyle/>
        <a:p>
          <a:endParaRPr lang="en-AU"/>
        </a:p>
      </dgm:t>
    </dgm:pt>
    <dgm:pt modelId="{7D34B7A8-507E-4BBB-9A94-C7EA4053F676}" type="pres">
      <dgm:prSet presAssocID="{1499DA6D-64F3-4635-AAB1-BCEC3EBF1B01}" presName="Name0" presStyleCnt="0">
        <dgm:presLayoutVars>
          <dgm:dir/>
          <dgm:resizeHandles val="exact"/>
        </dgm:presLayoutVars>
      </dgm:prSet>
      <dgm:spPr/>
    </dgm:pt>
    <dgm:pt modelId="{23DEF221-42D8-4031-A342-FCD0E11B2D29}" type="pres">
      <dgm:prSet presAssocID="{74574532-5033-4F84-B653-35A90B4B2454}" presName="parTxOnly" presStyleLbl="node1" presStyleIdx="0" presStyleCnt="6">
        <dgm:presLayoutVars>
          <dgm:bulletEnabled val="1"/>
        </dgm:presLayoutVars>
      </dgm:prSet>
      <dgm:spPr/>
    </dgm:pt>
    <dgm:pt modelId="{D9843195-C0F2-4BFA-85AD-56828D5975BD}" type="pres">
      <dgm:prSet presAssocID="{103B94BE-68B3-4201-AB9F-7635E15F1E8E}" presName="parSpace" presStyleCnt="0"/>
      <dgm:spPr/>
    </dgm:pt>
    <dgm:pt modelId="{78A5694C-A9C2-48CB-8B4B-4FD28FC6082F}" type="pres">
      <dgm:prSet presAssocID="{739F8B9F-9402-4CD6-A7F1-6FC9DBC72D62}" presName="parTxOnly" presStyleLbl="node1" presStyleIdx="1" presStyleCnt="6">
        <dgm:presLayoutVars>
          <dgm:bulletEnabled val="1"/>
        </dgm:presLayoutVars>
      </dgm:prSet>
      <dgm:spPr/>
    </dgm:pt>
    <dgm:pt modelId="{6C7EF36A-3CB8-4578-B84C-8B8F283DFD6F}" type="pres">
      <dgm:prSet presAssocID="{E4976449-E838-486D-A557-9FE130E976A9}" presName="parSpace" presStyleCnt="0"/>
      <dgm:spPr/>
    </dgm:pt>
    <dgm:pt modelId="{686692A6-55A3-4125-BB56-820CAB6FAE9A}" type="pres">
      <dgm:prSet presAssocID="{F61C6AA9-8D9A-4C70-A5B9-6E5306D9043B}" presName="parTxOnly" presStyleLbl="node1" presStyleIdx="2" presStyleCnt="6" custLinFactNeighborX="0">
        <dgm:presLayoutVars>
          <dgm:bulletEnabled val="1"/>
        </dgm:presLayoutVars>
      </dgm:prSet>
      <dgm:spPr/>
    </dgm:pt>
    <dgm:pt modelId="{48B041E0-61F9-46BB-9C29-0B1971EA2D78}" type="pres">
      <dgm:prSet presAssocID="{7D7330B6-DDEB-4B3E-BAF9-0B568078BBE2}" presName="parSpace" presStyleCnt="0"/>
      <dgm:spPr/>
    </dgm:pt>
    <dgm:pt modelId="{3755F257-1664-4FB9-91FF-9538F1186020}" type="pres">
      <dgm:prSet presAssocID="{52B2A361-027A-4FB3-8940-49809AA1B3DB}" presName="parTxOnly" presStyleLbl="node1" presStyleIdx="3" presStyleCnt="6" custLinFactNeighborY="7991">
        <dgm:presLayoutVars>
          <dgm:bulletEnabled val="1"/>
        </dgm:presLayoutVars>
      </dgm:prSet>
      <dgm:spPr/>
    </dgm:pt>
    <dgm:pt modelId="{05DAA0BC-AC43-4B6D-8631-FAB582E18A8D}" type="pres">
      <dgm:prSet presAssocID="{EA4DAC63-9CF6-4B14-B125-143423EFCF49}" presName="parSpace" presStyleCnt="0"/>
      <dgm:spPr/>
    </dgm:pt>
    <dgm:pt modelId="{4BEDE79B-EE1F-4DEE-B884-9FBA918A7D79}" type="pres">
      <dgm:prSet presAssocID="{045E16F6-A2E3-46AC-B913-F5F38EEC0AD9}" presName="parTxOnly" presStyleLbl="node1" presStyleIdx="4" presStyleCnt="6">
        <dgm:presLayoutVars>
          <dgm:bulletEnabled val="1"/>
        </dgm:presLayoutVars>
      </dgm:prSet>
      <dgm:spPr/>
    </dgm:pt>
    <dgm:pt modelId="{B48A629D-8E8A-4183-A808-817E3AC87B16}" type="pres">
      <dgm:prSet presAssocID="{7533A1A5-301C-4614-9B1B-39FB49EC0F85}" presName="parSpace" presStyleCnt="0"/>
      <dgm:spPr/>
    </dgm:pt>
    <dgm:pt modelId="{56FAD9A1-A770-412E-949E-71D779E71975}" type="pres">
      <dgm:prSet presAssocID="{892B0C55-08B2-4DB2-A7A2-06C1E559A006}" presName="parTxOnly" presStyleLbl="node1" presStyleIdx="5" presStyleCnt="6">
        <dgm:presLayoutVars>
          <dgm:bulletEnabled val="1"/>
        </dgm:presLayoutVars>
      </dgm:prSet>
      <dgm:spPr/>
    </dgm:pt>
  </dgm:ptLst>
  <dgm:cxnLst>
    <dgm:cxn modelId="{5850411E-1D39-435D-8B47-19BD3D2AC0B1}" type="presOf" srcId="{892B0C55-08B2-4DB2-A7A2-06C1E559A006}" destId="{56FAD9A1-A770-412E-949E-71D779E71975}" srcOrd="0" destOrd="0" presId="urn:microsoft.com/office/officeart/2005/8/layout/hChevron3"/>
    <dgm:cxn modelId="{F07E811F-C3EC-49C4-9A61-EE5BA1A1A920}" type="presOf" srcId="{74574532-5033-4F84-B653-35A90B4B2454}" destId="{23DEF221-42D8-4031-A342-FCD0E11B2D29}" srcOrd="0" destOrd="0" presId="urn:microsoft.com/office/officeart/2005/8/layout/hChevron3"/>
    <dgm:cxn modelId="{BF34F422-3B62-44F4-86D5-D824EBC8B371}" srcId="{1499DA6D-64F3-4635-AAB1-BCEC3EBF1B01}" destId="{52B2A361-027A-4FB3-8940-49809AA1B3DB}" srcOrd="3" destOrd="0" parTransId="{28071D3F-F83C-4CF6-A55E-980AB7DB3E90}" sibTransId="{EA4DAC63-9CF6-4B14-B125-143423EFCF49}"/>
    <dgm:cxn modelId="{DECAF623-02FD-4E19-ADE5-7D7E1D636BAE}" type="presOf" srcId="{1499DA6D-64F3-4635-AAB1-BCEC3EBF1B01}" destId="{7D34B7A8-507E-4BBB-9A94-C7EA4053F676}" srcOrd="0" destOrd="0" presId="urn:microsoft.com/office/officeart/2005/8/layout/hChevron3"/>
    <dgm:cxn modelId="{0CCB352D-2579-4742-992B-53EA485C221D}" srcId="{1499DA6D-64F3-4635-AAB1-BCEC3EBF1B01}" destId="{F61C6AA9-8D9A-4C70-A5B9-6E5306D9043B}" srcOrd="2" destOrd="0" parTransId="{4E15EFCA-ED36-4FAE-ACAE-F6599564F411}" sibTransId="{7D7330B6-DDEB-4B3E-BAF9-0B568078BBE2}"/>
    <dgm:cxn modelId="{1D87F645-6A58-4377-8921-76A9D971F42A}" type="presOf" srcId="{F61C6AA9-8D9A-4C70-A5B9-6E5306D9043B}" destId="{686692A6-55A3-4125-BB56-820CAB6FAE9A}" srcOrd="0" destOrd="0" presId="urn:microsoft.com/office/officeart/2005/8/layout/hChevron3"/>
    <dgm:cxn modelId="{CC50446C-37D7-47E4-8F1C-6EAAFD6AF420}" type="presOf" srcId="{52B2A361-027A-4FB3-8940-49809AA1B3DB}" destId="{3755F257-1664-4FB9-91FF-9538F1186020}" srcOrd="0" destOrd="0" presId="urn:microsoft.com/office/officeart/2005/8/layout/hChevron3"/>
    <dgm:cxn modelId="{7713F588-8F83-49E9-BF76-DB8607C30DE5}" srcId="{1499DA6D-64F3-4635-AAB1-BCEC3EBF1B01}" destId="{739F8B9F-9402-4CD6-A7F1-6FC9DBC72D62}" srcOrd="1" destOrd="0" parTransId="{367E7FE2-0DE7-4FA7-9280-B152262B71C5}" sibTransId="{E4976449-E838-486D-A557-9FE130E976A9}"/>
    <dgm:cxn modelId="{7A7221B1-E93D-432F-BA51-750F01512BF5}" type="presOf" srcId="{045E16F6-A2E3-46AC-B913-F5F38EEC0AD9}" destId="{4BEDE79B-EE1F-4DEE-B884-9FBA918A7D79}" srcOrd="0" destOrd="0" presId="urn:microsoft.com/office/officeart/2005/8/layout/hChevron3"/>
    <dgm:cxn modelId="{16EC72C6-B165-49D3-94E2-924882A8F6F5}" srcId="{1499DA6D-64F3-4635-AAB1-BCEC3EBF1B01}" destId="{892B0C55-08B2-4DB2-A7A2-06C1E559A006}" srcOrd="5" destOrd="0" parTransId="{1969F51C-0451-4AFD-93EB-07A9F5728D54}" sibTransId="{48F4C8F7-9AA7-4349-9637-1136E15C2EAA}"/>
    <dgm:cxn modelId="{DF163FDD-90C2-4BAA-9DB8-12793DBBD14E}" type="presOf" srcId="{739F8B9F-9402-4CD6-A7F1-6FC9DBC72D62}" destId="{78A5694C-A9C2-48CB-8B4B-4FD28FC6082F}" srcOrd="0" destOrd="0" presId="urn:microsoft.com/office/officeart/2005/8/layout/hChevron3"/>
    <dgm:cxn modelId="{B929BDE5-2849-4129-80FB-5C7D3122A527}" srcId="{1499DA6D-64F3-4635-AAB1-BCEC3EBF1B01}" destId="{045E16F6-A2E3-46AC-B913-F5F38EEC0AD9}" srcOrd="4" destOrd="0" parTransId="{43775631-0FE0-478F-B519-5AD38A33DF1A}" sibTransId="{7533A1A5-301C-4614-9B1B-39FB49EC0F85}"/>
    <dgm:cxn modelId="{EADC92E9-9837-43CC-AAE4-6BE368CBC3A9}" srcId="{1499DA6D-64F3-4635-AAB1-BCEC3EBF1B01}" destId="{74574532-5033-4F84-B653-35A90B4B2454}" srcOrd="0" destOrd="0" parTransId="{C7D898CA-FFA8-4EDC-AEB1-97A19DC9A888}" sibTransId="{103B94BE-68B3-4201-AB9F-7635E15F1E8E}"/>
    <dgm:cxn modelId="{8F2BA87C-696B-41E7-B3EA-694725774E27}" type="presParOf" srcId="{7D34B7A8-507E-4BBB-9A94-C7EA4053F676}" destId="{23DEF221-42D8-4031-A342-FCD0E11B2D29}" srcOrd="0" destOrd="0" presId="urn:microsoft.com/office/officeart/2005/8/layout/hChevron3"/>
    <dgm:cxn modelId="{117F9CF4-9E47-4EEF-A4AF-260AA3E9E160}" type="presParOf" srcId="{7D34B7A8-507E-4BBB-9A94-C7EA4053F676}" destId="{D9843195-C0F2-4BFA-85AD-56828D5975BD}" srcOrd="1" destOrd="0" presId="urn:microsoft.com/office/officeart/2005/8/layout/hChevron3"/>
    <dgm:cxn modelId="{D2FD433A-6638-47C0-9065-AAE05E858167}" type="presParOf" srcId="{7D34B7A8-507E-4BBB-9A94-C7EA4053F676}" destId="{78A5694C-A9C2-48CB-8B4B-4FD28FC6082F}" srcOrd="2" destOrd="0" presId="urn:microsoft.com/office/officeart/2005/8/layout/hChevron3"/>
    <dgm:cxn modelId="{C9F2EF9C-7AF3-4A04-B181-8F9E5A229041}" type="presParOf" srcId="{7D34B7A8-507E-4BBB-9A94-C7EA4053F676}" destId="{6C7EF36A-3CB8-4578-B84C-8B8F283DFD6F}" srcOrd="3" destOrd="0" presId="urn:microsoft.com/office/officeart/2005/8/layout/hChevron3"/>
    <dgm:cxn modelId="{4FBBF0A1-6B05-4629-8A16-44CBB20DF29F}" type="presParOf" srcId="{7D34B7A8-507E-4BBB-9A94-C7EA4053F676}" destId="{686692A6-55A3-4125-BB56-820CAB6FAE9A}" srcOrd="4" destOrd="0" presId="urn:microsoft.com/office/officeart/2005/8/layout/hChevron3"/>
    <dgm:cxn modelId="{EBA348E2-27BA-4F53-8106-B608399075D0}" type="presParOf" srcId="{7D34B7A8-507E-4BBB-9A94-C7EA4053F676}" destId="{48B041E0-61F9-46BB-9C29-0B1971EA2D78}" srcOrd="5" destOrd="0" presId="urn:microsoft.com/office/officeart/2005/8/layout/hChevron3"/>
    <dgm:cxn modelId="{66198D04-4736-4544-93F5-2FE369CE0185}" type="presParOf" srcId="{7D34B7A8-507E-4BBB-9A94-C7EA4053F676}" destId="{3755F257-1664-4FB9-91FF-9538F1186020}" srcOrd="6" destOrd="0" presId="urn:microsoft.com/office/officeart/2005/8/layout/hChevron3"/>
    <dgm:cxn modelId="{EA80260C-71EA-4B7F-BD1C-B9B423F53DD7}" type="presParOf" srcId="{7D34B7A8-507E-4BBB-9A94-C7EA4053F676}" destId="{05DAA0BC-AC43-4B6D-8631-FAB582E18A8D}" srcOrd="7" destOrd="0" presId="urn:microsoft.com/office/officeart/2005/8/layout/hChevron3"/>
    <dgm:cxn modelId="{44E74333-41BF-4D0D-81E4-167677D4D370}" type="presParOf" srcId="{7D34B7A8-507E-4BBB-9A94-C7EA4053F676}" destId="{4BEDE79B-EE1F-4DEE-B884-9FBA918A7D79}" srcOrd="8" destOrd="0" presId="urn:microsoft.com/office/officeart/2005/8/layout/hChevron3"/>
    <dgm:cxn modelId="{A0F27DC9-D95E-4A8D-B993-321988A56157}" type="presParOf" srcId="{7D34B7A8-507E-4BBB-9A94-C7EA4053F676}" destId="{B48A629D-8E8A-4183-A808-817E3AC87B16}" srcOrd="9" destOrd="0" presId="urn:microsoft.com/office/officeart/2005/8/layout/hChevron3"/>
    <dgm:cxn modelId="{8B5BEDB0-CC5B-40EB-B5C4-DD6720DB17D0}" type="presParOf" srcId="{7D34B7A8-507E-4BBB-9A94-C7EA4053F676}" destId="{56FAD9A1-A770-412E-949E-71D779E71975}"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9CF939-A2E3-9B4D-8D51-A58777ED6D4C}" type="doc">
      <dgm:prSet loTypeId="urn:microsoft.com/office/officeart/2005/8/layout/process1" loCatId="process" qsTypeId="urn:microsoft.com/office/officeart/2005/8/quickstyle/simple4" qsCatId="simple" csTypeId="urn:microsoft.com/office/officeart/2005/8/colors/accent2_3" csCatId="accent2" phldr="1"/>
      <dgm:spPr/>
    </dgm:pt>
    <dgm:pt modelId="{1A337A23-784C-F242-A969-D13776438CBF}">
      <dgm:prSet phldrT="[Text]"/>
      <dgm:spPr/>
      <dgm:t>
        <a:bodyPr/>
        <a:lstStyle/>
        <a:p>
          <a:r>
            <a:rPr lang="en-US" dirty="0"/>
            <a:t>Pre-Task</a:t>
          </a:r>
        </a:p>
        <a:p>
          <a:r>
            <a:rPr lang="en-US" dirty="0"/>
            <a:t>LMS/Digital</a:t>
          </a:r>
        </a:p>
        <a:p>
          <a:r>
            <a:rPr lang="en-US" dirty="0" err="1"/>
            <a:t>Aquiring</a:t>
          </a:r>
          <a:r>
            <a:rPr lang="en-US" dirty="0"/>
            <a:t>/Constructing Language&amp; Skill</a:t>
          </a:r>
        </a:p>
        <a:p>
          <a:r>
            <a:rPr lang="en-US" dirty="0"/>
            <a:t>Peer interaction</a:t>
          </a:r>
        </a:p>
      </dgm:t>
    </dgm:pt>
    <dgm:pt modelId="{92A34490-7275-C645-A89B-51BE6971F063}" type="parTrans" cxnId="{5ADBC019-B500-8344-B86E-8A7915E2BBAC}">
      <dgm:prSet/>
      <dgm:spPr/>
      <dgm:t>
        <a:bodyPr/>
        <a:lstStyle/>
        <a:p>
          <a:endParaRPr lang="en-US"/>
        </a:p>
      </dgm:t>
    </dgm:pt>
    <dgm:pt modelId="{10B7C020-AE52-0A4E-A7B5-36B966A93692}" type="sibTrans" cxnId="{5ADBC019-B500-8344-B86E-8A7915E2BBAC}">
      <dgm:prSet/>
      <dgm:spPr/>
      <dgm:t>
        <a:bodyPr/>
        <a:lstStyle/>
        <a:p>
          <a:endParaRPr lang="en-US"/>
        </a:p>
      </dgm:t>
    </dgm:pt>
    <dgm:pt modelId="{33533F26-68D9-1648-8F75-71C155ECBDCE}">
      <dgm:prSet phldrT="[Text]"/>
      <dgm:spPr/>
      <dgm:t>
        <a:bodyPr/>
        <a:lstStyle/>
        <a:p>
          <a:r>
            <a:rPr lang="en-US" dirty="0"/>
            <a:t>Task</a:t>
          </a:r>
        </a:p>
        <a:p>
          <a:r>
            <a:rPr lang="en-US" dirty="0"/>
            <a:t>Classroom/Digital</a:t>
          </a:r>
        </a:p>
        <a:p>
          <a:r>
            <a:rPr lang="en-US" dirty="0" err="1"/>
            <a:t>Practising</a:t>
          </a:r>
          <a:r>
            <a:rPr lang="en-US" dirty="0"/>
            <a:t>/</a:t>
          </a:r>
        </a:p>
        <a:p>
          <a:r>
            <a:rPr lang="en-US" dirty="0"/>
            <a:t>Performing</a:t>
          </a:r>
        </a:p>
      </dgm:t>
    </dgm:pt>
    <dgm:pt modelId="{1C0BE9FD-6EBE-4B4A-B8E5-801DB8E52F17}" type="parTrans" cxnId="{9CAED161-F017-C645-BEE5-559E2266FD1E}">
      <dgm:prSet/>
      <dgm:spPr/>
      <dgm:t>
        <a:bodyPr/>
        <a:lstStyle/>
        <a:p>
          <a:endParaRPr lang="en-US"/>
        </a:p>
      </dgm:t>
    </dgm:pt>
    <dgm:pt modelId="{6D48082C-9E1A-1642-9EAB-2EA5C145D498}" type="sibTrans" cxnId="{9CAED161-F017-C645-BEE5-559E2266FD1E}">
      <dgm:prSet/>
      <dgm:spPr/>
      <dgm:t>
        <a:bodyPr/>
        <a:lstStyle/>
        <a:p>
          <a:endParaRPr lang="en-US"/>
        </a:p>
      </dgm:t>
    </dgm:pt>
    <dgm:pt modelId="{BD7A3AFC-49A3-2543-9AE5-97F57F6FDA24}">
      <dgm:prSet phldrT="[Text]"/>
      <dgm:spPr/>
      <dgm:t>
        <a:bodyPr/>
        <a:lstStyle/>
        <a:p>
          <a:r>
            <a:rPr lang="en-US" dirty="0"/>
            <a:t>Post-Task</a:t>
          </a:r>
        </a:p>
        <a:p>
          <a:r>
            <a:rPr lang="en-US" dirty="0"/>
            <a:t>LMS/Digital</a:t>
          </a:r>
        </a:p>
        <a:p>
          <a:r>
            <a:rPr lang="en-US" dirty="0"/>
            <a:t>Feedback</a:t>
          </a:r>
        </a:p>
        <a:p>
          <a:r>
            <a:rPr lang="en-US" dirty="0" err="1"/>
            <a:t>Refllection</a:t>
          </a:r>
          <a:r>
            <a:rPr lang="en-US" dirty="0"/>
            <a:t>/Transfer</a:t>
          </a:r>
        </a:p>
      </dgm:t>
    </dgm:pt>
    <dgm:pt modelId="{FD128618-8A39-4343-A36F-6EE68CA96317}" type="parTrans" cxnId="{B0A7BC56-3C4F-6247-BBBA-D01FBD9BE9A0}">
      <dgm:prSet/>
      <dgm:spPr/>
      <dgm:t>
        <a:bodyPr/>
        <a:lstStyle/>
        <a:p>
          <a:endParaRPr lang="en-US"/>
        </a:p>
      </dgm:t>
    </dgm:pt>
    <dgm:pt modelId="{68359C52-93CD-ED4B-A2E4-A889D2033B25}" type="sibTrans" cxnId="{B0A7BC56-3C4F-6247-BBBA-D01FBD9BE9A0}">
      <dgm:prSet/>
      <dgm:spPr/>
      <dgm:t>
        <a:bodyPr/>
        <a:lstStyle/>
        <a:p>
          <a:endParaRPr lang="en-US"/>
        </a:p>
      </dgm:t>
    </dgm:pt>
    <dgm:pt modelId="{7C4084B4-B84C-C644-8C7C-996C464E2310}" type="pres">
      <dgm:prSet presAssocID="{A59CF939-A2E3-9B4D-8D51-A58777ED6D4C}" presName="Name0" presStyleCnt="0">
        <dgm:presLayoutVars>
          <dgm:dir/>
          <dgm:resizeHandles val="exact"/>
        </dgm:presLayoutVars>
      </dgm:prSet>
      <dgm:spPr/>
    </dgm:pt>
    <dgm:pt modelId="{204F2CCA-8C14-B148-A40C-3F75C78FA4E4}" type="pres">
      <dgm:prSet presAssocID="{1A337A23-784C-F242-A969-D13776438CBF}" presName="node" presStyleLbl="node1" presStyleIdx="0" presStyleCnt="3">
        <dgm:presLayoutVars>
          <dgm:bulletEnabled val="1"/>
        </dgm:presLayoutVars>
      </dgm:prSet>
      <dgm:spPr/>
    </dgm:pt>
    <dgm:pt modelId="{12C8528F-FBC4-F546-8072-A42BE0A2FE5D}" type="pres">
      <dgm:prSet presAssocID="{10B7C020-AE52-0A4E-A7B5-36B966A93692}" presName="sibTrans" presStyleLbl="sibTrans2D1" presStyleIdx="0" presStyleCnt="2"/>
      <dgm:spPr/>
    </dgm:pt>
    <dgm:pt modelId="{527EDCF1-B007-6E4D-BA55-02CB0B35A01B}" type="pres">
      <dgm:prSet presAssocID="{10B7C020-AE52-0A4E-A7B5-36B966A93692}" presName="connectorText" presStyleLbl="sibTrans2D1" presStyleIdx="0" presStyleCnt="2"/>
      <dgm:spPr/>
    </dgm:pt>
    <dgm:pt modelId="{B0B3FCCA-1C5A-D048-8D9F-5AECE946C3FD}" type="pres">
      <dgm:prSet presAssocID="{33533F26-68D9-1648-8F75-71C155ECBDCE}" presName="node" presStyleLbl="node1" presStyleIdx="1" presStyleCnt="3">
        <dgm:presLayoutVars>
          <dgm:bulletEnabled val="1"/>
        </dgm:presLayoutVars>
      </dgm:prSet>
      <dgm:spPr/>
    </dgm:pt>
    <dgm:pt modelId="{0A7589B5-021B-8F40-BA39-EC9F05B82B1A}" type="pres">
      <dgm:prSet presAssocID="{6D48082C-9E1A-1642-9EAB-2EA5C145D498}" presName="sibTrans" presStyleLbl="sibTrans2D1" presStyleIdx="1" presStyleCnt="2"/>
      <dgm:spPr/>
    </dgm:pt>
    <dgm:pt modelId="{0EE81B14-C762-0442-A527-09215A0D1D5E}" type="pres">
      <dgm:prSet presAssocID="{6D48082C-9E1A-1642-9EAB-2EA5C145D498}" presName="connectorText" presStyleLbl="sibTrans2D1" presStyleIdx="1" presStyleCnt="2"/>
      <dgm:spPr/>
    </dgm:pt>
    <dgm:pt modelId="{0C19881E-AEB0-2345-B28A-9564D4D029AA}" type="pres">
      <dgm:prSet presAssocID="{BD7A3AFC-49A3-2543-9AE5-97F57F6FDA24}" presName="node" presStyleLbl="node1" presStyleIdx="2" presStyleCnt="3">
        <dgm:presLayoutVars>
          <dgm:bulletEnabled val="1"/>
        </dgm:presLayoutVars>
      </dgm:prSet>
      <dgm:spPr/>
    </dgm:pt>
  </dgm:ptLst>
  <dgm:cxnLst>
    <dgm:cxn modelId="{75F8C002-CABF-B244-BEA8-105078F0B017}" type="presOf" srcId="{10B7C020-AE52-0A4E-A7B5-36B966A93692}" destId="{12C8528F-FBC4-F546-8072-A42BE0A2FE5D}" srcOrd="0" destOrd="0" presId="urn:microsoft.com/office/officeart/2005/8/layout/process1"/>
    <dgm:cxn modelId="{E3189316-19BD-E14F-9654-02AB72F9C62D}" type="presOf" srcId="{6D48082C-9E1A-1642-9EAB-2EA5C145D498}" destId="{0EE81B14-C762-0442-A527-09215A0D1D5E}" srcOrd="1" destOrd="0" presId="urn:microsoft.com/office/officeart/2005/8/layout/process1"/>
    <dgm:cxn modelId="{5ADBC019-B500-8344-B86E-8A7915E2BBAC}" srcId="{A59CF939-A2E3-9B4D-8D51-A58777ED6D4C}" destId="{1A337A23-784C-F242-A969-D13776438CBF}" srcOrd="0" destOrd="0" parTransId="{92A34490-7275-C645-A89B-51BE6971F063}" sibTransId="{10B7C020-AE52-0A4E-A7B5-36B966A93692}"/>
    <dgm:cxn modelId="{90DC3D1F-0F9B-4342-83DC-59B207309414}" type="presOf" srcId="{BD7A3AFC-49A3-2543-9AE5-97F57F6FDA24}" destId="{0C19881E-AEB0-2345-B28A-9564D4D029AA}" srcOrd="0" destOrd="0" presId="urn:microsoft.com/office/officeart/2005/8/layout/process1"/>
    <dgm:cxn modelId="{9CAED161-F017-C645-BEE5-559E2266FD1E}" srcId="{A59CF939-A2E3-9B4D-8D51-A58777ED6D4C}" destId="{33533F26-68D9-1648-8F75-71C155ECBDCE}" srcOrd="1" destOrd="0" parTransId="{1C0BE9FD-6EBE-4B4A-B8E5-801DB8E52F17}" sibTransId="{6D48082C-9E1A-1642-9EAB-2EA5C145D498}"/>
    <dgm:cxn modelId="{B0A7BC56-3C4F-6247-BBBA-D01FBD9BE9A0}" srcId="{A59CF939-A2E3-9B4D-8D51-A58777ED6D4C}" destId="{BD7A3AFC-49A3-2543-9AE5-97F57F6FDA24}" srcOrd="2" destOrd="0" parTransId="{FD128618-8A39-4343-A36F-6EE68CA96317}" sibTransId="{68359C52-93CD-ED4B-A2E4-A889D2033B25}"/>
    <dgm:cxn modelId="{CCD85557-102F-7240-B361-334F686C5527}" type="presOf" srcId="{6D48082C-9E1A-1642-9EAB-2EA5C145D498}" destId="{0A7589B5-021B-8F40-BA39-EC9F05B82B1A}" srcOrd="0" destOrd="0" presId="urn:microsoft.com/office/officeart/2005/8/layout/process1"/>
    <dgm:cxn modelId="{E142CBA4-A9B3-6B4E-911F-0A06BEAD4091}" type="presOf" srcId="{A59CF939-A2E3-9B4D-8D51-A58777ED6D4C}" destId="{7C4084B4-B84C-C644-8C7C-996C464E2310}" srcOrd="0" destOrd="0" presId="urn:microsoft.com/office/officeart/2005/8/layout/process1"/>
    <dgm:cxn modelId="{D4D7D2E4-6DF5-F04C-AD88-A666F1F62B57}" type="presOf" srcId="{1A337A23-784C-F242-A969-D13776438CBF}" destId="{204F2CCA-8C14-B148-A40C-3F75C78FA4E4}" srcOrd="0" destOrd="0" presId="urn:microsoft.com/office/officeart/2005/8/layout/process1"/>
    <dgm:cxn modelId="{A6E15CE9-099D-6742-AEAE-E73C950039E3}" type="presOf" srcId="{33533F26-68D9-1648-8F75-71C155ECBDCE}" destId="{B0B3FCCA-1C5A-D048-8D9F-5AECE946C3FD}" srcOrd="0" destOrd="0" presId="urn:microsoft.com/office/officeart/2005/8/layout/process1"/>
    <dgm:cxn modelId="{C218E6EF-CF79-B449-B8D8-1B05B9186C8F}" type="presOf" srcId="{10B7C020-AE52-0A4E-A7B5-36B966A93692}" destId="{527EDCF1-B007-6E4D-BA55-02CB0B35A01B}" srcOrd="1" destOrd="0" presId="urn:microsoft.com/office/officeart/2005/8/layout/process1"/>
    <dgm:cxn modelId="{2378058B-783B-D343-AF66-1DD014BB0254}" type="presParOf" srcId="{7C4084B4-B84C-C644-8C7C-996C464E2310}" destId="{204F2CCA-8C14-B148-A40C-3F75C78FA4E4}" srcOrd="0" destOrd="0" presId="urn:microsoft.com/office/officeart/2005/8/layout/process1"/>
    <dgm:cxn modelId="{317E4E24-E3CE-F447-B6F7-844720086B6D}" type="presParOf" srcId="{7C4084B4-B84C-C644-8C7C-996C464E2310}" destId="{12C8528F-FBC4-F546-8072-A42BE0A2FE5D}" srcOrd="1" destOrd="0" presId="urn:microsoft.com/office/officeart/2005/8/layout/process1"/>
    <dgm:cxn modelId="{BC0F68E1-A195-704C-BFDD-9D669DBAEDBE}" type="presParOf" srcId="{12C8528F-FBC4-F546-8072-A42BE0A2FE5D}" destId="{527EDCF1-B007-6E4D-BA55-02CB0B35A01B}" srcOrd="0" destOrd="0" presId="urn:microsoft.com/office/officeart/2005/8/layout/process1"/>
    <dgm:cxn modelId="{6A7D9544-BFE1-A147-8E5D-B1134BE2D697}" type="presParOf" srcId="{7C4084B4-B84C-C644-8C7C-996C464E2310}" destId="{B0B3FCCA-1C5A-D048-8D9F-5AECE946C3FD}" srcOrd="2" destOrd="0" presId="urn:microsoft.com/office/officeart/2005/8/layout/process1"/>
    <dgm:cxn modelId="{0DE64C82-D001-AC4D-9649-D99922EBC2AC}" type="presParOf" srcId="{7C4084B4-B84C-C644-8C7C-996C464E2310}" destId="{0A7589B5-021B-8F40-BA39-EC9F05B82B1A}" srcOrd="3" destOrd="0" presId="urn:microsoft.com/office/officeart/2005/8/layout/process1"/>
    <dgm:cxn modelId="{EE80C7E7-4BB8-C342-A32C-B649EF762A16}" type="presParOf" srcId="{0A7589B5-021B-8F40-BA39-EC9F05B82B1A}" destId="{0EE81B14-C762-0442-A527-09215A0D1D5E}" srcOrd="0" destOrd="0" presId="urn:microsoft.com/office/officeart/2005/8/layout/process1"/>
    <dgm:cxn modelId="{56D97306-98F9-5F41-A7AF-A7565147E48D}" type="presParOf" srcId="{7C4084B4-B84C-C644-8C7C-996C464E2310}" destId="{0C19881E-AEB0-2345-B28A-9564D4D029A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871BFD-B861-4377-B101-48C59914DECB}" type="doc">
      <dgm:prSet loTypeId="urn:microsoft.com/office/officeart/2011/layout/HexagonRadial" loCatId="cycle" qsTypeId="urn:microsoft.com/office/officeart/2005/8/quickstyle/3d1" qsCatId="3D" csTypeId="urn:microsoft.com/office/officeart/2005/8/colors/accent2_5" csCatId="accent2" phldr="1"/>
      <dgm:spPr/>
      <dgm:t>
        <a:bodyPr/>
        <a:lstStyle/>
        <a:p>
          <a:endParaRPr lang="en-AU"/>
        </a:p>
      </dgm:t>
    </dgm:pt>
    <dgm:pt modelId="{B266B6CC-B9F8-492C-8C3D-08B134457081}">
      <dgm:prSet phldrT="[Text]"/>
      <dgm:spPr/>
      <dgm:t>
        <a:bodyPr/>
        <a:lstStyle/>
        <a:p>
          <a:r>
            <a:rPr lang="en-AU" dirty="0">
              <a:solidFill>
                <a:srgbClr val="FF0000"/>
              </a:solidFill>
            </a:rPr>
            <a:t>Academic Discussion</a:t>
          </a:r>
        </a:p>
        <a:p>
          <a:r>
            <a:rPr lang="en-AU" dirty="0"/>
            <a:t>Connecting key points from sources and synthesising them to express own argument</a:t>
          </a:r>
        </a:p>
      </dgm:t>
    </dgm:pt>
    <dgm:pt modelId="{6891CA90-663D-441A-911C-611C26FC39DC}" type="parTrans" cxnId="{45F7787E-7D79-4FBC-A051-31C8A9A5483D}">
      <dgm:prSet/>
      <dgm:spPr/>
      <dgm:t>
        <a:bodyPr/>
        <a:lstStyle/>
        <a:p>
          <a:endParaRPr lang="en-AU"/>
        </a:p>
      </dgm:t>
    </dgm:pt>
    <dgm:pt modelId="{53A98BBD-D754-48D6-A954-0DEAD98488BA}" type="sibTrans" cxnId="{45F7787E-7D79-4FBC-A051-31C8A9A5483D}">
      <dgm:prSet/>
      <dgm:spPr/>
      <dgm:t>
        <a:bodyPr/>
        <a:lstStyle/>
        <a:p>
          <a:endParaRPr lang="en-AU"/>
        </a:p>
      </dgm:t>
    </dgm:pt>
    <dgm:pt modelId="{DEAEDBD8-AB9D-41A7-A89F-CBD96A479B9A}">
      <dgm:prSet phldrT="[Text]"/>
      <dgm:spPr/>
      <dgm:t>
        <a:bodyPr/>
        <a:lstStyle/>
        <a:p>
          <a:r>
            <a:rPr lang="en-AU" dirty="0">
              <a:solidFill>
                <a:srgbClr val="FF0000"/>
              </a:solidFill>
            </a:rPr>
            <a:t>Read</a:t>
          </a:r>
        </a:p>
        <a:p>
          <a:r>
            <a:rPr lang="en-AU" dirty="0"/>
            <a:t>-Attitude</a:t>
          </a:r>
        </a:p>
        <a:p>
          <a:r>
            <a:rPr lang="en-AU" dirty="0"/>
            <a:t>-Argument</a:t>
          </a:r>
        </a:p>
        <a:p>
          <a:r>
            <a:rPr lang="en-AU" dirty="0"/>
            <a:t>-Position</a:t>
          </a:r>
        </a:p>
      </dgm:t>
    </dgm:pt>
    <dgm:pt modelId="{E5BF6477-1169-417E-B6E1-6ACE083EB5CA}" type="parTrans" cxnId="{251FF70A-CDCA-44EC-B34D-BF36D0F3C0D4}">
      <dgm:prSet/>
      <dgm:spPr/>
      <dgm:t>
        <a:bodyPr/>
        <a:lstStyle/>
        <a:p>
          <a:endParaRPr lang="en-AU"/>
        </a:p>
      </dgm:t>
    </dgm:pt>
    <dgm:pt modelId="{39B8AE0F-997C-4A4D-81A2-697D67448DB0}" type="sibTrans" cxnId="{251FF70A-CDCA-44EC-B34D-BF36D0F3C0D4}">
      <dgm:prSet/>
      <dgm:spPr/>
      <dgm:t>
        <a:bodyPr/>
        <a:lstStyle/>
        <a:p>
          <a:endParaRPr lang="en-AU"/>
        </a:p>
      </dgm:t>
    </dgm:pt>
    <dgm:pt modelId="{47F621F5-ED25-43F2-958D-E7FF2D1C6FA6}">
      <dgm:prSet phldrT="[Text]"/>
      <dgm:spPr/>
      <dgm:t>
        <a:bodyPr/>
        <a:lstStyle/>
        <a:p>
          <a:r>
            <a:rPr lang="en-AU" dirty="0">
              <a:solidFill>
                <a:srgbClr val="FF0000"/>
              </a:solidFill>
            </a:rPr>
            <a:t>Listen</a:t>
          </a:r>
        </a:p>
        <a:p>
          <a:r>
            <a:rPr lang="en-AU" dirty="0">
              <a:solidFill>
                <a:schemeClr val="bg1"/>
              </a:solidFill>
            </a:rPr>
            <a:t>-input</a:t>
          </a:r>
        </a:p>
        <a:p>
          <a:r>
            <a:rPr lang="en-AU" dirty="0">
              <a:solidFill>
                <a:schemeClr val="bg1"/>
              </a:solidFill>
            </a:rPr>
            <a:t>-Strategies for conversation</a:t>
          </a:r>
        </a:p>
      </dgm:t>
    </dgm:pt>
    <dgm:pt modelId="{EAF070C3-BF40-442C-896D-AFA910F712A7}" type="parTrans" cxnId="{453D6487-6EC3-43F7-8D3D-0DA0525BE5D1}">
      <dgm:prSet/>
      <dgm:spPr/>
      <dgm:t>
        <a:bodyPr/>
        <a:lstStyle/>
        <a:p>
          <a:endParaRPr lang="en-AU"/>
        </a:p>
      </dgm:t>
    </dgm:pt>
    <dgm:pt modelId="{A98E129F-39AF-4F3A-8529-34C7B68D22B8}" type="sibTrans" cxnId="{453D6487-6EC3-43F7-8D3D-0DA0525BE5D1}">
      <dgm:prSet/>
      <dgm:spPr/>
      <dgm:t>
        <a:bodyPr/>
        <a:lstStyle/>
        <a:p>
          <a:endParaRPr lang="en-AU"/>
        </a:p>
      </dgm:t>
    </dgm:pt>
    <dgm:pt modelId="{9147CD2A-FEFB-42A6-A036-7B0D75FC5E9D}">
      <dgm:prSet phldrT="[Text]"/>
      <dgm:spPr/>
      <dgm:t>
        <a:bodyPr/>
        <a:lstStyle/>
        <a:p>
          <a:r>
            <a:rPr lang="en-AU" dirty="0">
              <a:solidFill>
                <a:srgbClr val="FF0000"/>
              </a:solidFill>
            </a:rPr>
            <a:t>Writing</a:t>
          </a:r>
        </a:p>
        <a:p>
          <a:r>
            <a:rPr lang="en-AU" dirty="0"/>
            <a:t>-Fluency</a:t>
          </a:r>
        </a:p>
        <a:p>
          <a:r>
            <a:rPr lang="en-AU" dirty="0"/>
            <a:t>-Language Structures</a:t>
          </a:r>
        </a:p>
      </dgm:t>
    </dgm:pt>
    <dgm:pt modelId="{A85F5AE9-0CF9-40E9-AA4B-913253A90250}" type="parTrans" cxnId="{6F0E3E75-F49F-40D8-B414-F1B51510A759}">
      <dgm:prSet/>
      <dgm:spPr/>
      <dgm:t>
        <a:bodyPr/>
        <a:lstStyle/>
        <a:p>
          <a:endParaRPr lang="en-AU"/>
        </a:p>
      </dgm:t>
    </dgm:pt>
    <dgm:pt modelId="{08F5C03F-3F1C-47A5-8D1F-27B230EAE2F7}" type="sibTrans" cxnId="{6F0E3E75-F49F-40D8-B414-F1B51510A759}">
      <dgm:prSet/>
      <dgm:spPr/>
      <dgm:t>
        <a:bodyPr/>
        <a:lstStyle/>
        <a:p>
          <a:endParaRPr lang="en-AU"/>
        </a:p>
      </dgm:t>
    </dgm:pt>
    <dgm:pt modelId="{A04378D7-6170-49A9-8606-E93C7F199B70}">
      <dgm:prSet phldrT="[Text]"/>
      <dgm:spPr/>
      <dgm:t>
        <a:bodyPr/>
        <a:lstStyle/>
        <a:p>
          <a:r>
            <a:rPr lang="en-AU" dirty="0">
              <a:solidFill>
                <a:srgbClr val="FF0000"/>
              </a:solidFill>
            </a:rPr>
            <a:t>Digital Literacy</a:t>
          </a:r>
        </a:p>
        <a:p>
          <a:r>
            <a:rPr lang="en-AU" dirty="0"/>
            <a:t>-Fluency of interaction augmented by digital tool  </a:t>
          </a:r>
        </a:p>
      </dgm:t>
    </dgm:pt>
    <dgm:pt modelId="{67D1D9D0-DD39-4B0F-9730-E3551B451E96}" type="parTrans" cxnId="{FB0436D5-18B0-4833-BA8D-8D8E81714312}">
      <dgm:prSet/>
      <dgm:spPr/>
      <dgm:t>
        <a:bodyPr/>
        <a:lstStyle/>
        <a:p>
          <a:endParaRPr lang="en-AU"/>
        </a:p>
      </dgm:t>
    </dgm:pt>
    <dgm:pt modelId="{46AE4B11-E22F-4ED5-B7EF-ECC8C66418C2}" type="sibTrans" cxnId="{FB0436D5-18B0-4833-BA8D-8D8E81714312}">
      <dgm:prSet/>
      <dgm:spPr/>
      <dgm:t>
        <a:bodyPr/>
        <a:lstStyle/>
        <a:p>
          <a:endParaRPr lang="en-AU"/>
        </a:p>
      </dgm:t>
    </dgm:pt>
    <dgm:pt modelId="{7627A305-4DA5-4DFC-B71B-6D62DDFB519D}">
      <dgm:prSet phldrT="[Text]"/>
      <dgm:spPr/>
      <dgm:t>
        <a:bodyPr/>
        <a:lstStyle/>
        <a:p>
          <a:r>
            <a:rPr lang="en-AU" dirty="0">
              <a:solidFill>
                <a:srgbClr val="FF0000"/>
              </a:solidFill>
            </a:rPr>
            <a:t>Group Conversation</a:t>
          </a:r>
        </a:p>
        <a:p>
          <a:r>
            <a:rPr lang="en-AU" dirty="0">
              <a:solidFill>
                <a:schemeClr val="bg1"/>
              </a:solidFill>
            </a:rPr>
            <a:t>--</a:t>
          </a:r>
          <a:r>
            <a:rPr lang="en-AU" baseline="0" dirty="0">
              <a:solidFill>
                <a:schemeClr val="bg1"/>
              </a:solidFill>
            </a:rPr>
            <a:t> </a:t>
          </a:r>
          <a:r>
            <a:rPr lang="en-AU" baseline="0" dirty="0" err="1">
              <a:solidFill>
                <a:schemeClr val="bg1"/>
              </a:solidFill>
            </a:rPr>
            <a:t>intelligibiility</a:t>
          </a:r>
          <a:r>
            <a:rPr lang="en-AU" baseline="0" dirty="0">
              <a:solidFill>
                <a:schemeClr val="bg1"/>
              </a:solidFill>
            </a:rPr>
            <a:t>, fluency, </a:t>
          </a:r>
          <a:r>
            <a:rPr lang="en-AU" baseline="0" dirty="0" err="1">
              <a:solidFill>
                <a:schemeClr val="bg1"/>
              </a:solidFill>
            </a:rPr>
            <a:t>pronuncition</a:t>
          </a:r>
          <a:r>
            <a:rPr lang="en-AU" baseline="0" dirty="0">
              <a:solidFill>
                <a:schemeClr val="bg1"/>
              </a:solidFill>
            </a:rPr>
            <a:t> accuracy</a:t>
          </a:r>
        </a:p>
        <a:p>
          <a:r>
            <a:rPr lang="en-AU" baseline="0" dirty="0">
              <a:solidFill>
                <a:schemeClr val="bg1"/>
              </a:solidFill>
            </a:rPr>
            <a:t>Turn taking, pause</a:t>
          </a:r>
          <a:endParaRPr lang="en-AU" dirty="0">
            <a:solidFill>
              <a:schemeClr val="bg1"/>
            </a:solidFill>
          </a:endParaRPr>
        </a:p>
        <a:p>
          <a:r>
            <a:rPr lang="en-AU" dirty="0"/>
            <a:t>-Value of feedback</a:t>
          </a:r>
        </a:p>
        <a:p>
          <a:r>
            <a:rPr lang="en-AU" dirty="0"/>
            <a:t>-Value of contribution</a:t>
          </a:r>
        </a:p>
        <a:p>
          <a:r>
            <a:rPr lang="en-AU" dirty="0"/>
            <a:t>-Peer led </a:t>
          </a:r>
        </a:p>
      </dgm:t>
    </dgm:pt>
    <dgm:pt modelId="{89287563-75D2-434C-86D8-6065856A63EA}" type="parTrans" cxnId="{34CB01A1-0C33-4793-83F5-CACDE0026FFE}">
      <dgm:prSet/>
      <dgm:spPr/>
      <dgm:t>
        <a:bodyPr/>
        <a:lstStyle/>
        <a:p>
          <a:endParaRPr lang="en-AU"/>
        </a:p>
      </dgm:t>
    </dgm:pt>
    <dgm:pt modelId="{6F068731-12BC-4814-8603-2CB073848942}" type="sibTrans" cxnId="{34CB01A1-0C33-4793-83F5-CACDE0026FFE}">
      <dgm:prSet/>
      <dgm:spPr/>
      <dgm:t>
        <a:bodyPr/>
        <a:lstStyle/>
        <a:p>
          <a:endParaRPr lang="en-AU"/>
        </a:p>
      </dgm:t>
    </dgm:pt>
    <dgm:pt modelId="{9ACC4A1F-82ED-4BF8-B7D4-AB55BC711B51}">
      <dgm:prSet phldrT="[Text]"/>
      <dgm:spPr/>
      <dgm:t>
        <a:bodyPr/>
        <a:lstStyle/>
        <a:p>
          <a:r>
            <a:rPr lang="en-AU" dirty="0">
              <a:solidFill>
                <a:srgbClr val="FF0000"/>
              </a:solidFill>
            </a:rPr>
            <a:t>Academic Voice</a:t>
          </a:r>
        </a:p>
        <a:p>
          <a:r>
            <a:rPr lang="en-AU" dirty="0"/>
            <a:t>&amp;</a:t>
          </a:r>
          <a:r>
            <a:rPr lang="en-AU" dirty="0">
              <a:solidFill>
                <a:srgbClr val="FF0000"/>
              </a:solidFill>
            </a:rPr>
            <a:t> Critical Literacy</a:t>
          </a:r>
        </a:p>
        <a:p>
          <a:endParaRPr lang="en-AU" dirty="0">
            <a:solidFill>
              <a:srgbClr val="FF0000"/>
            </a:solidFill>
          </a:endParaRPr>
        </a:p>
        <a:p>
          <a:r>
            <a:rPr lang="en-AU" dirty="0">
              <a:solidFill>
                <a:schemeClr val="bg1"/>
              </a:solidFill>
            </a:rPr>
            <a:t>-Intertextuality</a:t>
          </a:r>
        </a:p>
        <a:p>
          <a:r>
            <a:rPr lang="en-AU" dirty="0">
              <a:solidFill>
                <a:schemeClr val="bg1"/>
              </a:solidFill>
            </a:rPr>
            <a:t>-Appraisal, </a:t>
          </a:r>
          <a:r>
            <a:rPr lang="en-AU" dirty="0" err="1">
              <a:solidFill>
                <a:schemeClr val="bg1"/>
              </a:solidFill>
            </a:rPr>
            <a:t>Negotistiion</a:t>
          </a:r>
          <a:r>
            <a:rPr lang="en-AU" baseline="0" dirty="0">
              <a:solidFill>
                <a:schemeClr val="bg1"/>
              </a:solidFill>
            </a:rPr>
            <a:t> persuasion</a:t>
          </a:r>
          <a:endParaRPr lang="en-AU" dirty="0">
            <a:solidFill>
              <a:schemeClr val="bg1"/>
            </a:solidFill>
          </a:endParaRPr>
        </a:p>
        <a:p>
          <a:r>
            <a:rPr lang="en-AU" dirty="0">
              <a:solidFill>
                <a:schemeClr val="bg1"/>
              </a:solidFill>
            </a:rPr>
            <a:t>-Integrated References</a:t>
          </a:r>
        </a:p>
      </dgm:t>
    </dgm:pt>
    <dgm:pt modelId="{8EB1DB85-42CD-407B-A7FB-E8AC3557B071}" type="parTrans" cxnId="{F0136C8A-C8C5-4556-9496-B9B455716FB7}">
      <dgm:prSet/>
      <dgm:spPr/>
      <dgm:t>
        <a:bodyPr/>
        <a:lstStyle/>
        <a:p>
          <a:endParaRPr lang="en-AU"/>
        </a:p>
      </dgm:t>
    </dgm:pt>
    <dgm:pt modelId="{8C62EDC9-53E0-463B-827E-ECD11A35A9E0}" type="sibTrans" cxnId="{F0136C8A-C8C5-4556-9496-B9B455716FB7}">
      <dgm:prSet/>
      <dgm:spPr/>
      <dgm:t>
        <a:bodyPr/>
        <a:lstStyle/>
        <a:p>
          <a:endParaRPr lang="en-AU"/>
        </a:p>
      </dgm:t>
    </dgm:pt>
    <dgm:pt modelId="{4AEF13DB-26B2-41BA-9BEA-D2C6651896CB}" type="pres">
      <dgm:prSet presAssocID="{75871BFD-B861-4377-B101-48C59914DECB}" presName="Name0" presStyleCnt="0">
        <dgm:presLayoutVars>
          <dgm:chMax val="1"/>
          <dgm:chPref val="1"/>
          <dgm:dir/>
          <dgm:animOne val="branch"/>
          <dgm:animLvl val="lvl"/>
        </dgm:presLayoutVars>
      </dgm:prSet>
      <dgm:spPr/>
    </dgm:pt>
    <dgm:pt modelId="{1C36989F-715B-4022-A1EB-30FF214FDECA}" type="pres">
      <dgm:prSet presAssocID="{B266B6CC-B9F8-492C-8C3D-08B134457081}" presName="Parent" presStyleLbl="node0" presStyleIdx="0" presStyleCnt="1" custLinFactNeighborX="12" custLinFactNeighborY="2890">
        <dgm:presLayoutVars>
          <dgm:chMax val="6"/>
          <dgm:chPref val="6"/>
        </dgm:presLayoutVars>
      </dgm:prSet>
      <dgm:spPr/>
    </dgm:pt>
    <dgm:pt modelId="{966EFB67-2594-46B2-A8CC-B798D9FAD52B}" type="pres">
      <dgm:prSet presAssocID="{DEAEDBD8-AB9D-41A7-A89F-CBD96A479B9A}" presName="Accent1" presStyleCnt="0"/>
      <dgm:spPr/>
    </dgm:pt>
    <dgm:pt modelId="{16C18C16-F065-4675-A2FF-33FBED45E5FF}" type="pres">
      <dgm:prSet presAssocID="{DEAEDBD8-AB9D-41A7-A89F-CBD96A479B9A}" presName="Accent" presStyleLbl="bgShp" presStyleIdx="0" presStyleCnt="6"/>
      <dgm:spPr/>
    </dgm:pt>
    <dgm:pt modelId="{DAFB8062-F569-4D5D-AA53-252B36DBF143}" type="pres">
      <dgm:prSet presAssocID="{DEAEDBD8-AB9D-41A7-A89F-CBD96A479B9A}" presName="Child1" presStyleLbl="node1" presStyleIdx="0" presStyleCnt="6">
        <dgm:presLayoutVars>
          <dgm:chMax val="0"/>
          <dgm:chPref val="0"/>
          <dgm:bulletEnabled val="1"/>
        </dgm:presLayoutVars>
      </dgm:prSet>
      <dgm:spPr/>
    </dgm:pt>
    <dgm:pt modelId="{E74471FD-CF7C-497E-A483-6B12A724AD7A}" type="pres">
      <dgm:prSet presAssocID="{47F621F5-ED25-43F2-958D-E7FF2D1C6FA6}" presName="Accent2" presStyleCnt="0"/>
      <dgm:spPr/>
    </dgm:pt>
    <dgm:pt modelId="{5B54908E-9E0C-497F-BAAB-F51B622D0ACF}" type="pres">
      <dgm:prSet presAssocID="{47F621F5-ED25-43F2-958D-E7FF2D1C6FA6}" presName="Accent" presStyleLbl="bgShp" presStyleIdx="1" presStyleCnt="6"/>
      <dgm:spPr/>
    </dgm:pt>
    <dgm:pt modelId="{FD817B68-7160-47E3-9667-F3BE2B6E6969}" type="pres">
      <dgm:prSet presAssocID="{47F621F5-ED25-43F2-958D-E7FF2D1C6FA6}" presName="Child2" presStyleLbl="node1" presStyleIdx="1" presStyleCnt="6">
        <dgm:presLayoutVars>
          <dgm:chMax val="0"/>
          <dgm:chPref val="0"/>
          <dgm:bulletEnabled val="1"/>
        </dgm:presLayoutVars>
      </dgm:prSet>
      <dgm:spPr/>
    </dgm:pt>
    <dgm:pt modelId="{2FF3B7B3-3876-4C02-9BCC-9DA15514AF54}" type="pres">
      <dgm:prSet presAssocID="{9147CD2A-FEFB-42A6-A036-7B0D75FC5E9D}" presName="Accent3" presStyleCnt="0"/>
      <dgm:spPr/>
    </dgm:pt>
    <dgm:pt modelId="{89BBCC87-9AB0-4D08-AB50-069571A15F9C}" type="pres">
      <dgm:prSet presAssocID="{9147CD2A-FEFB-42A6-A036-7B0D75FC5E9D}" presName="Accent" presStyleLbl="bgShp" presStyleIdx="2" presStyleCnt="6"/>
      <dgm:spPr/>
    </dgm:pt>
    <dgm:pt modelId="{26A7A80A-F79F-43D0-BE52-E6AA907F2977}" type="pres">
      <dgm:prSet presAssocID="{9147CD2A-FEFB-42A6-A036-7B0D75FC5E9D}" presName="Child3" presStyleLbl="node1" presStyleIdx="2" presStyleCnt="6">
        <dgm:presLayoutVars>
          <dgm:chMax val="0"/>
          <dgm:chPref val="0"/>
          <dgm:bulletEnabled val="1"/>
        </dgm:presLayoutVars>
      </dgm:prSet>
      <dgm:spPr/>
    </dgm:pt>
    <dgm:pt modelId="{4B18D195-7A92-4D59-9AE8-79F5F3C7CAC0}" type="pres">
      <dgm:prSet presAssocID="{A04378D7-6170-49A9-8606-E93C7F199B70}" presName="Accent4" presStyleCnt="0"/>
      <dgm:spPr/>
    </dgm:pt>
    <dgm:pt modelId="{C26EF220-C198-4CD9-AB53-7A2AC5822AF7}" type="pres">
      <dgm:prSet presAssocID="{A04378D7-6170-49A9-8606-E93C7F199B70}" presName="Accent" presStyleLbl="bgShp" presStyleIdx="3" presStyleCnt="6"/>
      <dgm:spPr/>
    </dgm:pt>
    <dgm:pt modelId="{9E1B8661-6788-4276-B9EF-BEB6D5795A1C}" type="pres">
      <dgm:prSet presAssocID="{A04378D7-6170-49A9-8606-E93C7F199B70}" presName="Child4" presStyleLbl="node1" presStyleIdx="3" presStyleCnt="6">
        <dgm:presLayoutVars>
          <dgm:chMax val="0"/>
          <dgm:chPref val="0"/>
          <dgm:bulletEnabled val="1"/>
        </dgm:presLayoutVars>
      </dgm:prSet>
      <dgm:spPr/>
    </dgm:pt>
    <dgm:pt modelId="{D708464D-083A-4437-8C50-5B98AE58A681}" type="pres">
      <dgm:prSet presAssocID="{7627A305-4DA5-4DFC-B71B-6D62DDFB519D}" presName="Accent5" presStyleCnt="0"/>
      <dgm:spPr/>
    </dgm:pt>
    <dgm:pt modelId="{C5DB6AFC-54D6-4DEE-AAC8-07A69941CA62}" type="pres">
      <dgm:prSet presAssocID="{7627A305-4DA5-4DFC-B71B-6D62DDFB519D}" presName="Accent" presStyleLbl="bgShp" presStyleIdx="4" presStyleCnt="6"/>
      <dgm:spPr/>
    </dgm:pt>
    <dgm:pt modelId="{EC56C3A2-0E7B-4836-A832-6F7B6BDBA7CF}" type="pres">
      <dgm:prSet presAssocID="{7627A305-4DA5-4DFC-B71B-6D62DDFB519D}" presName="Child5" presStyleLbl="node1" presStyleIdx="4" presStyleCnt="6">
        <dgm:presLayoutVars>
          <dgm:chMax val="0"/>
          <dgm:chPref val="0"/>
          <dgm:bulletEnabled val="1"/>
        </dgm:presLayoutVars>
      </dgm:prSet>
      <dgm:spPr/>
    </dgm:pt>
    <dgm:pt modelId="{49358EA7-45BA-414F-B715-F51AD077E46F}" type="pres">
      <dgm:prSet presAssocID="{9ACC4A1F-82ED-4BF8-B7D4-AB55BC711B51}" presName="Accent6" presStyleCnt="0"/>
      <dgm:spPr/>
    </dgm:pt>
    <dgm:pt modelId="{E39E8EE9-686D-405E-85C8-D9BCC1D20E9E}" type="pres">
      <dgm:prSet presAssocID="{9ACC4A1F-82ED-4BF8-B7D4-AB55BC711B51}" presName="Accent" presStyleLbl="bgShp" presStyleIdx="5" presStyleCnt="6"/>
      <dgm:spPr/>
    </dgm:pt>
    <dgm:pt modelId="{8362C880-97C5-4BCF-92A8-2C34047D2FBE}" type="pres">
      <dgm:prSet presAssocID="{9ACC4A1F-82ED-4BF8-B7D4-AB55BC711B51}" presName="Child6" presStyleLbl="node1" presStyleIdx="5" presStyleCnt="6">
        <dgm:presLayoutVars>
          <dgm:chMax val="0"/>
          <dgm:chPref val="0"/>
          <dgm:bulletEnabled val="1"/>
        </dgm:presLayoutVars>
      </dgm:prSet>
      <dgm:spPr/>
    </dgm:pt>
  </dgm:ptLst>
  <dgm:cxnLst>
    <dgm:cxn modelId="{251FF70A-CDCA-44EC-B34D-BF36D0F3C0D4}" srcId="{B266B6CC-B9F8-492C-8C3D-08B134457081}" destId="{DEAEDBD8-AB9D-41A7-A89F-CBD96A479B9A}" srcOrd="0" destOrd="0" parTransId="{E5BF6477-1169-417E-B6E1-6ACE083EB5CA}" sibTransId="{39B8AE0F-997C-4A4D-81A2-697D67448DB0}"/>
    <dgm:cxn modelId="{86271E30-964D-4B51-8807-D63B3A84BF01}" type="presOf" srcId="{A04378D7-6170-49A9-8606-E93C7F199B70}" destId="{9E1B8661-6788-4276-B9EF-BEB6D5795A1C}" srcOrd="0" destOrd="0" presId="urn:microsoft.com/office/officeart/2011/layout/HexagonRadial"/>
    <dgm:cxn modelId="{41370C36-C426-4A12-B612-FD44DF49613C}" type="presOf" srcId="{75871BFD-B861-4377-B101-48C59914DECB}" destId="{4AEF13DB-26B2-41BA-9BEA-D2C6651896CB}" srcOrd="0" destOrd="0" presId="urn:microsoft.com/office/officeart/2011/layout/HexagonRadial"/>
    <dgm:cxn modelId="{5CD38A6F-C829-459B-A3B7-DD66CDF2BC14}" type="presOf" srcId="{47F621F5-ED25-43F2-958D-E7FF2D1C6FA6}" destId="{FD817B68-7160-47E3-9667-F3BE2B6E6969}" srcOrd="0" destOrd="0" presId="urn:microsoft.com/office/officeart/2011/layout/HexagonRadial"/>
    <dgm:cxn modelId="{6F0E3E75-F49F-40D8-B414-F1B51510A759}" srcId="{B266B6CC-B9F8-492C-8C3D-08B134457081}" destId="{9147CD2A-FEFB-42A6-A036-7B0D75FC5E9D}" srcOrd="2" destOrd="0" parTransId="{A85F5AE9-0CF9-40E9-AA4B-913253A90250}" sibTransId="{08F5C03F-3F1C-47A5-8D1F-27B230EAE2F7}"/>
    <dgm:cxn modelId="{45F7787E-7D79-4FBC-A051-31C8A9A5483D}" srcId="{75871BFD-B861-4377-B101-48C59914DECB}" destId="{B266B6CC-B9F8-492C-8C3D-08B134457081}" srcOrd="0" destOrd="0" parTransId="{6891CA90-663D-441A-911C-611C26FC39DC}" sibTransId="{53A98BBD-D754-48D6-A954-0DEAD98488BA}"/>
    <dgm:cxn modelId="{453D6487-6EC3-43F7-8D3D-0DA0525BE5D1}" srcId="{B266B6CC-B9F8-492C-8C3D-08B134457081}" destId="{47F621F5-ED25-43F2-958D-E7FF2D1C6FA6}" srcOrd="1" destOrd="0" parTransId="{EAF070C3-BF40-442C-896D-AFA910F712A7}" sibTransId="{A98E129F-39AF-4F3A-8529-34C7B68D22B8}"/>
    <dgm:cxn modelId="{F0136C8A-C8C5-4556-9496-B9B455716FB7}" srcId="{B266B6CC-B9F8-492C-8C3D-08B134457081}" destId="{9ACC4A1F-82ED-4BF8-B7D4-AB55BC711B51}" srcOrd="5" destOrd="0" parTransId="{8EB1DB85-42CD-407B-A7FB-E8AC3557B071}" sibTransId="{8C62EDC9-53E0-463B-827E-ECD11A35A9E0}"/>
    <dgm:cxn modelId="{6B70AE94-9788-4958-AEC1-E0C75B5DD5E1}" type="presOf" srcId="{9ACC4A1F-82ED-4BF8-B7D4-AB55BC711B51}" destId="{8362C880-97C5-4BCF-92A8-2C34047D2FBE}" srcOrd="0" destOrd="0" presId="urn:microsoft.com/office/officeart/2011/layout/HexagonRadial"/>
    <dgm:cxn modelId="{8C6FD998-2EF7-4795-9415-D06031FA6B7D}" type="presOf" srcId="{B266B6CC-B9F8-492C-8C3D-08B134457081}" destId="{1C36989F-715B-4022-A1EB-30FF214FDECA}" srcOrd="0" destOrd="0" presId="urn:microsoft.com/office/officeart/2011/layout/HexagonRadial"/>
    <dgm:cxn modelId="{34CB01A1-0C33-4793-83F5-CACDE0026FFE}" srcId="{B266B6CC-B9F8-492C-8C3D-08B134457081}" destId="{7627A305-4DA5-4DFC-B71B-6D62DDFB519D}" srcOrd="4" destOrd="0" parTransId="{89287563-75D2-434C-86D8-6065856A63EA}" sibTransId="{6F068731-12BC-4814-8603-2CB073848942}"/>
    <dgm:cxn modelId="{1F4E02C1-D270-45BF-96F3-DAEE3AA9A2C8}" type="presOf" srcId="{DEAEDBD8-AB9D-41A7-A89F-CBD96A479B9A}" destId="{DAFB8062-F569-4D5D-AA53-252B36DBF143}" srcOrd="0" destOrd="0" presId="urn:microsoft.com/office/officeart/2011/layout/HexagonRadial"/>
    <dgm:cxn modelId="{FB0436D5-18B0-4833-BA8D-8D8E81714312}" srcId="{B266B6CC-B9F8-492C-8C3D-08B134457081}" destId="{A04378D7-6170-49A9-8606-E93C7F199B70}" srcOrd="3" destOrd="0" parTransId="{67D1D9D0-DD39-4B0F-9730-E3551B451E96}" sibTransId="{46AE4B11-E22F-4ED5-B7EF-ECC8C66418C2}"/>
    <dgm:cxn modelId="{80B0CBDA-4C6B-4572-9468-BAFB5F2ABC40}" type="presOf" srcId="{7627A305-4DA5-4DFC-B71B-6D62DDFB519D}" destId="{EC56C3A2-0E7B-4836-A832-6F7B6BDBA7CF}" srcOrd="0" destOrd="0" presId="urn:microsoft.com/office/officeart/2011/layout/HexagonRadial"/>
    <dgm:cxn modelId="{D6D51DE5-7C75-4218-BD1B-95FA3DBE7637}" type="presOf" srcId="{9147CD2A-FEFB-42A6-A036-7B0D75FC5E9D}" destId="{26A7A80A-F79F-43D0-BE52-E6AA907F2977}" srcOrd="0" destOrd="0" presId="urn:microsoft.com/office/officeart/2011/layout/HexagonRadial"/>
    <dgm:cxn modelId="{9315FE5C-DE34-456C-BAC1-76E4D3902988}" type="presParOf" srcId="{4AEF13DB-26B2-41BA-9BEA-D2C6651896CB}" destId="{1C36989F-715B-4022-A1EB-30FF214FDECA}" srcOrd="0" destOrd="0" presId="urn:microsoft.com/office/officeart/2011/layout/HexagonRadial"/>
    <dgm:cxn modelId="{EBFA0087-C257-4F2B-B133-70FD89ED03C0}" type="presParOf" srcId="{4AEF13DB-26B2-41BA-9BEA-D2C6651896CB}" destId="{966EFB67-2594-46B2-A8CC-B798D9FAD52B}" srcOrd="1" destOrd="0" presId="urn:microsoft.com/office/officeart/2011/layout/HexagonRadial"/>
    <dgm:cxn modelId="{2EF86065-A51F-43DA-9EEA-14066F77F2F3}" type="presParOf" srcId="{966EFB67-2594-46B2-A8CC-B798D9FAD52B}" destId="{16C18C16-F065-4675-A2FF-33FBED45E5FF}" srcOrd="0" destOrd="0" presId="urn:microsoft.com/office/officeart/2011/layout/HexagonRadial"/>
    <dgm:cxn modelId="{6D304FE0-BA8F-4C7F-8087-6156669E5442}" type="presParOf" srcId="{4AEF13DB-26B2-41BA-9BEA-D2C6651896CB}" destId="{DAFB8062-F569-4D5D-AA53-252B36DBF143}" srcOrd="2" destOrd="0" presId="urn:microsoft.com/office/officeart/2011/layout/HexagonRadial"/>
    <dgm:cxn modelId="{FBAA6985-014F-4283-B7AE-9E711A0A232D}" type="presParOf" srcId="{4AEF13DB-26B2-41BA-9BEA-D2C6651896CB}" destId="{E74471FD-CF7C-497E-A483-6B12A724AD7A}" srcOrd="3" destOrd="0" presId="urn:microsoft.com/office/officeart/2011/layout/HexagonRadial"/>
    <dgm:cxn modelId="{1A8561AB-7CE6-4B6A-A290-519A5A2C0005}" type="presParOf" srcId="{E74471FD-CF7C-497E-A483-6B12A724AD7A}" destId="{5B54908E-9E0C-497F-BAAB-F51B622D0ACF}" srcOrd="0" destOrd="0" presId="urn:microsoft.com/office/officeart/2011/layout/HexagonRadial"/>
    <dgm:cxn modelId="{E899E525-DDB9-4037-83EE-9CCEF737E32E}" type="presParOf" srcId="{4AEF13DB-26B2-41BA-9BEA-D2C6651896CB}" destId="{FD817B68-7160-47E3-9667-F3BE2B6E6969}" srcOrd="4" destOrd="0" presId="urn:microsoft.com/office/officeart/2011/layout/HexagonRadial"/>
    <dgm:cxn modelId="{24AAFF60-0455-441F-8831-7F80C48D60BF}" type="presParOf" srcId="{4AEF13DB-26B2-41BA-9BEA-D2C6651896CB}" destId="{2FF3B7B3-3876-4C02-9BCC-9DA15514AF54}" srcOrd="5" destOrd="0" presId="urn:microsoft.com/office/officeart/2011/layout/HexagonRadial"/>
    <dgm:cxn modelId="{A1014A09-DE7C-45A3-830A-602E26B75CE8}" type="presParOf" srcId="{2FF3B7B3-3876-4C02-9BCC-9DA15514AF54}" destId="{89BBCC87-9AB0-4D08-AB50-069571A15F9C}" srcOrd="0" destOrd="0" presId="urn:microsoft.com/office/officeart/2011/layout/HexagonRadial"/>
    <dgm:cxn modelId="{ACED03E2-2972-4357-A8D2-43630361B689}" type="presParOf" srcId="{4AEF13DB-26B2-41BA-9BEA-D2C6651896CB}" destId="{26A7A80A-F79F-43D0-BE52-E6AA907F2977}" srcOrd="6" destOrd="0" presId="urn:microsoft.com/office/officeart/2011/layout/HexagonRadial"/>
    <dgm:cxn modelId="{31496D1B-0CF1-4874-9C7A-6312F52EA37E}" type="presParOf" srcId="{4AEF13DB-26B2-41BA-9BEA-D2C6651896CB}" destId="{4B18D195-7A92-4D59-9AE8-79F5F3C7CAC0}" srcOrd="7" destOrd="0" presId="urn:microsoft.com/office/officeart/2011/layout/HexagonRadial"/>
    <dgm:cxn modelId="{FF24D918-EDF6-4E50-AC1D-C1C6AFFBA0DE}" type="presParOf" srcId="{4B18D195-7A92-4D59-9AE8-79F5F3C7CAC0}" destId="{C26EF220-C198-4CD9-AB53-7A2AC5822AF7}" srcOrd="0" destOrd="0" presId="urn:microsoft.com/office/officeart/2011/layout/HexagonRadial"/>
    <dgm:cxn modelId="{8A903176-A31F-4C3A-AD7B-0246A7B8553A}" type="presParOf" srcId="{4AEF13DB-26B2-41BA-9BEA-D2C6651896CB}" destId="{9E1B8661-6788-4276-B9EF-BEB6D5795A1C}" srcOrd="8" destOrd="0" presId="urn:microsoft.com/office/officeart/2011/layout/HexagonRadial"/>
    <dgm:cxn modelId="{1B914F55-66DD-4CB5-990B-6966A4C8A490}" type="presParOf" srcId="{4AEF13DB-26B2-41BA-9BEA-D2C6651896CB}" destId="{D708464D-083A-4437-8C50-5B98AE58A681}" srcOrd="9" destOrd="0" presId="urn:microsoft.com/office/officeart/2011/layout/HexagonRadial"/>
    <dgm:cxn modelId="{98391E90-A223-4F00-9B96-5B92689365E9}" type="presParOf" srcId="{D708464D-083A-4437-8C50-5B98AE58A681}" destId="{C5DB6AFC-54D6-4DEE-AAC8-07A69941CA62}" srcOrd="0" destOrd="0" presId="urn:microsoft.com/office/officeart/2011/layout/HexagonRadial"/>
    <dgm:cxn modelId="{902DFE5B-8262-448A-AA0E-0CBF865142FA}" type="presParOf" srcId="{4AEF13DB-26B2-41BA-9BEA-D2C6651896CB}" destId="{EC56C3A2-0E7B-4836-A832-6F7B6BDBA7CF}" srcOrd="10" destOrd="0" presId="urn:microsoft.com/office/officeart/2011/layout/HexagonRadial"/>
    <dgm:cxn modelId="{D57E7F18-5BEC-4C75-A04D-A3CDEFABEDE6}" type="presParOf" srcId="{4AEF13DB-26B2-41BA-9BEA-D2C6651896CB}" destId="{49358EA7-45BA-414F-B715-F51AD077E46F}" srcOrd="11" destOrd="0" presId="urn:microsoft.com/office/officeart/2011/layout/HexagonRadial"/>
    <dgm:cxn modelId="{B669DB0F-D081-4A26-B7D9-142B3E944441}" type="presParOf" srcId="{49358EA7-45BA-414F-B715-F51AD077E46F}" destId="{E39E8EE9-686D-405E-85C8-D9BCC1D20E9E}" srcOrd="0" destOrd="0" presId="urn:microsoft.com/office/officeart/2011/layout/HexagonRadial"/>
    <dgm:cxn modelId="{B60FE354-601B-49AC-825B-2038E4BFBEC7}" type="presParOf" srcId="{4AEF13DB-26B2-41BA-9BEA-D2C6651896CB}" destId="{8362C880-97C5-4BCF-92A8-2C34047D2FBE}"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142527-3684-45F6-9B92-15DA7818C359}" type="doc">
      <dgm:prSet loTypeId="urn:microsoft.com/office/officeart/2005/8/layout/chevron1" loCatId="process" qsTypeId="urn:microsoft.com/office/officeart/2005/8/quickstyle/3d2" qsCatId="3D" csTypeId="urn:microsoft.com/office/officeart/2005/8/colors/accent3_2" csCatId="accent3" phldr="1"/>
      <dgm:spPr/>
    </dgm:pt>
    <dgm:pt modelId="{0C06A58E-D6CB-4C62-AC09-1552EFDA8062}">
      <dgm:prSet phldrT="[Text]" custT="1"/>
      <dgm:spPr>
        <a:solidFill>
          <a:srgbClr val="FFC000"/>
        </a:solidFill>
      </dgm:spPr>
      <dgm:t>
        <a:bodyPr/>
        <a:lstStyle/>
        <a:p>
          <a:r>
            <a:rPr lang="en-US" sz="2800" b="1">
              <a:solidFill>
                <a:schemeClr val="bg1">
                  <a:lumMod val="50000"/>
                </a:schemeClr>
              </a:solidFill>
              <a:latin typeface="Tw Cen MT" panose="020B0602020104020603" pitchFamily="34" charset="77"/>
              <a:cs typeface="Calibri Light"/>
            </a:rPr>
            <a:t>DEC 36</a:t>
          </a:r>
        </a:p>
      </dgm:t>
    </dgm:pt>
    <dgm:pt modelId="{D1CEB4C1-B97E-4805-96AD-A6911AB3C824}" type="parTrans" cxnId="{901AF5FB-5AC6-4FFF-A88F-B15EC30636D3}">
      <dgm:prSet/>
      <dgm:spPr/>
      <dgm:t>
        <a:bodyPr/>
        <a:lstStyle/>
        <a:p>
          <a:endParaRPr lang="en-US"/>
        </a:p>
      </dgm:t>
    </dgm:pt>
    <dgm:pt modelId="{4839591B-B181-4014-9872-DC0B985BE56D}" type="sibTrans" cxnId="{901AF5FB-5AC6-4FFF-A88F-B15EC30636D3}">
      <dgm:prSet/>
      <dgm:spPr/>
      <dgm:t>
        <a:bodyPr/>
        <a:lstStyle/>
        <a:p>
          <a:endParaRPr lang="en-US"/>
        </a:p>
      </dgm:t>
    </dgm:pt>
    <dgm:pt modelId="{278B27A7-08B4-4035-9841-0DF22DADB0AF}">
      <dgm:prSet phldrT="[Text]" custT="1"/>
      <dgm:spPr>
        <a:solidFill>
          <a:srgbClr val="FFC000"/>
        </a:solidFill>
      </dgm:spPr>
      <dgm:t>
        <a:bodyPr/>
        <a:lstStyle/>
        <a:p>
          <a:r>
            <a:rPr lang="en-US" sz="2800" b="1">
              <a:solidFill>
                <a:schemeClr val="bg1">
                  <a:lumMod val="50000"/>
                </a:schemeClr>
              </a:solidFill>
              <a:latin typeface="Tw Cen MT" panose="020B0602020104020603" pitchFamily="34" charset="77"/>
              <a:cs typeface="Calibri Light" panose="020F0302020204030204"/>
            </a:rPr>
            <a:t>DEC 25</a:t>
          </a:r>
        </a:p>
      </dgm:t>
    </dgm:pt>
    <dgm:pt modelId="{F6D6FBDF-1B6C-47A1-BF43-E3143A94E85E}" type="parTrans" cxnId="{58D616AB-1538-4FD6-AD6C-6E411CC21E23}">
      <dgm:prSet/>
      <dgm:spPr/>
      <dgm:t>
        <a:bodyPr/>
        <a:lstStyle/>
        <a:p>
          <a:endParaRPr lang="en-US"/>
        </a:p>
      </dgm:t>
    </dgm:pt>
    <dgm:pt modelId="{A38B4595-8B5B-4DCA-AED4-835B57D41B93}" type="sibTrans" cxnId="{58D616AB-1538-4FD6-AD6C-6E411CC21E23}">
      <dgm:prSet/>
      <dgm:spPr/>
      <dgm:t>
        <a:bodyPr/>
        <a:lstStyle/>
        <a:p>
          <a:endParaRPr lang="en-US"/>
        </a:p>
      </dgm:t>
    </dgm:pt>
    <dgm:pt modelId="{7BA133AA-6F8C-457A-8BC7-3CEF3822F5A8}">
      <dgm:prSet phldrT="[Text]" custT="1"/>
      <dgm:spPr>
        <a:solidFill>
          <a:srgbClr val="FFC000"/>
        </a:solidFill>
      </dgm:spPr>
      <dgm:t>
        <a:bodyPr/>
        <a:lstStyle/>
        <a:p>
          <a:r>
            <a:rPr lang="en-US" sz="2800" b="1">
              <a:solidFill>
                <a:schemeClr val="bg1">
                  <a:lumMod val="50000"/>
                </a:schemeClr>
              </a:solidFill>
              <a:latin typeface="Tw Cen MT" panose="020B0602020104020603" pitchFamily="34" charset="77"/>
              <a:cs typeface="Calibri Light" panose="020F0302020204030204"/>
            </a:rPr>
            <a:t>DEC 15</a:t>
          </a:r>
        </a:p>
      </dgm:t>
    </dgm:pt>
    <dgm:pt modelId="{CA698888-7A07-4FDA-B7B3-691DC659E694}" type="parTrans" cxnId="{002D05CF-D816-45D2-86FB-BB1280E2DD81}">
      <dgm:prSet/>
      <dgm:spPr/>
      <dgm:t>
        <a:bodyPr/>
        <a:lstStyle/>
        <a:p>
          <a:endParaRPr lang="en-US"/>
        </a:p>
      </dgm:t>
    </dgm:pt>
    <dgm:pt modelId="{601173CB-9C3C-4DAE-A09B-4827A0DE2145}" type="sibTrans" cxnId="{002D05CF-D816-45D2-86FB-BB1280E2DD81}">
      <dgm:prSet/>
      <dgm:spPr/>
      <dgm:t>
        <a:bodyPr/>
        <a:lstStyle/>
        <a:p>
          <a:endParaRPr lang="en-US"/>
        </a:p>
      </dgm:t>
    </dgm:pt>
    <dgm:pt modelId="{07752745-7397-41D8-843C-196EFFB7BCAC}">
      <dgm:prSet phldrT="[Text]" custT="1"/>
      <dgm:spPr>
        <a:solidFill>
          <a:srgbClr val="FFC000"/>
        </a:solidFill>
      </dgm:spPr>
      <dgm:t>
        <a:bodyPr/>
        <a:lstStyle/>
        <a:p>
          <a:r>
            <a:rPr lang="en-US" sz="2800" b="1">
              <a:solidFill>
                <a:schemeClr val="bg1">
                  <a:lumMod val="50000"/>
                </a:schemeClr>
              </a:solidFill>
              <a:latin typeface="Tw Cen MT" panose="020B0602020104020603" pitchFamily="34" charset="77"/>
              <a:cs typeface="Calibri Light" panose="020F0302020204030204"/>
            </a:rPr>
            <a:t>DEC 10</a:t>
          </a:r>
        </a:p>
      </dgm:t>
    </dgm:pt>
    <dgm:pt modelId="{FC7A0F3A-1E2E-4171-9484-D86AD0888A75}" type="parTrans" cxnId="{6932D773-B253-4C8D-A7D0-A0CE342EE40F}">
      <dgm:prSet/>
      <dgm:spPr/>
      <dgm:t>
        <a:bodyPr/>
        <a:lstStyle/>
        <a:p>
          <a:endParaRPr lang="en-US"/>
        </a:p>
      </dgm:t>
    </dgm:pt>
    <dgm:pt modelId="{F9B73ED8-C63A-408C-A940-268B52CD1BF7}" type="sibTrans" cxnId="{6932D773-B253-4C8D-A7D0-A0CE342EE40F}">
      <dgm:prSet/>
      <dgm:spPr/>
      <dgm:t>
        <a:bodyPr/>
        <a:lstStyle/>
        <a:p>
          <a:endParaRPr lang="en-US"/>
        </a:p>
      </dgm:t>
    </dgm:pt>
    <dgm:pt modelId="{34AF8421-61F9-4909-AA40-5801E291995E}" type="pres">
      <dgm:prSet presAssocID="{90142527-3684-45F6-9B92-15DA7818C359}" presName="Name0" presStyleCnt="0">
        <dgm:presLayoutVars>
          <dgm:dir/>
          <dgm:animLvl val="lvl"/>
          <dgm:resizeHandles val="exact"/>
        </dgm:presLayoutVars>
      </dgm:prSet>
      <dgm:spPr/>
    </dgm:pt>
    <dgm:pt modelId="{B45F34A0-6E2C-401A-9A1A-CBA7A6D140EA}" type="pres">
      <dgm:prSet presAssocID="{0C06A58E-D6CB-4C62-AC09-1552EFDA8062}" presName="parTxOnly" presStyleLbl="node1" presStyleIdx="0" presStyleCnt="4" custLinFactNeighborX="-1730" custLinFactNeighborY="922">
        <dgm:presLayoutVars>
          <dgm:chMax val="0"/>
          <dgm:chPref val="0"/>
          <dgm:bulletEnabled val="1"/>
        </dgm:presLayoutVars>
      </dgm:prSet>
      <dgm:spPr/>
    </dgm:pt>
    <dgm:pt modelId="{C9F4BA3A-F4E0-43F9-A493-22BAD19BFF3C}" type="pres">
      <dgm:prSet presAssocID="{4839591B-B181-4014-9872-DC0B985BE56D}" presName="parTxOnlySpace" presStyleCnt="0"/>
      <dgm:spPr/>
    </dgm:pt>
    <dgm:pt modelId="{ADD5B1F0-7BB7-4C27-A00D-B83BD5126AF6}" type="pres">
      <dgm:prSet presAssocID="{278B27A7-08B4-4035-9841-0DF22DADB0AF}" presName="parTxOnly" presStyleLbl="node1" presStyleIdx="1" presStyleCnt="4">
        <dgm:presLayoutVars>
          <dgm:chMax val="0"/>
          <dgm:chPref val="0"/>
          <dgm:bulletEnabled val="1"/>
        </dgm:presLayoutVars>
      </dgm:prSet>
      <dgm:spPr/>
    </dgm:pt>
    <dgm:pt modelId="{578D5E9F-BE85-436B-BFD3-BC78337430ED}" type="pres">
      <dgm:prSet presAssocID="{A38B4595-8B5B-4DCA-AED4-835B57D41B93}" presName="parTxOnlySpace" presStyleCnt="0"/>
      <dgm:spPr/>
    </dgm:pt>
    <dgm:pt modelId="{C9EAB6B9-D05B-4514-A74A-4E5194125D00}" type="pres">
      <dgm:prSet presAssocID="{7BA133AA-6F8C-457A-8BC7-3CEF3822F5A8}" presName="parTxOnly" presStyleLbl="node1" presStyleIdx="2" presStyleCnt="4" custScaleX="77362">
        <dgm:presLayoutVars>
          <dgm:chMax val="0"/>
          <dgm:chPref val="0"/>
          <dgm:bulletEnabled val="1"/>
        </dgm:presLayoutVars>
      </dgm:prSet>
      <dgm:spPr/>
    </dgm:pt>
    <dgm:pt modelId="{AA495767-2C7B-4B04-939B-2B532D48947D}" type="pres">
      <dgm:prSet presAssocID="{601173CB-9C3C-4DAE-A09B-4827A0DE2145}" presName="parTxOnlySpace" presStyleCnt="0"/>
      <dgm:spPr/>
    </dgm:pt>
    <dgm:pt modelId="{0DCC77E1-285A-4514-A3CC-9E82CDC0E9B9}" type="pres">
      <dgm:prSet presAssocID="{07752745-7397-41D8-843C-196EFFB7BCAC}" presName="parTxOnly" presStyleLbl="node1" presStyleIdx="3" presStyleCnt="4">
        <dgm:presLayoutVars>
          <dgm:chMax val="0"/>
          <dgm:chPref val="0"/>
          <dgm:bulletEnabled val="1"/>
        </dgm:presLayoutVars>
      </dgm:prSet>
      <dgm:spPr/>
    </dgm:pt>
  </dgm:ptLst>
  <dgm:cxnLst>
    <dgm:cxn modelId="{D5387922-8A49-4C80-9797-300D8E679650}" type="presOf" srcId="{07752745-7397-41D8-843C-196EFFB7BCAC}" destId="{0DCC77E1-285A-4514-A3CC-9E82CDC0E9B9}" srcOrd="0" destOrd="0" presId="urn:microsoft.com/office/officeart/2005/8/layout/chevron1"/>
    <dgm:cxn modelId="{30BA226D-C91F-42A3-9CE3-844F2A5C3976}" type="presOf" srcId="{0C06A58E-D6CB-4C62-AC09-1552EFDA8062}" destId="{B45F34A0-6E2C-401A-9A1A-CBA7A6D140EA}" srcOrd="0" destOrd="0" presId="urn:microsoft.com/office/officeart/2005/8/layout/chevron1"/>
    <dgm:cxn modelId="{92310C51-B6DB-4363-BD75-F9ACFB89CE33}" type="presOf" srcId="{278B27A7-08B4-4035-9841-0DF22DADB0AF}" destId="{ADD5B1F0-7BB7-4C27-A00D-B83BD5126AF6}" srcOrd="0" destOrd="0" presId="urn:microsoft.com/office/officeart/2005/8/layout/chevron1"/>
    <dgm:cxn modelId="{6932D773-B253-4C8D-A7D0-A0CE342EE40F}" srcId="{90142527-3684-45F6-9B92-15DA7818C359}" destId="{07752745-7397-41D8-843C-196EFFB7BCAC}" srcOrd="3" destOrd="0" parTransId="{FC7A0F3A-1E2E-4171-9484-D86AD0888A75}" sibTransId="{F9B73ED8-C63A-408C-A940-268B52CD1BF7}"/>
    <dgm:cxn modelId="{36A0598D-44CD-4F47-8521-0AF7E519EDA0}" type="presOf" srcId="{90142527-3684-45F6-9B92-15DA7818C359}" destId="{34AF8421-61F9-4909-AA40-5801E291995E}" srcOrd="0" destOrd="0" presId="urn:microsoft.com/office/officeart/2005/8/layout/chevron1"/>
    <dgm:cxn modelId="{58D616AB-1538-4FD6-AD6C-6E411CC21E23}" srcId="{90142527-3684-45F6-9B92-15DA7818C359}" destId="{278B27A7-08B4-4035-9841-0DF22DADB0AF}" srcOrd="1" destOrd="0" parTransId="{F6D6FBDF-1B6C-47A1-BF43-E3143A94E85E}" sibTransId="{A38B4595-8B5B-4DCA-AED4-835B57D41B93}"/>
    <dgm:cxn modelId="{0F1DD7C1-D4C7-4CCA-9DC7-FB39F3442182}" type="presOf" srcId="{7BA133AA-6F8C-457A-8BC7-3CEF3822F5A8}" destId="{C9EAB6B9-D05B-4514-A74A-4E5194125D00}" srcOrd="0" destOrd="0" presId="urn:microsoft.com/office/officeart/2005/8/layout/chevron1"/>
    <dgm:cxn modelId="{002D05CF-D816-45D2-86FB-BB1280E2DD81}" srcId="{90142527-3684-45F6-9B92-15DA7818C359}" destId="{7BA133AA-6F8C-457A-8BC7-3CEF3822F5A8}" srcOrd="2" destOrd="0" parTransId="{CA698888-7A07-4FDA-B7B3-691DC659E694}" sibTransId="{601173CB-9C3C-4DAE-A09B-4827A0DE2145}"/>
    <dgm:cxn modelId="{901AF5FB-5AC6-4FFF-A88F-B15EC30636D3}" srcId="{90142527-3684-45F6-9B92-15DA7818C359}" destId="{0C06A58E-D6CB-4C62-AC09-1552EFDA8062}" srcOrd="0" destOrd="0" parTransId="{D1CEB4C1-B97E-4805-96AD-A6911AB3C824}" sibTransId="{4839591B-B181-4014-9872-DC0B985BE56D}"/>
    <dgm:cxn modelId="{F7B44817-CE19-4344-A992-A65167183381}" type="presParOf" srcId="{34AF8421-61F9-4909-AA40-5801E291995E}" destId="{B45F34A0-6E2C-401A-9A1A-CBA7A6D140EA}" srcOrd="0" destOrd="0" presId="urn:microsoft.com/office/officeart/2005/8/layout/chevron1"/>
    <dgm:cxn modelId="{EF6E0165-2881-4424-82B7-F3703954B451}" type="presParOf" srcId="{34AF8421-61F9-4909-AA40-5801E291995E}" destId="{C9F4BA3A-F4E0-43F9-A493-22BAD19BFF3C}" srcOrd="1" destOrd="0" presId="urn:microsoft.com/office/officeart/2005/8/layout/chevron1"/>
    <dgm:cxn modelId="{F6CFBBDB-3671-40B3-BB30-97B04B9DA9D0}" type="presParOf" srcId="{34AF8421-61F9-4909-AA40-5801E291995E}" destId="{ADD5B1F0-7BB7-4C27-A00D-B83BD5126AF6}" srcOrd="2" destOrd="0" presId="urn:microsoft.com/office/officeart/2005/8/layout/chevron1"/>
    <dgm:cxn modelId="{0E030444-23DE-43EB-8AE2-EE96B46664ED}" type="presParOf" srcId="{34AF8421-61F9-4909-AA40-5801E291995E}" destId="{578D5E9F-BE85-436B-BFD3-BC78337430ED}" srcOrd="3" destOrd="0" presId="urn:microsoft.com/office/officeart/2005/8/layout/chevron1"/>
    <dgm:cxn modelId="{4E2B4C64-9244-4A99-937E-48FF7BAC240E}" type="presParOf" srcId="{34AF8421-61F9-4909-AA40-5801E291995E}" destId="{C9EAB6B9-D05B-4514-A74A-4E5194125D00}" srcOrd="4" destOrd="0" presId="urn:microsoft.com/office/officeart/2005/8/layout/chevron1"/>
    <dgm:cxn modelId="{DCBD903C-FE86-4CAA-967A-CAEBB3263970}" type="presParOf" srcId="{34AF8421-61F9-4909-AA40-5801E291995E}" destId="{AA495767-2C7B-4B04-939B-2B532D48947D}" srcOrd="5" destOrd="0" presId="urn:microsoft.com/office/officeart/2005/8/layout/chevron1"/>
    <dgm:cxn modelId="{BACE5E54-9859-46B3-8930-49A53989C04B}" type="presParOf" srcId="{34AF8421-61F9-4909-AA40-5801E291995E}" destId="{0DCC77E1-285A-4514-A3CC-9E82CDC0E9B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142527-3684-45F6-9B92-15DA7818C359}" type="doc">
      <dgm:prSet loTypeId="urn:microsoft.com/office/officeart/2005/8/layout/chevron1" loCatId="process" qsTypeId="urn:microsoft.com/office/officeart/2005/8/quickstyle/3d2" qsCatId="3D" csTypeId="urn:microsoft.com/office/officeart/2005/8/colors/accent4_2" csCatId="accent4" phldr="1"/>
      <dgm:spPr/>
    </dgm:pt>
    <dgm:pt modelId="{0C06A58E-D6CB-4C62-AC09-1552EFDA8062}">
      <dgm:prSet phldrT="[Text]" custT="1"/>
      <dgm:spPr>
        <a:solidFill>
          <a:srgbClr val="E96A00"/>
        </a:solidFill>
      </dgm:spPr>
      <dgm:t>
        <a:bodyPr/>
        <a:lstStyle/>
        <a:p>
          <a:r>
            <a:rPr lang="en-US" sz="1800" b="1">
              <a:solidFill>
                <a:schemeClr val="bg1"/>
              </a:solidFill>
              <a:latin typeface="Tw Cen MT" panose="020B0602020104020603" pitchFamily="34" charset="77"/>
              <a:cs typeface="Calibri Light"/>
            </a:rPr>
            <a:t>DEC 36</a:t>
          </a:r>
        </a:p>
      </dgm:t>
    </dgm:pt>
    <dgm:pt modelId="{D1CEB4C1-B97E-4805-96AD-A6911AB3C824}" type="parTrans" cxnId="{901AF5FB-5AC6-4FFF-A88F-B15EC30636D3}">
      <dgm:prSet/>
      <dgm:spPr/>
      <dgm:t>
        <a:bodyPr/>
        <a:lstStyle/>
        <a:p>
          <a:endParaRPr lang="en-US"/>
        </a:p>
      </dgm:t>
    </dgm:pt>
    <dgm:pt modelId="{4839591B-B181-4014-9872-DC0B985BE56D}" type="sibTrans" cxnId="{901AF5FB-5AC6-4FFF-A88F-B15EC30636D3}">
      <dgm:prSet/>
      <dgm:spPr/>
      <dgm:t>
        <a:bodyPr/>
        <a:lstStyle/>
        <a:p>
          <a:endParaRPr lang="en-US"/>
        </a:p>
      </dgm:t>
    </dgm:pt>
    <dgm:pt modelId="{278B27A7-08B4-4035-9841-0DF22DADB0AF}">
      <dgm:prSet phldrT="[Text]" custT="1"/>
      <dgm:spPr>
        <a:solidFill>
          <a:srgbClr val="E96A00"/>
        </a:solidFill>
      </dgm:spPr>
      <dgm:t>
        <a:bodyPr/>
        <a:lstStyle/>
        <a:p>
          <a:r>
            <a:rPr lang="en-US" sz="1800" b="1">
              <a:solidFill>
                <a:schemeClr val="bg1"/>
              </a:solidFill>
              <a:latin typeface="Tw Cen MT" panose="020B0602020104020603" pitchFamily="34" charset="77"/>
              <a:cs typeface="Calibri Light" panose="020F0302020204030204"/>
            </a:rPr>
            <a:t>DEC 25</a:t>
          </a:r>
        </a:p>
      </dgm:t>
    </dgm:pt>
    <dgm:pt modelId="{F6D6FBDF-1B6C-47A1-BF43-E3143A94E85E}" type="parTrans" cxnId="{58D616AB-1538-4FD6-AD6C-6E411CC21E23}">
      <dgm:prSet/>
      <dgm:spPr/>
      <dgm:t>
        <a:bodyPr/>
        <a:lstStyle/>
        <a:p>
          <a:endParaRPr lang="en-US"/>
        </a:p>
      </dgm:t>
    </dgm:pt>
    <dgm:pt modelId="{A38B4595-8B5B-4DCA-AED4-835B57D41B93}" type="sibTrans" cxnId="{58D616AB-1538-4FD6-AD6C-6E411CC21E23}">
      <dgm:prSet/>
      <dgm:spPr/>
      <dgm:t>
        <a:bodyPr/>
        <a:lstStyle/>
        <a:p>
          <a:endParaRPr lang="en-US"/>
        </a:p>
      </dgm:t>
    </dgm:pt>
    <dgm:pt modelId="{7BA133AA-6F8C-457A-8BC7-3CEF3822F5A8}">
      <dgm:prSet phldrT="[Text]" custT="1"/>
      <dgm:spPr>
        <a:solidFill>
          <a:srgbClr val="FFC000"/>
        </a:solidFill>
      </dgm:spPr>
      <dgm:t>
        <a:bodyPr/>
        <a:lstStyle/>
        <a:p>
          <a:r>
            <a:rPr lang="en-US" sz="1800" b="1">
              <a:solidFill>
                <a:schemeClr val="bg1">
                  <a:lumMod val="65000"/>
                </a:schemeClr>
              </a:solidFill>
              <a:latin typeface="Tw Cen MT" panose="020B0602020104020603" pitchFamily="34" charset="77"/>
              <a:cs typeface="Calibri Light" panose="020F0302020204030204"/>
            </a:rPr>
            <a:t>DEC 15</a:t>
          </a:r>
        </a:p>
      </dgm:t>
    </dgm:pt>
    <dgm:pt modelId="{CA698888-7A07-4FDA-B7B3-691DC659E694}" type="parTrans" cxnId="{002D05CF-D816-45D2-86FB-BB1280E2DD81}">
      <dgm:prSet/>
      <dgm:spPr/>
      <dgm:t>
        <a:bodyPr/>
        <a:lstStyle/>
        <a:p>
          <a:endParaRPr lang="en-US"/>
        </a:p>
      </dgm:t>
    </dgm:pt>
    <dgm:pt modelId="{601173CB-9C3C-4DAE-A09B-4827A0DE2145}" type="sibTrans" cxnId="{002D05CF-D816-45D2-86FB-BB1280E2DD81}">
      <dgm:prSet/>
      <dgm:spPr/>
      <dgm:t>
        <a:bodyPr/>
        <a:lstStyle/>
        <a:p>
          <a:endParaRPr lang="en-US"/>
        </a:p>
      </dgm:t>
    </dgm:pt>
    <dgm:pt modelId="{07752745-7397-41D8-843C-196EFFB7BCAC}">
      <dgm:prSet phldrT="[Text]" custT="1"/>
      <dgm:spPr>
        <a:solidFill>
          <a:srgbClr val="FFC000"/>
        </a:solidFill>
      </dgm:spPr>
      <dgm:t>
        <a:bodyPr/>
        <a:lstStyle/>
        <a:p>
          <a:r>
            <a:rPr lang="en-US" sz="1800" b="1">
              <a:solidFill>
                <a:schemeClr val="bg1">
                  <a:lumMod val="65000"/>
                </a:schemeClr>
              </a:solidFill>
              <a:latin typeface="Tw Cen MT" panose="020B0602020104020603" pitchFamily="34" charset="77"/>
              <a:cs typeface="Calibri Light" panose="020F0302020204030204"/>
            </a:rPr>
            <a:t>DEC 10</a:t>
          </a:r>
        </a:p>
      </dgm:t>
    </dgm:pt>
    <dgm:pt modelId="{FC7A0F3A-1E2E-4171-9484-D86AD0888A75}" type="parTrans" cxnId="{6932D773-B253-4C8D-A7D0-A0CE342EE40F}">
      <dgm:prSet/>
      <dgm:spPr/>
      <dgm:t>
        <a:bodyPr/>
        <a:lstStyle/>
        <a:p>
          <a:endParaRPr lang="en-US"/>
        </a:p>
      </dgm:t>
    </dgm:pt>
    <dgm:pt modelId="{F9B73ED8-C63A-408C-A940-268B52CD1BF7}" type="sibTrans" cxnId="{6932D773-B253-4C8D-A7D0-A0CE342EE40F}">
      <dgm:prSet/>
      <dgm:spPr/>
      <dgm:t>
        <a:bodyPr/>
        <a:lstStyle/>
        <a:p>
          <a:endParaRPr lang="en-US"/>
        </a:p>
      </dgm:t>
    </dgm:pt>
    <dgm:pt modelId="{34AF8421-61F9-4909-AA40-5801E291995E}" type="pres">
      <dgm:prSet presAssocID="{90142527-3684-45F6-9B92-15DA7818C359}" presName="Name0" presStyleCnt="0">
        <dgm:presLayoutVars>
          <dgm:dir/>
          <dgm:animLvl val="lvl"/>
          <dgm:resizeHandles val="exact"/>
        </dgm:presLayoutVars>
      </dgm:prSet>
      <dgm:spPr/>
    </dgm:pt>
    <dgm:pt modelId="{B45F34A0-6E2C-401A-9A1A-CBA7A6D140EA}" type="pres">
      <dgm:prSet presAssocID="{0C06A58E-D6CB-4C62-AC09-1552EFDA8062}" presName="parTxOnly" presStyleLbl="node1" presStyleIdx="0" presStyleCnt="4">
        <dgm:presLayoutVars>
          <dgm:chMax val="0"/>
          <dgm:chPref val="0"/>
          <dgm:bulletEnabled val="1"/>
        </dgm:presLayoutVars>
      </dgm:prSet>
      <dgm:spPr/>
    </dgm:pt>
    <dgm:pt modelId="{C9F4BA3A-F4E0-43F9-A493-22BAD19BFF3C}" type="pres">
      <dgm:prSet presAssocID="{4839591B-B181-4014-9872-DC0B985BE56D}" presName="parTxOnlySpace" presStyleCnt="0"/>
      <dgm:spPr/>
    </dgm:pt>
    <dgm:pt modelId="{ADD5B1F0-7BB7-4C27-A00D-B83BD5126AF6}" type="pres">
      <dgm:prSet presAssocID="{278B27A7-08B4-4035-9841-0DF22DADB0AF}" presName="parTxOnly" presStyleLbl="node1" presStyleIdx="1" presStyleCnt="4">
        <dgm:presLayoutVars>
          <dgm:chMax val="0"/>
          <dgm:chPref val="0"/>
          <dgm:bulletEnabled val="1"/>
        </dgm:presLayoutVars>
      </dgm:prSet>
      <dgm:spPr/>
    </dgm:pt>
    <dgm:pt modelId="{578D5E9F-BE85-436B-BFD3-BC78337430ED}" type="pres">
      <dgm:prSet presAssocID="{A38B4595-8B5B-4DCA-AED4-835B57D41B93}" presName="parTxOnlySpace" presStyleCnt="0"/>
      <dgm:spPr/>
    </dgm:pt>
    <dgm:pt modelId="{C9EAB6B9-D05B-4514-A74A-4E5194125D00}" type="pres">
      <dgm:prSet presAssocID="{7BA133AA-6F8C-457A-8BC7-3CEF3822F5A8}" presName="parTxOnly" presStyleLbl="node1" presStyleIdx="2" presStyleCnt="4" custScaleX="77362">
        <dgm:presLayoutVars>
          <dgm:chMax val="0"/>
          <dgm:chPref val="0"/>
          <dgm:bulletEnabled val="1"/>
        </dgm:presLayoutVars>
      </dgm:prSet>
      <dgm:spPr/>
    </dgm:pt>
    <dgm:pt modelId="{AA495767-2C7B-4B04-939B-2B532D48947D}" type="pres">
      <dgm:prSet presAssocID="{601173CB-9C3C-4DAE-A09B-4827A0DE2145}" presName="parTxOnlySpace" presStyleCnt="0"/>
      <dgm:spPr/>
    </dgm:pt>
    <dgm:pt modelId="{0DCC77E1-285A-4514-A3CC-9E82CDC0E9B9}" type="pres">
      <dgm:prSet presAssocID="{07752745-7397-41D8-843C-196EFFB7BCAC}" presName="parTxOnly" presStyleLbl="node1" presStyleIdx="3" presStyleCnt="4">
        <dgm:presLayoutVars>
          <dgm:chMax val="0"/>
          <dgm:chPref val="0"/>
          <dgm:bulletEnabled val="1"/>
        </dgm:presLayoutVars>
      </dgm:prSet>
      <dgm:spPr/>
    </dgm:pt>
  </dgm:ptLst>
  <dgm:cxnLst>
    <dgm:cxn modelId="{D5387922-8A49-4C80-9797-300D8E679650}" type="presOf" srcId="{07752745-7397-41D8-843C-196EFFB7BCAC}" destId="{0DCC77E1-285A-4514-A3CC-9E82CDC0E9B9}" srcOrd="0" destOrd="0" presId="urn:microsoft.com/office/officeart/2005/8/layout/chevron1"/>
    <dgm:cxn modelId="{30BA226D-C91F-42A3-9CE3-844F2A5C3976}" type="presOf" srcId="{0C06A58E-D6CB-4C62-AC09-1552EFDA8062}" destId="{B45F34A0-6E2C-401A-9A1A-CBA7A6D140EA}" srcOrd="0" destOrd="0" presId="urn:microsoft.com/office/officeart/2005/8/layout/chevron1"/>
    <dgm:cxn modelId="{92310C51-B6DB-4363-BD75-F9ACFB89CE33}" type="presOf" srcId="{278B27A7-08B4-4035-9841-0DF22DADB0AF}" destId="{ADD5B1F0-7BB7-4C27-A00D-B83BD5126AF6}" srcOrd="0" destOrd="0" presId="urn:microsoft.com/office/officeart/2005/8/layout/chevron1"/>
    <dgm:cxn modelId="{6932D773-B253-4C8D-A7D0-A0CE342EE40F}" srcId="{90142527-3684-45F6-9B92-15DA7818C359}" destId="{07752745-7397-41D8-843C-196EFFB7BCAC}" srcOrd="3" destOrd="0" parTransId="{FC7A0F3A-1E2E-4171-9484-D86AD0888A75}" sibTransId="{F9B73ED8-C63A-408C-A940-268B52CD1BF7}"/>
    <dgm:cxn modelId="{36A0598D-44CD-4F47-8521-0AF7E519EDA0}" type="presOf" srcId="{90142527-3684-45F6-9B92-15DA7818C359}" destId="{34AF8421-61F9-4909-AA40-5801E291995E}" srcOrd="0" destOrd="0" presId="urn:microsoft.com/office/officeart/2005/8/layout/chevron1"/>
    <dgm:cxn modelId="{58D616AB-1538-4FD6-AD6C-6E411CC21E23}" srcId="{90142527-3684-45F6-9B92-15DA7818C359}" destId="{278B27A7-08B4-4035-9841-0DF22DADB0AF}" srcOrd="1" destOrd="0" parTransId="{F6D6FBDF-1B6C-47A1-BF43-E3143A94E85E}" sibTransId="{A38B4595-8B5B-4DCA-AED4-835B57D41B93}"/>
    <dgm:cxn modelId="{0F1DD7C1-D4C7-4CCA-9DC7-FB39F3442182}" type="presOf" srcId="{7BA133AA-6F8C-457A-8BC7-3CEF3822F5A8}" destId="{C9EAB6B9-D05B-4514-A74A-4E5194125D00}" srcOrd="0" destOrd="0" presId="urn:microsoft.com/office/officeart/2005/8/layout/chevron1"/>
    <dgm:cxn modelId="{002D05CF-D816-45D2-86FB-BB1280E2DD81}" srcId="{90142527-3684-45F6-9B92-15DA7818C359}" destId="{7BA133AA-6F8C-457A-8BC7-3CEF3822F5A8}" srcOrd="2" destOrd="0" parTransId="{CA698888-7A07-4FDA-B7B3-691DC659E694}" sibTransId="{601173CB-9C3C-4DAE-A09B-4827A0DE2145}"/>
    <dgm:cxn modelId="{901AF5FB-5AC6-4FFF-A88F-B15EC30636D3}" srcId="{90142527-3684-45F6-9B92-15DA7818C359}" destId="{0C06A58E-D6CB-4C62-AC09-1552EFDA8062}" srcOrd="0" destOrd="0" parTransId="{D1CEB4C1-B97E-4805-96AD-A6911AB3C824}" sibTransId="{4839591B-B181-4014-9872-DC0B985BE56D}"/>
    <dgm:cxn modelId="{F7B44817-CE19-4344-A992-A65167183381}" type="presParOf" srcId="{34AF8421-61F9-4909-AA40-5801E291995E}" destId="{B45F34A0-6E2C-401A-9A1A-CBA7A6D140EA}" srcOrd="0" destOrd="0" presId="urn:microsoft.com/office/officeart/2005/8/layout/chevron1"/>
    <dgm:cxn modelId="{EF6E0165-2881-4424-82B7-F3703954B451}" type="presParOf" srcId="{34AF8421-61F9-4909-AA40-5801E291995E}" destId="{C9F4BA3A-F4E0-43F9-A493-22BAD19BFF3C}" srcOrd="1" destOrd="0" presId="urn:microsoft.com/office/officeart/2005/8/layout/chevron1"/>
    <dgm:cxn modelId="{F6CFBBDB-3671-40B3-BB30-97B04B9DA9D0}" type="presParOf" srcId="{34AF8421-61F9-4909-AA40-5801E291995E}" destId="{ADD5B1F0-7BB7-4C27-A00D-B83BD5126AF6}" srcOrd="2" destOrd="0" presId="urn:microsoft.com/office/officeart/2005/8/layout/chevron1"/>
    <dgm:cxn modelId="{0E030444-23DE-43EB-8AE2-EE96B46664ED}" type="presParOf" srcId="{34AF8421-61F9-4909-AA40-5801E291995E}" destId="{578D5E9F-BE85-436B-BFD3-BC78337430ED}" srcOrd="3" destOrd="0" presId="urn:microsoft.com/office/officeart/2005/8/layout/chevron1"/>
    <dgm:cxn modelId="{4E2B4C64-9244-4A99-937E-48FF7BAC240E}" type="presParOf" srcId="{34AF8421-61F9-4909-AA40-5801E291995E}" destId="{C9EAB6B9-D05B-4514-A74A-4E5194125D00}" srcOrd="4" destOrd="0" presId="urn:microsoft.com/office/officeart/2005/8/layout/chevron1"/>
    <dgm:cxn modelId="{DCBD903C-FE86-4CAA-967A-CAEBB3263970}" type="presParOf" srcId="{34AF8421-61F9-4909-AA40-5801E291995E}" destId="{AA495767-2C7B-4B04-939B-2B532D48947D}" srcOrd="5" destOrd="0" presId="urn:microsoft.com/office/officeart/2005/8/layout/chevron1"/>
    <dgm:cxn modelId="{BACE5E54-9859-46B3-8930-49A53989C04B}" type="presParOf" srcId="{34AF8421-61F9-4909-AA40-5801E291995E}" destId="{0DCC77E1-285A-4514-A3CC-9E82CDC0E9B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0142527-3684-45F6-9B92-15DA7818C359}" type="doc">
      <dgm:prSet loTypeId="urn:microsoft.com/office/officeart/2005/8/layout/chevron1" loCatId="process" qsTypeId="urn:microsoft.com/office/officeart/2005/8/quickstyle/3d2" qsCatId="3D" csTypeId="urn:microsoft.com/office/officeart/2005/8/colors/accent4_2" csCatId="accent4" phldr="1"/>
      <dgm:spPr/>
    </dgm:pt>
    <dgm:pt modelId="{0C06A58E-D6CB-4C62-AC09-1552EFDA8062}">
      <dgm:prSet phldrT="[Text]" custT="1"/>
      <dgm:spPr>
        <a:solidFill>
          <a:srgbClr val="E96A00"/>
        </a:solidFill>
      </dgm:spPr>
      <dgm:t>
        <a:bodyPr/>
        <a:lstStyle/>
        <a:p>
          <a:r>
            <a:rPr lang="en-US" sz="1800" b="1">
              <a:solidFill>
                <a:schemeClr val="bg1"/>
              </a:solidFill>
              <a:latin typeface="Tw Cen MT" panose="020B0602020104020603" pitchFamily="34" charset="77"/>
              <a:cs typeface="Calibri Light"/>
            </a:rPr>
            <a:t>DEC 36</a:t>
          </a:r>
        </a:p>
      </dgm:t>
    </dgm:pt>
    <dgm:pt modelId="{D1CEB4C1-B97E-4805-96AD-A6911AB3C824}" type="parTrans" cxnId="{901AF5FB-5AC6-4FFF-A88F-B15EC30636D3}">
      <dgm:prSet/>
      <dgm:spPr/>
      <dgm:t>
        <a:bodyPr/>
        <a:lstStyle/>
        <a:p>
          <a:endParaRPr lang="en-US"/>
        </a:p>
      </dgm:t>
    </dgm:pt>
    <dgm:pt modelId="{4839591B-B181-4014-9872-DC0B985BE56D}" type="sibTrans" cxnId="{901AF5FB-5AC6-4FFF-A88F-B15EC30636D3}">
      <dgm:prSet/>
      <dgm:spPr/>
      <dgm:t>
        <a:bodyPr/>
        <a:lstStyle/>
        <a:p>
          <a:endParaRPr lang="en-US"/>
        </a:p>
      </dgm:t>
    </dgm:pt>
    <dgm:pt modelId="{278B27A7-08B4-4035-9841-0DF22DADB0AF}">
      <dgm:prSet phldrT="[Text]" custT="1"/>
      <dgm:spPr>
        <a:solidFill>
          <a:srgbClr val="E96A00"/>
        </a:solidFill>
      </dgm:spPr>
      <dgm:t>
        <a:bodyPr/>
        <a:lstStyle/>
        <a:p>
          <a:r>
            <a:rPr lang="en-US" sz="1800" b="1">
              <a:solidFill>
                <a:schemeClr val="bg1"/>
              </a:solidFill>
              <a:latin typeface="Tw Cen MT" panose="020B0602020104020603" pitchFamily="34" charset="77"/>
              <a:cs typeface="Calibri Light" panose="020F0302020204030204"/>
            </a:rPr>
            <a:t>DEC 25</a:t>
          </a:r>
        </a:p>
      </dgm:t>
    </dgm:pt>
    <dgm:pt modelId="{F6D6FBDF-1B6C-47A1-BF43-E3143A94E85E}" type="parTrans" cxnId="{58D616AB-1538-4FD6-AD6C-6E411CC21E23}">
      <dgm:prSet/>
      <dgm:spPr/>
      <dgm:t>
        <a:bodyPr/>
        <a:lstStyle/>
        <a:p>
          <a:endParaRPr lang="en-US"/>
        </a:p>
      </dgm:t>
    </dgm:pt>
    <dgm:pt modelId="{A38B4595-8B5B-4DCA-AED4-835B57D41B93}" type="sibTrans" cxnId="{58D616AB-1538-4FD6-AD6C-6E411CC21E23}">
      <dgm:prSet/>
      <dgm:spPr/>
      <dgm:t>
        <a:bodyPr/>
        <a:lstStyle/>
        <a:p>
          <a:endParaRPr lang="en-US"/>
        </a:p>
      </dgm:t>
    </dgm:pt>
    <dgm:pt modelId="{7BA133AA-6F8C-457A-8BC7-3CEF3822F5A8}">
      <dgm:prSet phldrT="[Text]" custT="1"/>
      <dgm:spPr>
        <a:solidFill>
          <a:srgbClr val="FFC000"/>
        </a:solidFill>
      </dgm:spPr>
      <dgm:t>
        <a:bodyPr/>
        <a:lstStyle/>
        <a:p>
          <a:r>
            <a:rPr lang="en-US" sz="1800" b="1">
              <a:solidFill>
                <a:schemeClr val="bg2">
                  <a:lumMod val="50000"/>
                </a:schemeClr>
              </a:solidFill>
              <a:latin typeface="Tw Cen MT" panose="020B0602020104020603" pitchFamily="34" charset="77"/>
              <a:cs typeface="Calibri Light" panose="020F0302020204030204"/>
            </a:rPr>
            <a:t>DEC 15</a:t>
          </a:r>
        </a:p>
      </dgm:t>
    </dgm:pt>
    <dgm:pt modelId="{CA698888-7A07-4FDA-B7B3-691DC659E694}" type="parTrans" cxnId="{002D05CF-D816-45D2-86FB-BB1280E2DD81}">
      <dgm:prSet/>
      <dgm:spPr/>
      <dgm:t>
        <a:bodyPr/>
        <a:lstStyle/>
        <a:p>
          <a:endParaRPr lang="en-US"/>
        </a:p>
      </dgm:t>
    </dgm:pt>
    <dgm:pt modelId="{601173CB-9C3C-4DAE-A09B-4827A0DE2145}" type="sibTrans" cxnId="{002D05CF-D816-45D2-86FB-BB1280E2DD81}">
      <dgm:prSet/>
      <dgm:spPr/>
      <dgm:t>
        <a:bodyPr/>
        <a:lstStyle/>
        <a:p>
          <a:endParaRPr lang="en-US"/>
        </a:p>
      </dgm:t>
    </dgm:pt>
    <dgm:pt modelId="{07752745-7397-41D8-843C-196EFFB7BCAC}">
      <dgm:prSet phldrT="[Text]" custT="1"/>
      <dgm:spPr>
        <a:solidFill>
          <a:srgbClr val="FFC000"/>
        </a:solidFill>
      </dgm:spPr>
      <dgm:t>
        <a:bodyPr/>
        <a:lstStyle/>
        <a:p>
          <a:r>
            <a:rPr lang="en-US" sz="1800" b="1">
              <a:solidFill>
                <a:schemeClr val="bg2">
                  <a:lumMod val="50000"/>
                </a:schemeClr>
              </a:solidFill>
              <a:latin typeface="Tw Cen MT" panose="020B0602020104020603" pitchFamily="34" charset="77"/>
              <a:cs typeface="Calibri Light" panose="020F0302020204030204"/>
            </a:rPr>
            <a:t>DEC 10</a:t>
          </a:r>
        </a:p>
      </dgm:t>
    </dgm:pt>
    <dgm:pt modelId="{FC7A0F3A-1E2E-4171-9484-D86AD0888A75}" type="parTrans" cxnId="{6932D773-B253-4C8D-A7D0-A0CE342EE40F}">
      <dgm:prSet/>
      <dgm:spPr/>
      <dgm:t>
        <a:bodyPr/>
        <a:lstStyle/>
        <a:p>
          <a:endParaRPr lang="en-US"/>
        </a:p>
      </dgm:t>
    </dgm:pt>
    <dgm:pt modelId="{F9B73ED8-C63A-408C-A940-268B52CD1BF7}" type="sibTrans" cxnId="{6932D773-B253-4C8D-A7D0-A0CE342EE40F}">
      <dgm:prSet/>
      <dgm:spPr/>
      <dgm:t>
        <a:bodyPr/>
        <a:lstStyle/>
        <a:p>
          <a:endParaRPr lang="en-US"/>
        </a:p>
      </dgm:t>
    </dgm:pt>
    <dgm:pt modelId="{34AF8421-61F9-4909-AA40-5801E291995E}" type="pres">
      <dgm:prSet presAssocID="{90142527-3684-45F6-9B92-15DA7818C359}" presName="Name0" presStyleCnt="0">
        <dgm:presLayoutVars>
          <dgm:dir/>
          <dgm:animLvl val="lvl"/>
          <dgm:resizeHandles val="exact"/>
        </dgm:presLayoutVars>
      </dgm:prSet>
      <dgm:spPr/>
    </dgm:pt>
    <dgm:pt modelId="{B45F34A0-6E2C-401A-9A1A-CBA7A6D140EA}" type="pres">
      <dgm:prSet presAssocID="{0C06A58E-D6CB-4C62-AC09-1552EFDA8062}" presName="parTxOnly" presStyleLbl="node1" presStyleIdx="0" presStyleCnt="4">
        <dgm:presLayoutVars>
          <dgm:chMax val="0"/>
          <dgm:chPref val="0"/>
          <dgm:bulletEnabled val="1"/>
        </dgm:presLayoutVars>
      </dgm:prSet>
      <dgm:spPr/>
    </dgm:pt>
    <dgm:pt modelId="{C9F4BA3A-F4E0-43F9-A493-22BAD19BFF3C}" type="pres">
      <dgm:prSet presAssocID="{4839591B-B181-4014-9872-DC0B985BE56D}" presName="parTxOnlySpace" presStyleCnt="0"/>
      <dgm:spPr/>
    </dgm:pt>
    <dgm:pt modelId="{ADD5B1F0-7BB7-4C27-A00D-B83BD5126AF6}" type="pres">
      <dgm:prSet presAssocID="{278B27A7-08B4-4035-9841-0DF22DADB0AF}" presName="parTxOnly" presStyleLbl="node1" presStyleIdx="1" presStyleCnt="4">
        <dgm:presLayoutVars>
          <dgm:chMax val="0"/>
          <dgm:chPref val="0"/>
          <dgm:bulletEnabled val="1"/>
        </dgm:presLayoutVars>
      </dgm:prSet>
      <dgm:spPr/>
    </dgm:pt>
    <dgm:pt modelId="{578D5E9F-BE85-436B-BFD3-BC78337430ED}" type="pres">
      <dgm:prSet presAssocID="{A38B4595-8B5B-4DCA-AED4-835B57D41B93}" presName="parTxOnlySpace" presStyleCnt="0"/>
      <dgm:spPr/>
    </dgm:pt>
    <dgm:pt modelId="{C9EAB6B9-D05B-4514-A74A-4E5194125D00}" type="pres">
      <dgm:prSet presAssocID="{7BA133AA-6F8C-457A-8BC7-3CEF3822F5A8}" presName="parTxOnly" presStyleLbl="node1" presStyleIdx="2" presStyleCnt="4" custScaleX="77362">
        <dgm:presLayoutVars>
          <dgm:chMax val="0"/>
          <dgm:chPref val="0"/>
          <dgm:bulletEnabled val="1"/>
        </dgm:presLayoutVars>
      </dgm:prSet>
      <dgm:spPr/>
    </dgm:pt>
    <dgm:pt modelId="{AA495767-2C7B-4B04-939B-2B532D48947D}" type="pres">
      <dgm:prSet presAssocID="{601173CB-9C3C-4DAE-A09B-4827A0DE2145}" presName="parTxOnlySpace" presStyleCnt="0"/>
      <dgm:spPr/>
    </dgm:pt>
    <dgm:pt modelId="{0DCC77E1-285A-4514-A3CC-9E82CDC0E9B9}" type="pres">
      <dgm:prSet presAssocID="{07752745-7397-41D8-843C-196EFFB7BCAC}" presName="parTxOnly" presStyleLbl="node1" presStyleIdx="3" presStyleCnt="4">
        <dgm:presLayoutVars>
          <dgm:chMax val="0"/>
          <dgm:chPref val="0"/>
          <dgm:bulletEnabled val="1"/>
        </dgm:presLayoutVars>
      </dgm:prSet>
      <dgm:spPr/>
    </dgm:pt>
  </dgm:ptLst>
  <dgm:cxnLst>
    <dgm:cxn modelId="{D5387922-8A49-4C80-9797-300D8E679650}" type="presOf" srcId="{07752745-7397-41D8-843C-196EFFB7BCAC}" destId="{0DCC77E1-285A-4514-A3CC-9E82CDC0E9B9}" srcOrd="0" destOrd="0" presId="urn:microsoft.com/office/officeart/2005/8/layout/chevron1"/>
    <dgm:cxn modelId="{30BA226D-C91F-42A3-9CE3-844F2A5C3976}" type="presOf" srcId="{0C06A58E-D6CB-4C62-AC09-1552EFDA8062}" destId="{B45F34A0-6E2C-401A-9A1A-CBA7A6D140EA}" srcOrd="0" destOrd="0" presId="urn:microsoft.com/office/officeart/2005/8/layout/chevron1"/>
    <dgm:cxn modelId="{92310C51-B6DB-4363-BD75-F9ACFB89CE33}" type="presOf" srcId="{278B27A7-08B4-4035-9841-0DF22DADB0AF}" destId="{ADD5B1F0-7BB7-4C27-A00D-B83BD5126AF6}" srcOrd="0" destOrd="0" presId="urn:microsoft.com/office/officeart/2005/8/layout/chevron1"/>
    <dgm:cxn modelId="{6932D773-B253-4C8D-A7D0-A0CE342EE40F}" srcId="{90142527-3684-45F6-9B92-15DA7818C359}" destId="{07752745-7397-41D8-843C-196EFFB7BCAC}" srcOrd="3" destOrd="0" parTransId="{FC7A0F3A-1E2E-4171-9484-D86AD0888A75}" sibTransId="{F9B73ED8-C63A-408C-A940-268B52CD1BF7}"/>
    <dgm:cxn modelId="{36A0598D-44CD-4F47-8521-0AF7E519EDA0}" type="presOf" srcId="{90142527-3684-45F6-9B92-15DA7818C359}" destId="{34AF8421-61F9-4909-AA40-5801E291995E}" srcOrd="0" destOrd="0" presId="urn:microsoft.com/office/officeart/2005/8/layout/chevron1"/>
    <dgm:cxn modelId="{58D616AB-1538-4FD6-AD6C-6E411CC21E23}" srcId="{90142527-3684-45F6-9B92-15DA7818C359}" destId="{278B27A7-08B4-4035-9841-0DF22DADB0AF}" srcOrd="1" destOrd="0" parTransId="{F6D6FBDF-1B6C-47A1-BF43-E3143A94E85E}" sibTransId="{A38B4595-8B5B-4DCA-AED4-835B57D41B93}"/>
    <dgm:cxn modelId="{0F1DD7C1-D4C7-4CCA-9DC7-FB39F3442182}" type="presOf" srcId="{7BA133AA-6F8C-457A-8BC7-3CEF3822F5A8}" destId="{C9EAB6B9-D05B-4514-A74A-4E5194125D00}" srcOrd="0" destOrd="0" presId="urn:microsoft.com/office/officeart/2005/8/layout/chevron1"/>
    <dgm:cxn modelId="{002D05CF-D816-45D2-86FB-BB1280E2DD81}" srcId="{90142527-3684-45F6-9B92-15DA7818C359}" destId="{7BA133AA-6F8C-457A-8BC7-3CEF3822F5A8}" srcOrd="2" destOrd="0" parTransId="{CA698888-7A07-4FDA-B7B3-691DC659E694}" sibTransId="{601173CB-9C3C-4DAE-A09B-4827A0DE2145}"/>
    <dgm:cxn modelId="{901AF5FB-5AC6-4FFF-A88F-B15EC30636D3}" srcId="{90142527-3684-45F6-9B92-15DA7818C359}" destId="{0C06A58E-D6CB-4C62-AC09-1552EFDA8062}" srcOrd="0" destOrd="0" parTransId="{D1CEB4C1-B97E-4805-96AD-A6911AB3C824}" sibTransId="{4839591B-B181-4014-9872-DC0B985BE56D}"/>
    <dgm:cxn modelId="{F7B44817-CE19-4344-A992-A65167183381}" type="presParOf" srcId="{34AF8421-61F9-4909-AA40-5801E291995E}" destId="{B45F34A0-6E2C-401A-9A1A-CBA7A6D140EA}" srcOrd="0" destOrd="0" presId="urn:microsoft.com/office/officeart/2005/8/layout/chevron1"/>
    <dgm:cxn modelId="{EF6E0165-2881-4424-82B7-F3703954B451}" type="presParOf" srcId="{34AF8421-61F9-4909-AA40-5801E291995E}" destId="{C9F4BA3A-F4E0-43F9-A493-22BAD19BFF3C}" srcOrd="1" destOrd="0" presId="urn:microsoft.com/office/officeart/2005/8/layout/chevron1"/>
    <dgm:cxn modelId="{F6CFBBDB-3671-40B3-BB30-97B04B9DA9D0}" type="presParOf" srcId="{34AF8421-61F9-4909-AA40-5801E291995E}" destId="{ADD5B1F0-7BB7-4C27-A00D-B83BD5126AF6}" srcOrd="2" destOrd="0" presId="urn:microsoft.com/office/officeart/2005/8/layout/chevron1"/>
    <dgm:cxn modelId="{0E030444-23DE-43EB-8AE2-EE96B46664ED}" type="presParOf" srcId="{34AF8421-61F9-4909-AA40-5801E291995E}" destId="{578D5E9F-BE85-436B-BFD3-BC78337430ED}" srcOrd="3" destOrd="0" presId="urn:microsoft.com/office/officeart/2005/8/layout/chevron1"/>
    <dgm:cxn modelId="{4E2B4C64-9244-4A99-937E-48FF7BAC240E}" type="presParOf" srcId="{34AF8421-61F9-4909-AA40-5801E291995E}" destId="{C9EAB6B9-D05B-4514-A74A-4E5194125D00}" srcOrd="4" destOrd="0" presId="urn:microsoft.com/office/officeart/2005/8/layout/chevron1"/>
    <dgm:cxn modelId="{DCBD903C-FE86-4CAA-967A-CAEBB3263970}" type="presParOf" srcId="{34AF8421-61F9-4909-AA40-5801E291995E}" destId="{AA495767-2C7B-4B04-939B-2B532D48947D}" srcOrd="5" destOrd="0" presId="urn:microsoft.com/office/officeart/2005/8/layout/chevron1"/>
    <dgm:cxn modelId="{BACE5E54-9859-46B3-8930-49A53989C04B}" type="presParOf" srcId="{34AF8421-61F9-4909-AA40-5801E291995E}" destId="{0DCC77E1-285A-4514-A3CC-9E82CDC0E9B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0142527-3684-45F6-9B92-15DA7818C359}" type="doc">
      <dgm:prSet loTypeId="urn:microsoft.com/office/officeart/2005/8/layout/chevron1" loCatId="process" qsTypeId="urn:microsoft.com/office/officeart/2005/8/quickstyle/3d2" qsCatId="3D" csTypeId="urn:microsoft.com/office/officeart/2005/8/colors/accent4_2" csCatId="accent4" phldr="1"/>
      <dgm:spPr/>
    </dgm:pt>
    <dgm:pt modelId="{0C06A58E-D6CB-4C62-AC09-1552EFDA8062}">
      <dgm:prSet phldrT="[Text]" custT="1"/>
      <dgm:spPr>
        <a:solidFill>
          <a:srgbClr val="FFC000"/>
        </a:solidFill>
      </dgm:spPr>
      <dgm:t>
        <a:bodyPr/>
        <a:lstStyle/>
        <a:p>
          <a:r>
            <a:rPr lang="en-US" sz="1800" b="1">
              <a:solidFill>
                <a:schemeClr val="bg2">
                  <a:lumMod val="50000"/>
                </a:schemeClr>
              </a:solidFill>
              <a:latin typeface="Tw Cen MT" panose="020B0602020104020603" pitchFamily="34" charset="77"/>
              <a:cs typeface="Calibri Light"/>
            </a:rPr>
            <a:t>DEC 36</a:t>
          </a:r>
        </a:p>
      </dgm:t>
    </dgm:pt>
    <dgm:pt modelId="{D1CEB4C1-B97E-4805-96AD-A6911AB3C824}" type="parTrans" cxnId="{901AF5FB-5AC6-4FFF-A88F-B15EC30636D3}">
      <dgm:prSet/>
      <dgm:spPr/>
      <dgm:t>
        <a:bodyPr/>
        <a:lstStyle/>
        <a:p>
          <a:endParaRPr lang="en-US"/>
        </a:p>
      </dgm:t>
    </dgm:pt>
    <dgm:pt modelId="{4839591B-B181-4014-9872-DC0B985BE56D}" type="sibTrans" cxnId="{901AF5FB-5AC6-4FFF-A88F-B15EC30636D3}">
      <dgm:prSet/>
      <dgm:spPr/>
      <dgm:t>
        <a:bodyPr/>
        <a:lstStyle/>
        <a:p>
          <a:endParaRPr lang="en-US"/>
        </a:p>
      </dgm:t>
    </dgm:pt>
    <dgm:pt modelId="{278B27A7-08B4-4035-9841-0DF22DADB0AF}">
      <dgm:prSet phldrT="[Text]" custT="1"/>
      <dgm:spPr>
        <a:solidFill>
          <a:srgbClr val="FFC000"/>
        </a:solidFill>
      </dgm:spPr>
      <dgm:t>
        <a:bodyPr/>
        <a:lstStyle/>
        <a:p>
          <a:r>
            <a:rPr lang="en-US" sz="1800" b="1">
              <a:solidFill>
                <a:schemeClr val="bg2">
                  <a:lumMod val="50000"/>
                </a:schemeClr>
              </a:solidFill>
              <a:latin typeface="Tw Cen MT" panose="020B0602020104020603" pitchFamily="34" charset="77"/>
              <a:cs typeface="Calibri Light" panose="020F0302020204030204"/>
            </a:rPr>
            <a:t>DEC 25</a:t>
          </a:r>
        </a:p>
      </dgm:t>
    </dgm:pt>
    <dgm:pt modelId="{F6D6FBDF-1B6C-47A1-BF43-E3143A94E85E}" type="parTrans" cxnId="{58D616AB-1538-4FD6-AD6C-6E411CC21E23}">
      <dgm:prSet/>
      <dgm:spPr/>
      <dgm:t>
        <a:bodyPr/>
        <a:lstStyle/>
        <a:p>
          <a:endParaRPr lang="en-US"/>
        </a:p>
      </dgm:t>
    </dgm:pt>
    <dgm:pt modelId="{A38B4595-8B5B-4DCA-AED4-835B57D41B93}" type="sibTrans" cxnId="{58D616AB-1538-4FD6-AD6C-6E411CC21E23}">
      <dgm:prSet/>
      <dgm:spPr/>
      <dgm:t>
        <a:bodyPr/>
        <a:lstStyle/>
        <a:p>
          <a:endParaRPr lang="en-US"/>
        </a:p>
      </dgm:t>
    </dgm:pt>
    <dgm:pt modelId="{7BA133AA-6F8C-457A-8BC7-3CEF3822F5A8}">
      <dgm:prSet phldrT="[Text]" custT="1"/>
      <dgm:spPr>
        <a:solidFill>
          <a:srgbClr val="E96A00"/>
        </a:solidFill>
      </dgm:spPr>
      <dgm:t>
        <a:bodyPr/>
        <a:lstStyle/>
        <a:p>
          <a:r>
            <a:rPr lang="en-US" sz="1800" b="1">
              <a:latin typeface="Tw Cen MT" panose="020B0602020104020603" pitchFamily="34" charset="77"/>
              <a:cs typeface="Calibri Light" panose="020F0302020204030204"/>
            </a:rPr>
            <a:t>DEC 15</a:t>
          </a:r>
        </a:p>
      </dgm:t>
    </dgm:pt>
    <dgm:pt modelId="{CA698888-7A07-4FDA-B7B3-691DC659E694}" type="parTrans" cxnId="{002D05CF-D816-45D2-86FB-BB1280E2DD81}">
      <dgm:prSet/>
      <dgm:spPr/>
      <dgm:t>
        <a:bodyPr/>
        <a:lstStyle/>
        <a:p>
          <a:endParaRPr lang="en-US"/>
        </a:p>
      </dgm:t>
    </dgm:pt>
    <dgm:pt modelId="{601173CB-9C3C-4DAE-A09B-4827A0DE2145}" type="sibTrans" cxnId="{002D05CF-D816-45D2-86FB-BB1280E2DD81}">
      <dgm:prSet/>
      <dgm:spPr/>
      <dgm:t>
        <a:bodyPr/>
        <a:lstStyle/>
        <a:p>
          <a:endParaRPr lang="en-US"/>
        </a:p>
      </dgm:t>
    </dgm:pt>
    <dgm:pt modelId="{07752745-7397-41D8-843C-196EFFB7BCAC}">
      <dgm:prSet phldrT="[Text]" custT="1"/>
      <dgm:spPr>
        <a:solidFill>
          <a:srgbClr val="E96A00"/>
        </a:solidFill>
      </dgm:spPr>
      <dgm:t>
        <a:bodyPr/>
        <a:lstStyle/>
        <a:p>
          <a:r>
            <a:rPr lang="en-US" sz="1800" b="1">
              <a:latin typeface="Tw Cen MT" panose="020B0602020104020603" pitchFamily="34" charset="77"/>
              <a:cs typeface="Calibri Light" panose="020F0302020204030204"/>
            </a:rPr>
            <a:t>DEC 10</a:t>
          </a:r>
        </a:p>
      </dgm:t>
    </dgm:pt>
    <dgm:pt modelId="{FC7A0F3A-1E2E-4171-9484-D86AD0888A75}" type="parTrans" cxnId="{6932D773-B253-4C8D-A7D0-A0CE342EE40F}">
      <dgm:prSet/>
      <dgm:spPr/>
      <dgm:t>
        <a:bodyPr/>
        <a:lstStyle/>
        <a:p>
          <a:endParaRPr lang="en-US"/>
        </a:p>
      </dgm:t>
    </dgm:pt>
    <dgm:pt modelId="{F9B73ED8-C63A-408C-A940-268B52CD1BF7}" type="sibTrans" cxnId="{6932D773-B253-4C8D-A7D0-A0CE342EE40F}">
      <dgm:prSet/>
      <dgm:spPr/>
      <dgm:t>
        <a:bodyPr/>
        <a:lstStyle/>
        <a:p>
          <a:endParaRPr lang="en-US"/>
        </a:p>
      </dgm:t>
    </dgm:pt>
    <dgm:pt modelId="{34AF8421-61F9-4909-AA40-5801E291995E}" type="pres">
      <dgm:prSet presAssocID="{90142527-3684-45F6-9B92-15DA7818C359}" presName="Name0" presStyleCnt="0">
        <dgm:presLayoutVars>
          <dgm:dir/>
          <dgm:animLvl val="lvl"/>
          <dgm:resizeHandles val="exact"/>
        </dgm:presLayoutVars>
      </dgm:prSet>
      <dgm:spPr/>
    </dgm:pt>
    <dgm:pt modelId="{B45F34A0-6E2C-401A-9A1A-CBA7A6D140EA}" type="pres">
      <dgm:prSet presAssocID="{0C06A58E-D6CB-4C62-AC09-1552EFDA8062}" presName="parTxOnly" presStyleLbl="node1" presStyleIdx="0" presStyleCnt="4">
        <dgm:presLayoutVars>
          <dgm:chMax val="0"/>
          <dgm:chPref val="0"/>
          <dgm:bulletEnabled val="1"/>
        </dgm:presLayoutVars>
      </dgm:prSet>
      <dgm:spPr/>
    </dgm:pt>
    <dgm:pt modelId="{C9F4BA3A-F4E0-43F9-A493-22BAD19BFF3C}" type="pres">
      <dgm:prSet presAssocID="{4839591B-B181-4014-9872-DC0B985BE56D}" presName="parTxOnlySpace" presStyleCnt="0"/>
      <dgm:spPr/>
    </dgm:pt>
    <dgm:pt modelId="{ADD5B1F0-7BB7-4C27-A00D-B83BD5126AF6}" type="pres">
      <dgm:prSet presAssocID="{278B27A7-08B4-4035-9841-0DF22DADB0AF}" presName="parTxOnly" presStyleLbl="node1" presStyleIdx="1" presStyleCnt="4">
        <dgm:presLayoutVars>
          <dgm:chMax val="0"/>
          <dgm:chPref val="0"/>
          <dgm:bulletEnabled val="1"/>
        </dgm:presLayoutVars>
      </dgm:prSet>
      <dgm:spPr/>
    </dgm:pt>
    <dgm:pt modelId="{578D5E9F-BE85-436B-BFD3-BC78337430ED}" type="pres">
      <dgm:prSet presAssocID="{A38B4595-8B5B-4DCA-AED4-835B57D41B93}" presName="parTxOnlySpace" presStyleCnt="0"/>
      <dgm:spPr/>
    </dgm:pt>
    <dgm:pt modelId="{C9EAB6B9-D05B-4514-A74A-4E5194125D00}" type="pres">
      <dgm:prSet presAssocID="{7BA133AA-6F8C-457A-8BC7-3CEF3822F5A8}" presName="parTxOnly" presStyleLbl="node1" presStyleIdx="2" presStyleCnt="4" custScaleX="77362">
        <dgm:presLayoutVars>
          <dgm:chMax val="0"/>
          <dgm:chPref val="0"/>
          <dgm:bulletEnabled val="1"/>
        </dgm:presLayoutVars>
      </dgm:prSet>
      <dgm:spPr/>
    </dgm:pt>
    <dgm:pt modelId="{AA495767-2C7B-4B04-939B-2B532D48947D}" type="pres">
      <dgm:prSet presAssocID="{601173CB-9C3C-4DAE-A09B-4827A0DE2145}" presName="parTxOnlySpace" presStyleCnt="0"/>
      <dgm:spPr/>
    </dgm:pt>
    <dgm:pt modelId="{0DCC77E1-285A-4514-A3CC-9E82CDC0E9B9}" type="pres">
      <dgm:prSet presAssocID="{07752745-7397-41D8-843C-196EFFB7BCAC}" presName="parTxOnly" presStyleLbl="node1" presStyleIdx="3" presStyleCnt="4">
        <dgm:presLayoutVars>
          <dgm:chMax val="0"/>
          <dgm:chPref val="0"/>
          <dgm:bulletEnabled val="1"/>
        </dgm:presLayoutVars>
      </dgm:prSet>
      <dgm:spPr/>
    </dgm:pt>
  </dgm:ptLst>
  <dgm:cxnLst>
    <dgm:cxn modelId="{D5387922-8A49-4C80-9797-300D8E679650}" type="presOf" srcId="{07752745-7397-41D8-843C-196EFFB7BCAC}" destId="{0DCC77E1-285A-4514-A3CC-9E82CDC0E9B9}" srcOrd="0" destOrd="0" presId="urn:microsoft.com/office/officeart/2005/8/layout/chevron1"/>
    <dgm:cxn modelId="{30BA226D-C91F-42A3-9CE3-844F2A5C3976}" type="presOf" srcId="{0C06A58E-D6CB-4C62-AC09-1552EFDA8062}" destId="{B45F34A0-6E2C-401A-9A1A-CBA7A6D140EA}" srcOrd="0" destOrd="0" presId="urn:microsoft.com/office/officeart/2005/8/layout/chevron1"/>
    <dgm:cxn modelId="{92310C51-B6DB-4363-BD75-F9ACFB89CE33}" type="presOf" srcId="{278B27A7-08B4-4035-9841-0DF22DADB0AF}" destId="{ADD5B1F0-7BB7-4C27-A00D-B83BD5126AF6}" srcOrd="0" destOrd="0" presId="urn:microsoft.com/office/officeart/2005/8/layout/chevron1"/>
    <dgm:cxn modelId="{6932D773-B253-4C8D-A7D0-A0CE342EE40F}" srcId="{90142527-3684-45F6-9B92-15DA7818C359}" destId="{07752745-7397-41D8-843C-196EFFB7BCAC}" srcOrd="3" destOrd="0" parTransId="{FC7A0F3A-1E2E-4171-9484-D86AD0888A75}" sibTransId="{F9B73ED8-C63A-408C-A940-268B52CD1BF7}"/>
    <dgm:cxn modelId="{36A0598D-44CD-4F47-8521-0AF7E519EDA0}" type="presOf" srcId="{90142527-3684-45F6-9B92-15DA7818C359}" destId="{34AF8421-61F9-4909-AA40-5801E291995E}" srcOrd="0" destOrd="0" presId="urn:microsoft.com/office/officeart/2005/8/layout/chevron1"/>
    <dgm:cxn modelId="{58D616AB-1538-4FD6-AD6C-6E411CC21E23}" srcId="{90142527-3684-45F6-9B92-15DA7818C359}" destId="{278B27A7-08B4-4035-9841-0DF22DADB0AF}" srcOrd="1" destOrd="0" parTransId="{F6D6FBDF-1B6C-47A1-BF43-E3143A94E85E}" sibTransId="{A38B4595-8B5B-4DCA-AED4-835B57D41B93}"/>
    <dgm:cxn modelId="{0F1DD7C1-D4C7-4CCA-9DC7-FB39F3442182}" type="presOf" srcId="{7BA133AA-6F8C-457A-8BC7-3CEF3822F5A8}" destId="{C9EAB6B9-D05B-4514-A74A-4E5194125D00}" srcOrd="0" destOrd="0" presId="urn:microsoft.com/office/officeart/2005/8/layout/chevron1"/>
    <dgm:cxn modelId="{002D05CF-D816-45D2-86FB-BB1280E2DD81}" srcId="{90142527-3684-45F6-9B92-15DA7818C359}" destId="{7BA133AA-6F8C-457A-8BC7-3CEF3822F5A8}" srcOrd="2" destOrd="0" parTransId="{CA698888-7A07-4FDA-B7B3-691DC659E694}" sibTransId="{601173CB-9C3C-4DAE-A09B-4827A0DE2145}"/>
    <dgm:cxn modelId="{901AF5FB-5AC6-4FFF-A88F-B15EC30636D3}" srcId="{90142527-3684-45F6-9B92-15DA7818C359}" destId="{0C06A58E-D6CB-4C62-AC09-1552EFDA8062}" srcOrd="0" destOrd="0" parTransId="{D1CEB4C1-B97E-4805-96AD-A6911AB3C824}" sibTransId="{4839591B-B181-4014-9872-DC0B985BE56D}"/>
    <dgm:cxn modelId="{F7B44817-CE19-4344-A992-A65167183381}" type="presParOf" srcId="{34AF8421-61F9-4909-AA40-5801E291995E}" destId="{B45F34A0-6E2C-401A-9A1A-CBA7A6D140EA}" srcOrd="0" destOrd="0" presId="urn:microsoft.com/office/officeart/2005/8/layout/chevron1"/>
    <dgm:cxn modelId="{EF6E0165-2881-4424-82B7-F3703954B451}" type="presParOf" srcId="{34AF8421-61F9-4909-AA40-5801E291995E}" destId="{C9F4BA3A-F4E0-43F9-A493-22BAD19BFF3C}" srcOrd="1" destOrd="0" presId="urn:microsoft.com/office/officeart/2005/8/layout/chevron1"/>
    <dgm:cxn modelId="{F6CFBBDB-3671-40B3-BB30-97B04B9DA9D0}" type="presParOf" srcId="{34AF8421-61F9-4909-AA40-5801E291995E}" destId="{ADD5B1F0-7BB7-4C27-A00D-B83BD5126AF6}" srcOrd="2" destOrd="0" presId="urn:microsoft.com/office/officeart/2005/8/layout/chevron1"/>
    <dgm:cxn modelId="{0E030444-23DE-43EB-8AE2-EE96B46664ED}" type="presParOf" srcId="{34AF8421-61F9-4909-AA40-5801E291995E}" destId="{578D5E9F-BE85-436B-BFD3-BC78337430ED}" srcOrd="3" destOrd="0" presId="urn:microsoft.com/office/officeart/2005/8/layout/chevron1"/>
    <dgm:cxn modelId="{4E2B4C64-9244-4A99-937E-48FF7BAC240E}" type="presParOf" srcId="{34AF8421-61F9-4909-AA40-5801E291995E}" destId="{C9EAB6B9-D05B-4514-A74A-4E5194125D00}" srcOrd="4" destOrd="0" presId="urn:microsoft.com/office/officeart/2005/8/layout/chevron1"/>
    <dgm:cxn modelId="{DCBD903C-FE86-4CAA-967A-CAEBB3263970}" type="presParOf" srcId="{34AF8421-61F9-4909-AA40-5801E291995E}" destId="{AA495767-2C7B-4B04-939B-2B532D48947D}" srcOrd="5" destOrd="0" presId="urn:microsoft.com/office/officeart/2005/8/layout/chevron1"/>
    <dgm:cxn modelId="{BACE5E54-9859-46B3-8930-49A53989C04B}" type="presParOf" srcId="{34AF8421-61F9-4909-AA40-5801E291995E}" destId="{0DCC77E1-285A-4514-A3CC-9E82CDC0E9B9}"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0142527-3684-45F6-9B92-15DA7818C359}" type="doc">
      <dgm:prSet loTypeId="urn:microsoft.com/office/officeart/2005/8/layout/chevron1" loCatId="process" qsTypeId="urn:microsoft.com/office/officeart/2005/8/quickstyle/3d2" qsCatId="3D" csTypeId="urn:microsoft.com/office/officeart/2005/8/colors/accent4_2" csCatId="accent4" phldr="1"/>
      <dgm:spPr/>
    </dgm:pt>
    <dgm:pt modelId="{0C06A58E-D6CB-4C62-AC09-1552EFDA8062}">
      <dgm:prSet phldrT="[Text]" custT="1"/>
      <dgm:spPr>
        <a:solidFill>
          <a:srgbClr val="E96A00"/>
        </a:solidFill>
      </dgm:spPr>
      <dgm:t>
        <a:bodyPr/>
        <a:lstStyle/>
        <a:p>
          <a:r>
            <a:rPr lang="en-US" sz="1800" b="1">
              <a:solidFill>
                <a:schemeClr val="bg1"/>
              </a:solidFill>
              <a:latin typeface="Tw Cen MT" panose="020B0602020104020603" pitchFamily="34" charset="77"/>
              <a:cs typeface="Calibri Light"/>
            </a:rPr>
            <a:t>DEC 36</a:t>
          </a:r>
        </a:p>
      </dgm:t>
    </dgm:pt>
    <dgm:pt modelId="{D1CEB4C1-B97E-4805-96AD-A6911AB3C824}" type="parTrans" cxnId="{901AF5FB-5AC6-4FFF-A88F-B15EC30636D3}">
      <dgm:prSet/>
      <dgm:spPr/>
      <dgm:t>
        <a:bodyPr/>
        <a:lstStyle/>
        <a:p>
          <a:endParaRPr lang="en-US"/>
        </a:p>
      </dgm:t>
    </dgm:pt>
    <dgm:pt modelId="{4839591B-B181-4014-9872-DC0B985BE56D}" type="sibTrans" cxnId="{901AF5FB-5AC6-4FFF-A88F-B15EC30636D3}">
      <dgm:prSet/>
      <dgm:spPr/>
      <dgm:t>
        <a:bodyPr/>
        <a:lstStyle/>
        <a:p>
          <a:endParaRPr lang="en-US"/>
        </a:p>
      </dgm:t>
    </dgm:pt>
    <dgm:pt modelId="{278B27A7-08B4-4035-9841-0DF22DADB0AF}">
      <dgm:prSet phldrT="[Text]" custT="1"/>
      <dgm:spPr>
        <a:solidFill>
          <a:srgbClr val="E96A00"/>
        </a:solidFill>
      </dgm:spPr>
      <dgm:t>
        <a:bodyPr/>
        <a:lstStyle/>
        <a:p>
          <a:r>
            <a:rPr lang="en-US" sz="1800" b="1">
              <a:solidFill>
                <a:schemeClr val="bg1"/>
              </a:solidFill>
              <a:latin typeface="Tw Cen MT" panose="020B0602020104020603" pitchFamily="34" charset="77"/>
              <a:cs typeface="Calibri Light" panose="020F0302020204030204"/>
            </a:rPr>
            <a:t>DEC 25</a:t>
          </a:r>
        </a:p>
      </dgm:t>
    </dgm:pt>
    <dgm:pt modelId="{F6D6FBDF-1B6C-47A1-BF43-E3143A94E85E}" type="parTrans" cxnId="{58D616AB-1538-4FD6-AD6C-6E411CC21E23}">
      <dgm:prSet/>
      <dgm:spPr/>
      <dgm:t>
        <a:bodyPr/>
        <a:lstStyle/>
        <a:p>
          <a:endParaRPr lang="en-US"/>
        </a:p>
      </dgm:t>
    </dgm:pt>
    <dgm:pt modelId="{A38B4595-8B5B-4DCA-AED4-835B57D41B93}" type="sibTrans" cxnId="{58D616AB-1538-4FD6-AD6C-6E411CC21E23}">
      <dgm:prSet/>
      <dgm:spPr/>
      <dgm:t>
        <a:bodyPr/>
        <a:lstStyle/>
        <a:p>
          <a:endParaRPr lang="en-US"/>
        </a:p>
      </dgm:t>
    </dgm:pt>
    <dgm:pt modelId="{7BA133AA-6F8C-457A-8BC7-3CEF3822F5A8}">
      <dgm:prSet phldrT="[Text]" custT="1"/>
      <dgm:spPr>
        <a:solidFill>
          <a:srgbClr val="FFC000"/>
        </a:solidFill>
      </dgm:spPr>
      <dgm:t>
        <a:bodyPr/>
        <a:lstStyle/>
        <a:p>
          <a:r>
            <a:rPr lang="en-US" sz="1800" b="1">
              <a:solidFill>
                <a:schemeClr val="bg2">
                  <a:lumMod val="50000"/>
                </a:schemeClr>
              </a:solidFill>
              <a:latin typeface="Tw Cen MT" panose="020B0602020104020603" pitchFamily="34" charset="77"/>
              <a:cs typeface="Calibri Light" panose="020F0302020204030204"/>
            </a:rPr>
            <a:t>DEC 15</a:t>
          </a:r>
        </a:p>
      </dgm:t>
    </dgm:pt>
    <dgm:pt modelId="{CA698888-7A07-4FDA-B7B3-691DC659E694}" type="parTrans" cxnId="{002D05CF-D816-45D2-86FB-BB1280E2DD81}">
      <dgm:prSet/>
      <dgm:spPr/>
      <dgm:t>
        <a:bodyPr/>
        <a:lstStyle/>
        <a:p>
          <a:endParaRPr lang="en-US"/>
        </a:p>
      </dgm:t>
    </dgm:pt>
    <dgm:pt modelId="{601173CB-9C3C-4DAE-A09B-4827A0DE2145}" type="sibTrans" cxnId="{002D05CF-D816-45D2-86FB-BB1280E2DD81}">
      <dgm:prSet/>
      <dgm:spPr/>
      <dgm:t>
        <a:bodyPr/>
        <a:lstStyle/>
        <a:p>
          <a:endParaRPr lang="en-US"/>
        </a:p>
      </dgm:t>
    </dgm:pt>
    <dgm:pt modelId="{07752745-7397-41D8-843C-196EFFB7BCAC}">
      <dgm:prSet phldrT="[Text]" custT="1"/>
      <dgm:spPr>
        <a:solidFill>
          <a:srgbClr val="FFC000"/>
        </a:solidFill>
      </dgm:spPr>
      <dgm:t>
        <a:bodyPr/>
        <a:lstStyle/>
        <a:p>
          <a:r>
            <a:rPr lang="en-US" sz="1800" b="1">
              <a:solidFill>
                <a:schemeClr val="bg2">
                  <a:lumMod val="50000"/>
                </a:schemeClr>
              </a:solidFill>
              <a:latin typeface="Tw Cen MT" panose="020B0602020104020603" pitchFamily="34" charset="77"/>
              <a:cs typeface="Calibri Light" panose="020F0302020204030204"/>
            </a:rPr>
            <a:t>DEC 10</a:t>
          </a:r>
        </a:p>
      </dgm:t>
    </dgm:pt>
    <dgm:pt modelId="{FC7A0F3A-1E2E-4171-9484-D86AD0888A75}" type="parTrans" cxnId="{6932D773-B253-4C8D-A7D0-A0CE342EE40F}">
      <dgm:prSet/>
      <dgm:spPr/>
      <dgm:t>
        <a:bodyPr/>
        <a:lstStyle/>
        <a:p>
          <a:endParaRPr lang="en-US"/>
        </a:p>
      </dgm:t>
    </dgm:pt>
    <dgm:pt modelId="{F9B73ED8-C63A-408C-A940-268B52CD1BF7}" type="sibTrans" cxnId="{6932D773-B253-4C8D-A7D0-A0CE342EE40F}">
      <dgm:prSet/>
      <dgm:spPr/>
      <dgm:t>
        <a:bodyPr/>
        <a:lstStyle/>
        <a:p>
          <a:endParaRPr lang="en-US"/>
        </a:p>
      </dgm:t>
    </dgm:pt>
    <dgm:pt modelId="{34AF8421-61F9-4909-AA40-5801E291995E}" type="pres">
      <dgm:prSet presAssocID="{90142527-3684-45F6-9B92-15DA7818C359}" presName="Name0" presStyleCnt="0">
        <dgm:presLayoutVars>
          <dgm:dir/>
          <dgm:animLvl val="lvl"/>
          <dgm:resizeHandles val="exact"/>
        </dgm:presLayoutVars>
      </dgm:prSet>
      <dgm:spPr/>
    </dgm:pt>
    <dgm:pt modelId="{B45F34A0-6E2C-401A-9A1A-CBA7A6D140EA}" type="pres">
      <dgm:prSet presAssocID="{0C06A58E-D6CB-4C62-AC09-1552EFDA8062}" presName="parTxOnly" presStyleLbl="node1" presStyleIdx="0" presStyleCnt="4">
        <dgm:presLayoutVars>
          <dgm:chMax val="0"/>
          <dgm:chPref val="0"/>
          <dgm:bulletEnabled val="1"/>
        </dgm:presLayoutVars>
      </dgm:prSet>
      <dgm:spPr/>
    </dgm:pt>
    <dgm:pt modelId="{C9F4BA3A-F4E0-43F9-A493-22BAD19BFF3C}" type="pres">
      <dgm:prSet presAssocID="{4839591B-B181-4014-9872-DC0B985BE56D}" presName="parTxOnlySpace" presStyleCnt="0"/>
      <dgm:spPr/>
    </dgm:pt>
    <dgm:pt modelId="{ADD5B1F0-7BB7-4C27-A00D-B83BD5126AF6}" type="pres">
      <dgm:prSet presAssocID="{278B27A7-08B4-4035-9841-0DF22DADB0AF}" presName="parTxOnly" presStyleLbl="node1" presStyleIdx="1" presStyleCnt="4">
        <dgm:presLayoutVars>
          <dgm:chMax val="0"/>
          <dgm:chPref val="0"/>
          <dgm:bulletEnabled val="1"/>
        </dgm:presLayoutVars>
      </dgm:prSet>
      <dgm:spPr/>
    </dgm:pt>
    <dgm:pt modelId="{578D5E9F-BE85-436B-BFD3-BC78337430ED}" type="pres">
      <dgm:prSet presAssocID="{A38B4595-8B5B-4DCA-AED4-835B57D41B93}" presName="parTxOnlySpace" presStyleCnt="0"/>
      <dgm:spPr/>
    </dgm:pt>
    <dgm:pt modelId="{C9EAB6B9-D05B-4514-A74A-4E5194125D00}" type="pres">
      <dgm:prSet presAssocID="{7BA133AA-6F8C-457A-8BC7-3CEF3822F5A8}" presName="parTxOnly" presStyleLbl="node1" presStyleIdx="2" presStyleCnt="4" custScaleX="77362">
        <dgm:presLayoutVars>
          <dgm:chMax val="0"/>
          <dgm:chPref val="0"/>
          <dgm:bulletEnabled val="1"/>
        </dgm:presLayoutVars>
      </dgm:prSet>
      <dgm:spPr/>
    </dgm:pt>
    <dgm:pt modelId="{AA495767-2C7B-4B04-939B-2B532D48947D}" type="pres">
      <dgm:prSet presAssocID="{601173CB-9C3C-4DAE-A09B-4827A0DE2145}" presName="parTxOnlySpace" presStyleCnt="0"/>
      <dgm:spPr/>
    </dgm:pt>
    <dgm:pt modelId="{0DCC77E1-285A-4514-A3CC-9E82CDC0E9B9}" type="pres">
      <dgm:prSet presAssocID="{07752745-7397-41D8-843C-196EFFB7BCAC}" presName="parTxOnly" presStyleLbl="node1" presStyleIdx="3" presStyleCnt="4">
        <dgm:presLayoutVars>
          <dgm:chMax val="0"/>
          <dgm:chPref val="0"/>
          <dgm:bulletEnabled val="1"/>
        </dgm:presLayoutVars>
      </dgm:prSet>
      <dgm:spPr/>
    </dgm:pt>
  </dgm:ptLst>
  <dgm:cxnLst>
    <dgm:cxn modelId="{D5387922-8A49-4C80-9797-300D8E679650}" type="presOf" srcId="{07752745-7397-41D8-843C-196EFFB7BCAC}" destId="{0DCC77E1-285A-4514-A3CC-9E82CDC0E9B9}" srcOrd="0" destOrd="0" presId="urn:microsoft.com/office/officeart/2005/8/layout/chevron1"/>
    <dgm:cxn modelId="{30BA226D-C91F-42A3-9CE3-844F2A5C3976}" type="presOf" srcId="{0C06A58E-D6CB-4C62-AC09-1552EFDA8062}" destId="{B45F34A0-6E2C-401A-9A1A-CBA7A6D140EA}" srcOrd="0" destOrd="0" presId="urn:microsoft.com/office/officeart/2005/8/layout/chevron1"/>
    <dgm:cxn modelId="{92310C51-B6DB-4363-BD75-F9ACFB89CE33}" type="presOf" srcId="{278B27A7-08B4-4035-9841-0DF22DADB0AF}" destId="{ADD5B1F0-7BB7-4C27-A00D-B83BD5126AF6}" srcOrd="0" destOrd="0" presId="urn:microsoft.com/office/officeart/2005/8/layout/chevron1"/>
    <dgm:cxn modelId="{6932D773-B253-4C8D-A7D0-A0CE342EE40F}" srcId="{90142527-3684-45F6-9B92-15DA7818C359}" destId="{07752745-7397-41D8-843C-196EFFB7BCAC}" srcOrd="3" destOrd="0" parTransId="{FC7A0F3A-1E2E-4171-9484-D86AD0888A75}" sibTransId="{F9B73ED8-C63A-408C-A940-268B52CD1BF7}"/>
    <dgm:cxn modelId="{36A0598D-44CD-4F47-8521-0AF7E519EDA0}" type="presOf" srcId="{90142527-3684-45F6-9B92-15DA7818C359}" destId="{34AF8421-61F9-4909-AA40-5801E291995E}" srcOrd="0" destOrd="0" presId="urn:microsoft.com/office/officeart/2005/8/layout/chevron1"/>
    <dgm:cxn modelId="{58D616AB-1538-4FD6-AD6C-6E411CC21E23}" srcId="{90142527-3684-45F6-9B92-15DA7818C359}" destId="{278B27A7-08B4-4035-9841-0DF22DADB0AF}" srcOrd="1" destOrd="0" parTransId="{F6D6FBDF-1B6C-47A1-BF43-E3143A94E85E}" sibTransId="{A38B4595-8B5B-4DCA-AED4-835B57D41B93}"/>
    <dgm:cxn modelId="{0F1DD7C1-D4C7-4CCA-9DC7-FB39F3442182}" type="presOf" srcId="{7BA133AA-6F8C-457A-8BC7-3CEF3822F5A8}" destId="{C9EAB6B9-D05B-4514-A74A-4E5194125D00}" srcOrd="0" destOrd="0" presId="urn:microsoft.com/office/officeart/2005/8/layout/chevron1"/>
    <dgm:cxn modelId="{002D05CF-D816-45D2-86FB-BB1280E2DD81}" srcId="{90142527-3684-45F6-9B92-15DA7818C359}" destId="{7BA133AA-6F8C-457A-8BC7-3CEF3822F5A8}" srcOrd="2" destOrd="0" parTransId="{CA698888-7A07-4FDA-B7B3-691DC659E694}" sibTransId="{601173CB-9C3C-4DAE-A09B-4827A0DE2145}"/>
    <dgm:cxn modelId="{901AF5FB-5AC6-4FFF-A88F-B15EC30636D3}" srcId="{90142527-3684-45F6-9B92-15DA7818C359}" destId="{0C06A58E-D6CB-4C62-AC09-1552EFDA8062}" srcOrd="0" destOrd="0" parTransId="{D1CEB4C1-B97E-4805-96AD-A6911AB3C824}" sibTransId="{4839591B-B181-4014-9872-DC0B985BE56D}"/>
    <dgm:cxn modelId="{F7B44817-CE19-4344-A992-A65167183381}" type="presParOf" srcId="{34AF8421-61F9-4909-AA40-5801E291995E}" destId="{B45F34A0-6E2C-401A-9A1A-CBA7A6D140EA}" srcOrd="0" destOrd="0" presId="urn:microsoft.com/office/officeart/2005/8/layout/chevron1"/>
    <dgm:cxn modelId="{EF6E0165-2881-4424-82B7-F3703954B451}" type="presParOf" srcId="{34AF8421-61F9-4909-AA40-5801E291995E}" destId="{C9F4BA3A-F4E0-43F9-A493-22BAD19BFF3C}" srcOrd="1" destOrd="0" presId="urn:microsoft.com/office/officeart/2005/8/layout/chevron1"/>
    <dgm:cxn modelId="{F6CFBBDB-3671-40B3-BB30-97B04B9DA9D0}" type="presParOf" srcId="{34AF8421-61F9-4909-AA40-5801E291995E}" destId="{ADD5B1F0-7BB7-4C27-A00D-B83BD5126AF6}" srcOrd="2" destOrd="0" presId="urn:microsoft.com/office/officeart/2005/8/layout/chevron1"/>
    <dgm:cxn modelId="{0E030444-23DE-43EB-8AE2-EE96B46664ED}" type="presParOf" srcId="{34AF8421-61F9-4909-AA40-5801E291995E}" destId="{578D5E9F-BE85-436B-BFD3-BC78337430ED}" srcOrd="3" destOrd="0" presId="urn:microsoft.com/office/officeart/2005/8/layout/chevron1"/>
    <dgm:cxn modelId="{4E2B4C64-9244-4A99-937E-48FF7BAC240E}" type="presParOf" srcId="{34AF8421-61F9-4909-AA40-5801E291995E}" destId="{C9EAB6B9-D05B-4514-A74A-4E5194125D00}" srcOrd="4" destOrd="0" presId="urn:microsoft.com/office/officeart/2005/8/layout/chevron1"/>
    <dgm:cxn modelId="{DCBD903C-FE86-4CAA-967A-CAEBB3263970}" type="presParOf" srcId="{34AF8421-61F9-4909-AA40-5801E291995E}" destId="{AA495767-2C7B-4B04-939B-2B532D48947D}" srcOrd="5" destOrd="0" presId="urn:microsoft.com/office/officeart/2005/8/layout/chevron1"/>
    <dgm:cxn modelId="{BACE5E54-9859-46B3-8930-49A53989C04B}" type="presParOf" srcId="{34AF8421-61F9-4909-AA40-5801E291995E}" destId="{0DCC77E1-285A-4514-A3CC-9E82CDC0E9B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DEF221-42D8-4031-A342-FCD0E11B2D29}">
      <dsp:nvSpPr>
        <dsp:cNvPr id="0" name=""/>
        <dsp:cNvSpPr/>
      </dsp:nvSpPr>
      <dsp:spPr>
        <a:xfrm>
          <a:off x="1082" y="0"/>
          <a:ext cx="1773004" cy="704677"/>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a:t>Entry</a:t>
          </a:r>
        </a:p>
      </dsp:txBody>
      <dsp:txXfrm>
        <a:off x="1082" y="0"/>
        <a:ext cx="1596835" cy="704677"/>
      </dsp:txXfrm>
    </dsp:sp>
    <dsp:sp modelId="{78A5694C-A9C2-48CB-8B4B-4FD28FC6082F}">
      <dsp:nvSpPr>
        <dsp:cNvPr id="0" name=""/>
        <dsp:cNvSpPr/>
      </dsp:nvSpPr>
      <dsp:spPr>
        <a:xfrm>
          <a:off x="1419486" y="0"/>
          <a:ext cx="1773004" cy="704677"/>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a:t>DEC 36</a:t>
          </a:r>
        </a:p>
      </dsp:txBody>
      <dsp:txXfrm>
        <a:off x="1771825" y="0"/>
        <a:ext cx="1068327" cy="704677"/>
      </dsp:txXfrm>
    </dsp:sp>
    <dsp:sp modelId="{686692A6-55A3-4125-BB56-820CAB6FAE9A}">
      <dsp:nvSpPr>
        <dsp:cNvPr id="0" name=""/>
        <dsp:cNvSpPr/>
      </dsp:nvSpPr>
      <dsp:spPr>
        <a:xfrm>
          <a:off x="2837889" y="0"/>
          <a:ext cx="1773004" cy="704677"/>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a:t>DEC 25</a:t>
          </a:r>
        </a:p>
      </dsp:txBody>
      <dsp:txXfrm>
        <a:off x="3190228" y="0"/>
        <a:ext cx="1068327" cy="704677"/>
      </dsp:txXfrm>
    </dsp:sp>
    <dsp:sp modelId="{3755F257-1664-4FB9-91FF-9538F1186020}">
      <dsp:nvSpPr>
        <dsp:cNvPr id="0" name=""/>
        <dsp:cNvSpPr/>
      </dsp:nvSpPr>
      <dsp:spPr>
        <a:xfrm>
          <a:off x="4256293" y="0"/>
          <a:ext cx="1773004" cy="704677"/>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a:t>DEC 15</a:t>
          </a:r>
        </a:p>
      </dsp:txBody>
      <dsp:txXfrm>
        <a:off x="4608632" y="0"/>
        <a:ext cx="1068327" cy="704677"/>
      </dsp:txXfrm>
    </dsp:sp>
    <dsp:sp modelId="{4BEDE79B-EE1F-4DEE-B884-9FBA918A7D79}">
      <dsp:nvSpPr>
        <dsp:cNvPr id="0" name=""/>
        <dsp:cNvSpPr/>
      </dsp:nvSpPr>
      <dsp:spPr>
        <a:xfrm>
          <a:off x="5674697" y="0"/>
          <a:ext cx="1773004" cy="704677"/>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a:t>DEC 10</a:t>
          </a:r>
        </a:p>
      </dsp:txBody>
      <dsp:txXfrm>
        <a:off x="6027036" y="0"/>
        <a:ext cx="1068327" cy="704677"/>
      </dsp:txXfrm>
    </dsp:sp>
    <dsp:sp modelId="{56FAD9A1-A770-412E-949E-71D779E71975}">
      <dsp:nvSpPr>
        <dsp:cNvPr id="0" name=""/>
        <dsp:cNvSpPr/>
      </dsp:nvSpPr>
      <dsp:spPr>
        <a:xfrm>
          <a:off x="7093100" y="0"/>
          <a:ext cx="1773004" cy="704677"/>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a:t>Outcomes for Uni Entry</a:t>
          </a:r>
        </a:p>
      </dsp:txBody>
      <dsp:txXfrm>
        <a:off x="7445439" y="0"/>
        <a:ext cx="1068327" cy="7046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F2CCA-8C14-B148-A40C-3F75C78FA4E4}">
      <dsp:nvSpPr>
        <dsp:cNvPr id="0" name=""/>
        <dsp:cNvSpPr/>
      </dsp:nvSpPr>
      <dsp:spPr>
        <a:xfrm>
          <a:off x="7088" y="990634"/>
          <a:ext cx="2118714" cy="1569173"/>
        </a:xfrm>
        <a:prstGeom prst="roundRect">
          <a:avLst>
            <a:gd name="adj" fmla="val 10000"/>
          </a:avLst>
        </a:prstGeom>
        <a:gradFill rotWithShape="0">
          <a:gsLst>
            <a:gs pos="0">
              <a:schemeClr val="accent2">
                <a:shade val="80000"/>
                <a:hueOff val="0"/>
                <a:satOff val="0"/>
                <a:lumOff val="0"/>
                <a:alphaOff val="0"/>
                <a:tint val="100000"/>
                <a:shade val="100000"/>
                <a:satMod val="130000"/>
              </a:schemeClr>
            </a:gs>
            <a:gs pos="100000">
              <a:schemeClr val="accent2">
                <a:shade val="8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Pre-Task</a:t>
          </a:r>
        </a:p>
        <a:p>
          <a:pPr marL="0" lvl="0" indent="0" algn="ctr" defTabSz="755650">
            <a:lnSpc>
              <a:spcPct val="90000"/>
            </a:lnSpc>
            <a:spcBef>
              <a:spcPct val="0"/>
            </a:spcBef>
            <a:spcAft>
              <a:spcPct val="35000"/>
            </a:spcAft>
            <a:buNone/>
          </a:pPr>
          <a:r>
            <a:rPr lang="en-US" sz="1700" kern="1200" dirty="0"/>
            <a:t>LMS/Digital</a:t>
          </a:r>
        </a:p>
        <a:p>
          <a:pPr marL="0" lvl="0" indent="0" algn="ctr" defTabSz="755650">
            <a:lnSpc>
              <a:spcPct val="90000"/>
            </a:lnSpc>
            <a:spcBef>
              <a:spcPct val="0"/>
            </a:spcBef>
            <a:spcAft>
              <a:spcPct val="35000"/>
            </a:spcAft>
            <a:buNone/>
          </a:pPr>
          <a:r>
            <a:rPr lang="en-US" sz="1700" kern="1200" dirty="0" err="1"/>
            <a:t>Aquiring</a:t>
          </a:r>
          <a:r>
            <a:rPr lang="en-US" sz="1700" kern="1200" dirty="0"/>
            <a:t>/Constructing Language&amp; Skill</a:t>
          </a:r>
        </a:p>
        <a:p>
          <a:pPr marL="0" lvl="0" indent="0" algn="ctr" defTabSz="755650">
            <a:lnSpc>
              <a:spcPct val="90000"/>
            </a:lnSpc>
            <a:spcBef>
              <a:spcPct val="0"/>
            </a:spcBef>
            <a:spcAft>
              <a:spcPct val="35000"/>
            </a:spcAft>
            <a:buNone/>
          </a:pPr>
          <a:r>
            <a:rPr lang="en-US" sz="1700" kern="1200" dirty="0"/>
            <a:t>Peer interaction</a:t>
          </a:r>
        </a:p>
      </dsp:txBody>
      <dsp:txXfrm>
        <a:off x="53048" y="1036594"/>
        <a:ext cx="2026794" cy="1477253"/>
      </dsp:txXfrm>
    </dsp:sp>
    <dsp:sp modelId="{12C8528F-FBC4-F546-8072-A42BE0A2FE5D}">
      <dsp:nvSpPr>
        <dsp:cNvPr id="0" name=""/>
        <dsp:cNvSpPr/>
      </dsp:nvSpPr>
      <dsp:spPr>
        <a:xfrm>
          <a:off x="2337675" y="1512500"/>
          <a:ext cx="449167" cy="525441"/>
        </a:xfrm>
        <a:prstGeom prst="rightArrow">
          <a:avLst>
            <a:gd name="adj1" fmla="val 60000"/>
            <a:gd name="adj2" fmla="val 50000"/>
          </a:avLst>
        </a:prstGeom>
        <a:gradFill rotWithShape="0">
          <a:gsLst>
            <a:gs pos="0">
              <a:schemeClr val="accent2">
                <a:shade val="90000"/>
                <a:hueOff val="0"/>
                <a:satOff val="0"/>
                <a:lumOff val="0"/>
                <a:alphaOff val="0"/>
                <a:tint val="100000"/>
                <a:shade val="100000"/>
                <a:satMod val="130000"/>
              </a:schemeClr>
            </a:gs>
            <a:gs pos="100000">
              <a:schemeClr val="accent2">
                <a:shade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337675" y="1617588"/>
        <a:ext cx="314417" cy="315265"/>
      </dsp:txXfrm>
    </dsp:sp>
    <dsp:sp modelId="{B0B3FCCA-1C5A-D048-8D9F-5AECE946C3FD}">
      <dsp:nvSpPr>
        <dsp:cNvPr id="0" name=""/>
        <dsp:cNvSpPr/>
      </dsp:nvSpPr>
      <dsp:spPr>
        <a:xfrm>
          <a:off x="2973289" y="990634"/>
          <a:ext cx="2118714" cy="1569173"/>
        </a:xfrm>
        <a:prstGeom prst="roundRect">
          <a:avLst>
            <a:gd name="adj" fmla="val 10000"/>
          </a:avLst>
        </a:prstGeom>
        <a:gradFill rotWithShape="0">
          <a:gsLst>
            <a:gs pos="0">
              <a:schemeClr val="accent2">
                <a:shade val="80000"/>
                <a:hueOff val="-278071"/>
                <a:satOff val="3367"/>
                <a:lumOff val="14383"/>
                <a:alphaOff val="0"/>
                <a:tint val="100000"/>
                <a:shade val="100000"/>
                <a:satMod val="130000"/>
              </a:schemeClr>
            </a:gs>
            <a:gs pos="100000">
              <a:schemeClr val="accent2">
                <a:shade val="80000"/>
                <a:hueOff val="-278071"/>
                <a:satOff val="3367"/>
                <a:lumOff val="1438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Task</a:t>
          </a:r>
        </a:p>
        <a:p>
          <a:pPr marL="0" lvl="0" indent="0" algn="ctr" defTabSz="755650">
            <a:lnSpc>
              <a:spcPct val="90000"/>
            </a:lnSpc>
            <a:spcBef>
              <a:spcPct val="0"/>
            </a:spcBef>
            <a:spcAft>
              <a:spcPct val="35000"/>
            </a:spcAft>
            <a:buNone/>
          </a:pPr>
          <a:r>
            <a:rPr lang="en-US" sz="1700" kern="1200" dirty="0"/>
            <a:t>Classroom/Digital</a:t>
          </a:r>
        </a:p>
        <a:p>
          <a:pPr marL="0" lvl="0" indent="0" algn="ctr" defTabSz="755650">
            <a:lnSpc>
              <a:spcPct val="90000"/>
            </a:lnSpc>
            <a:spcBef>
              <a:spcPct val="0"/>
            </a:spcBef>
            <a:spcAft>
              <a:spcPct val="35000"/>
            </a:spcAft>
            <a:buNone/>
          </a:pPr>
          <a:r>
            <a:rPr lang="en-US" sz="1700" kern="1200" dirty="0" err="1"/>
            <a:t>Practising</a:t>
          </a:r>
          <a:r>
            <a:rPr lang="en-US" sz="1700" kern="1200" dirty="0"/>
            <a:t>/</a:t>
          </a:r>
        </a:p>
        <a:p>
          <a:pPr marL="0" lvl="0" indent="0" algn="ctr" defTabSz="755650">
            <a:lnSpc>
              <a:spcPct val="90000"/>
            </a:lnSpc>
            <a:spcBef>
              <a:spcPct val="0"/>
            </a:spcBef>
            <a:spcAft>
              <a:spcPct val="35000"/>
            </a:spcAft>
            <a:buNone/>
          </a:pPr>
          <a:r>
            <a:rPr lang="en-US" sz="1700" kern="1200" dirty="0"/>
            <a:t>Performing</a:t>
          </a:r>
        </a:p>
      </dsp:txBody>
      <dsp:txXfrm>
        <a:off x="3019249" y="1036594"/>
        <a:ext cx="2026794" cy="1477253"/>
      </dsp:txXfrm>
    </dsp:sp>
    <dsp:sp modelId="{0A7589B5-021B-8F40-BA39-EC9F05B82B1A}">
      <dsp:nvSpPr>
        <dsp:cNvPr id="0" name=""/>
        <dsp:cNvSpPr/>
      </dsp:nvSpPr>
      <dsp:spPr>
        <a:xfrm>
          <a:off x="5303875" y="1512500"/>
          <a:ext cx="449167" cy="525441"/>
        </a:xfrm>
        <a:prstGeom prst="rightArrow">
          <a:avLst>
            <a:gd name="adj1" fmla="val 60000"/>
            <a:gd name="adj2" fmla="val 50000"/>
          </a:avLst>
        </a:prstGeom>
        <a:gradFill rotWithShape="0">
          <a:gsLst>
            <a:gs pos="0">
              <a:schemeClr val="accent2">
                <a:shade val="90000"/>
                <a:hueOff val="-556115"/>
                <a:satOff val="2406"/>
                <a:lumOff val="26035"/>
                <a:alphaOff val="0"/>
                <a:tint val="100000"/>
                <a:shade val="100000"/>
                <a:satMod val="130000"/>
              </a:schemeClr>
            </a:gs>
            <a:gs pos="100000">
              <a:schemeClr val="accent2">
                <a:shade val="90000"/>
                <a:hueOff val="-556115"/>
                <a:satOff val="2406"/>
                <a:lumOff val="2603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303875" y="1617588"/>
        <a:ext cx="314417" cy="315265"/>
      </dsp:txXfrm>
    </dsp:sp>
    <dsp:sp modelId="{0C19881E-AEB0-2345-B28A-9564D4D029AA}">
      <dsp:nvSpPr>
        <dsp:cNvPr id="0" name=""/>
        <dsp:cNvSpPr/>
      </dsp:nvSpPr>
      <dsp:spPr>
        <a:xfrm>
          <a:off x="5939490" y="990634"/>
          <a:ext cx="2118714" cy="1569173"/>
        </a:xfrm>
        <a:prstGeom prst="roundRect">
          <a:avLst>
            <a:gd name="adj" fmla="val 10000"/>
          </a:avLst>
        </a:prstGeom>
        <a:gradFill rotWithShape="0">
          <a:gsLst>
            <a:gs pos="0">
              <a:schemeClr val="accent2">
                <a:shade val="80000"/>
                <a:hueOff val="-556143"/>
                <a:satOff val="6735"/>
                <a:lumOff val="28767"/>
                <a:alphaOff val="0"/>
                <a:tint val="100000"/>
                <a:shade val="100000"/>
                <a:satMod val="130000"/>
              </a:schemeClr>
            </a:gs>
            <a:gs pos="100000">
              <a:schemeClr val="accent2">
                <a:shade val="80000"/>
                <a:hueOff val="-556143"/>
                <a:satOff val="6735"/>
                <a:lumOff val="28767"/>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Post-Task</a:t>
          </a:r>
        </a:p>
        <a:p>
          <a:pPr marL="0" lvl="0" indent="0" algn="ctr" defTabSz="755650">
            <a:lnSpc>
              <a:spcPct val="90000"/>
            </a:lnSpc>
            <a:spcBef>
              <a:spcPct val="0"/>
            </a:spcBef>
            <a:spcAft>
              <a:spcPct val="35000"/>
            </a:spcAft>
            <a:buNone/>
          </a:pPr>
          <a:r>
            <a:rPr lang="en-US" sz="1700" kern="1200" dirty="0"/>
            <a:t>LMS/Digital</a:t>
          </a:r>
        </a:p>
        <a:p>
          <a:pPr marL="0" lvl="0" indent="0" algn="ctr" defTabSz="755650">
            <a:lnSpc>
              <a:spcPct val="90000"/>
            </a:lnSpc>
            <a:spcBef>
              <a:spcPct val="0"/>
            </a:spcBef>
            <a:spcAft>
              <a:spcPct val="35000"/>
            </a:spcAft>
            <a:buNone/>
          </a:pPr>
          <a:r>
            <a:rPr lang="en-US" sz="1700" kern="1200" dirty="0"/>
            <a:t>Feedback</a:t>
          </a:r>
        </a:p>
        <a:p>
          <a:pPr marL="0" lvl="0" indent="0" algn="ctr" defTabSz="755650">
            <a:lnSpc>
              <a:spcPct val="90000"/>
            </a:lnSpc>
            <a:spcBef>
              <a:spcPct val="0"/>
            </a:spcBef>
            <a:spcAft>
              <a:spcPct val="35000"/>
            </a:spcAft>
            <a:buNone/>
          </a:pPr>
          <a:r>
            <a:rPr lang="en-US" sz="1700" kern="1200" dirty="0" err="1"/>
            <a:t>Refllection</a:t>
          </a:r>
          <a:r>
            <a:rPr lang="en-US" sz="1700" kern="1200" dirty="0"/>
            <a:t>/Transfer</a:t>
          </a:r>
        </a:p>
      </dsp:txBody>
      <dsp:txXfrm>
        <a:off x="5985450" y="1036594"/>
        <a:ext cx="2026794" cy="14772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6989F-715B-4022-A1EB-30FF214FDECA}">
      <dsp:nvSpPr>
        <dsp:cNvPr id="0" name=""/>
        <dsp:cNvSpPr/>
      </dsp:nvSpPr>
      <dsp:spPr>
        <a:xfrm>
          <a:off x="3361794" y="1790227"/>
          <a:ext cx="2205379" cy="1907742"/>
        </a:xfrm>
        <a:prstGeom prst="hexagon">
          <a:avLst>
            <a:gd name="adj" fmla="val 28570"/>
            <a:gd name="vf" fmla="val 115470"/>
          </a:avLst>
        </a:prstGeom>
        <a:gradFill rotWithShape="0">
          <a:gsLst>
            <a:gs pos="0">
              <a:schemeClr val="accent2">
                <a:alpha val="80000"/>
                <a:hueOff val="0"/>
                <a:satOff val="0"/>
                <a:lumOff val="0"/>
                <a:alphaOff val="0"/>
                <a:tint val="100000"/>
                <a:shade val="100000"/>
                <a:satMod val="130000"/>
              </a:schemeClr>
            </a:gs>
            <a:gs pos="100000">
              <a:schemeClr val="accent2">
                <a:alpha val="8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AU" sz="900" kern="1200" dirty="0">
              <a:solidFill>
                <a:srgbClr val="FF0000"/>
              </a:solidFill>
            </a:rPr>
            <a:t>Academic Discussion</a:t>
          </a:r>
        </a:p>
        <a:p>
          <a:pPr marL="0" lvl="0" indent="0" algn="ctr" defTabSz="400050">
            <a:lnSpc>
              <a:spcPct val="90000"/>
            </a:lnSpc>
            <a:spcBef>
              <a:spcPct val="0"/>
            </a:spcBef>
            <a:spcAft>
              <a:spcPct val="35000"/>
            </a:spcAft>
            <a:buNone/>
          </a:pPr>
          <a:r>
            <a:rPr lang="en-AU" sz="900" kern="1200" dirty="0"/>
            <a:t>Connecting key points from sources and synthesising them to express own argument</a:t>
          </a:r>
        </a:p>
      </dsp:txBody>
      <dsp:txXfrm>
        <a:off x="3727256" y="2106367"/>
        <a:ext cx="1474455" cy="1275462"/>
      </dsp:txXfrm>
    </dsp:sp>
    <dsp:sp modelId="{5B54908E-9E0C-497F-BAAB-F51B622D0ACF}">
      <dsp:nvSpPr>
        <dsp:cNvPr id="0" name=""/>
        <dsp:cNvSpPr/>
      </dsp:nvSpPr>
      <dsp:spPr>
        <a:xfrm>
          <a:off x="4742520" y="822367"/>
          <a:ext cx="832083" cy="716949"/>
        </a:xfrm>
        <a:prstGeom prst="hexagon">
          <a:avLst>
            <a:gd name="adj" fmla="val 28900"/>
            <a:gd name="vf" fmla="val 115470"/>
          </a:avLst>
        </a:prstGeom>
        <a:gradFill rotWithShape="0">
          <a:gsLst>
            <a:gs pos="0">
              <a:schemeClr val="accent2">
                <a:tint val="40000"/>
                <a:hueOff val="0"/>
                <a:satOff val="0"/>
                <a:lumOff val="0"/>
                <a:alphaOff val="0"/>
                <a:tint val="100000"/>
                <a:shade val="100000"/>
                <a:satMod val="130000"/>
              </a:schemeClr>
            </a:gs>
            <a:gs pos="100000">
              <a:schemeClr val="accent2">
                <a:tint val="40000"/>
                <a:hueOff val="0"/>
                <a:satOff val="0"/>
                <a:lumOff val="0"/>
                <a:alphaOff val="0"/>
                <a:tint val="50000"/>
                <a:shade val="100000"/>
                <a:satMod val="350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DAFB8062-F569-4D5D-AA53-252B36DBF143}">
      <dsp:nvSpPr>
        <dsp:cNvPr id="0" name=""/>
        <dsp:cNvSpPr/>
      </dsp:nvSpPr>
      <dsp:spPr>
        <a:xfrm>
          <a:off x="3564676" y="0"/>
          <a:ext cx="1807292" cy="1563520"/>
        </a:xfrm>
        <a:prstGeom prst="hexagon">
          <a:avLst>
            <a:gd name="adj" fmla="val 28570"/>
            <a:gd name="vf" fmla="val 115470"/>
          </a:avLst>
        </a:prstGeom>
        <a:gradFill rotWithShape="0">
          <a:gsLst>
            <a:gs pos="0">
              <a:schemeClr val="accent2">
                <a:alpha val="90000"/>
                <a:hueOff val="0"/>
                <a:satOff val="0"/>
                <a:lumOff val="0"/>
                <a:alphaOff val="0"/>
                <a:tint val="100000"/>
                <a:shade val="100000"/>
                <a:satMod val="130000"/>
              </a:schemeClr>
            </a:gs>
            <a:gs pos="100000">
              <a:schemeClr val="accent2">
                <a:alpha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AU" sz="900" kern="1200" dirty="0">
              <a:solidFill>
                <a:srgbClr val="FF0000"/>
              </a:solidFill>
            </a:rPr>
            <a:t>Read</a:t>
          </a:r>
        </a:p>
        <a:p>
          <a:pPr marL="0" lvl="0" indent="0" algn="ctr" defTabSz="400050">
            <a:lnSpc>
              <a:spcPct val="90000"/>
            </a:lnSpc>
            <a:spcBef>
              <a:spcPct val="0"/>
            </a:spcBef>
            <a:spcAft>
              <a:spcPct val="35000"/>
            </a:spcAft>
            <a:buNone/>
          </a:pPr>
          <a:r>
            <a:rPr lang="en-AU" sz="900" kern="1200" dirty="0"/>
            <a:t>-Attitude</a:t>
          </a:r>
        </a:p>
        <a:p>
          <a:pPr marL="0" lvl="0" indent="0" algn="ctr" defTabSz="400050">
            <a:lnSpc>
              <a:spcPct val="90000"/>
            </a:lnSpc>
            <a:spcBef>
              <a:spcPct val="0"/>
            </a:spcBef>
            <a:spcAft>
              <a:spcPct val="35000"/>
            </a:spcAft>
            <a:buNone/>
          </a:pPr>
          <a:r>
            <a:rPr lang="en-AU" sz="900" kern="1200" dirty="0"/>
            <a:t>-Argument</a:t>
          </a:r>
        </a:p>
        <a:p>
          <a:pPr marL="0" lvl="0" indent="0" algn="ctr" defTabSz="400050">
            <a:lnSpc>
              <a:spcPct val="90000"/>
            </a:lnSpc>
            <a:spcBef>
              <a:spcPct val="0"/>
            </a:spcBef>
            <a:spcAft>
              <a:spcPct val="35000"/>
            </a:spcAft>
            <a:buNone/>
          </a:pPr>
          <a:r>
            <a:rPr lang="en-AU" sz="900" kern="1200" dirty="0"/>
            <a:t>-Position</a:t>
          </a:r>
        </a:p>
      </dsp:txBody>
      <dsp:txXfrm>
        <a:off x="3864183" y="259109"/>
        <a:ext cx="1208278" cy="1045302"/>
      </dsp:txXfrm>
    </dsp:sp>
    <dsp:sp modelId="{89BBCC87-9AB0-4D08-AB50-069571A15F9C}">
      <dsp:nvSpPr>
        <dsp:cNvPr id="0" name=""/>
        <dsp:cNvSpPr/>
      </dsp:nvSpPr>
      <dsp:spPr>
        <a:xfrm>
          <a:off x="5713626" y="2162681"/>
          <a:ext cx="832083" cy="716949"/>
        </a:xfrm>
        <a:prstGeom prst="hexagon">
          <a:avLst>
            <a:gd name="adj" fmla="val 28900"/>
            <a:gd name="vf" fmla="val 115470"/>
          </a:avLst>
        </a:prstGeom>
        <a:gradFill rotWithShape="0">
          <a:gsLst>
            <a:gs pos="0">
              <a:schemeClr val="accent2">
                <a:tint val="40000"/>
                <a:hueOff val="0"/>
                <a:satOff val="0"/>
                <a:lumOff val="0"/>
                <a:alphaOff val="0"/>
                <a:tint val="100000"/>
                <a:shade val="100000"/>
                <a:satMod val="130000"/>
              </a:schemeClr>
            </a:gs>
            <a:gs pos="100000">
              <a:schemeClr val="accent2">
                <a:tint val="40000"/>
                <a:hueOff val="0"/>
                <a:satOff val="0"/>
                <a:lumOff val="0"/>
                <a:alphaOff val="0"/>
                <a:tint val="50000"/>
                <a:shade val="100000"/>
                <a:satMod val="350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FD817B68-7160-47E3-9667-F3BE2B6E6969}">
      <dsp:nvSpPr>
        <dsp:cNvPr id="0" name=""/>
        <dsp:cNvSpPr/>
      </dsp:nvSpPr>
      <dsp:spPr>
        <a:xfrm>
          <a:off x="5222173" y="961669"/>
          <a:ext cx="1807292" cy="1563520"/>
        </a:xfrm>
        <a:prstGeom prst="hexagon">
          <a:avLst>
            <a:gd name="adj" fmla="val 28570"/>
            <a:gd name="vf" fmla="val 115470"/>
          </a:avLst>
        </a:prstGeom>
        <a:gradFill rotWithShape="0">
          <a:gsLst>
            <a:gs pos="0">
              <a:schemeClr val="accent2">
                <a:alpha val="90000"/>
                <a:hueOff val="0"/>
                <a:satOff val="0"/>
                <a:lumOff val="0"/>
                <a:alphaOff val="-8000"/>
                <a:tint val="100000"/>
                <a:shade val="100000"/>
                <a:satMod val="130000"/>
              </a:schemeClr>
            </a:gs>
            <a:gs pos="100000">
              <a:schemeClr val="accent2">
                <a:alpha val="90000"/>
                <a:hueOff val="0"/>
                <a:satOff val="0"/>
                <a:lumOff val="0"/>
                <a:alphaOff val="-8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AU" sz="900" kern="1200" dirty="0">
              <a:solidFill>
                <a:srgbClr val="FF0000"/>
              </a:solidFill>
            </a:rPr>
            <a:t>Listen</a:t>
          </a:r>
        </a:p>
        <a:p>
          <a:pPr marL="0" lvl="0" indent="0" algn="ctr" defTabSz="400050">
            <a:lnSpc>
              <a:spcPct val="90000"/>
            </a:lnSpc>
            <a:spcBef>
              <a:spcPct val="0"/>
            </a:spcBef>
            <a:spcAft>
              <a:spcPct val="35000"/>
            </a:spcAft>
            <a:buNone/>
          </a:pPr>
          <a:r>
            <a:rPr lang="en-AU" sz="900" kern="1200" dirty="0">
              <a:solidFill>
                <a:schemeClr val="bg1"/>
              </a:solidFill>
            </a:rPr>
            <a:t>-input</a:t>
          </a:r>
        </a:p>
        <a:p>
          <a:pPr marL="0" lvl="0" indent="0" algn="ctr" defTabSz="400050">
            <a:lnSpc>
              <a:spcPct val="90000"/>
            </a:lnSpc>
            <a:spcBef>
              <a:spcPct val="0"/>
            </a:spcBef>
            <a:spcAft>
              <a:spcPct val="35000"/>
            </a:spcAft>
            <a:buNone/>
          </a:pPr>
          <a:r>
            <a:rPr lang="en-AU" sz="900" kern="1200" dirty="0">
              <a:solidFill>
                <a:schemeClr val="bg1"/>
              </a:solidFill>
            </a:rPr>
            <a:t>-Strategies for conversation</a:t>
          </a:r>
        </a:p>
      </dsp:txBody>
      <dsp:txXfrm>
        <a:off x="5521680" y="1220778"/>
        <a:ext cx="1208278" cy="1045302"/>
      </dsp:txXfrm>
    </dsp:sp>
    <dsp:sp modelId="{C26EF220-C198-4CD9-AB53-7A2AC5822AF7}">
      <dsp:nvSpPr>
        <dsp:cNvPr id="0" name=""/>
        <dsp:cNvSpPr/>
      </dsp:nvSpPr>
      <dsp:spPr>
        <a:xfrm>
          <a:off x="5039033" y="3675644"/>
          <a:ext cx="832083" cy="716949"/>
        </a:xfrm>
        <a:prstGeom prst="hexagon">
          <a:avLst>
            <a:gd name="adj" fmla="val 28900"/>
            <a:gd name="vf" fmla="val 115470"/>
          </a:avLst>
        </a:prstGeom>
        <a:gradFill rotWithShape="0">
          <a:gsLst>
            <a:gs pos="0">
              <a:schemeClr val="accent2">
                <a:tint val="40000"/>
                <a:hueOff val="0"/>
                <a:satOff val="0"/>
                <a:lumOff val="0"/>
                <a:alphaOff val="0"/>
                <a:tint val="100000"/>
                <a:shade val="100000"/>
                <a:satMod val="130000"/>
              </a:schemeClr>
            </a:gs>
            <a:gs pos="100000">
              <a:schemeClr val="accent2">
                <a:tint val="40000"/>
                <a:hueOff val="0"/>
                <a:satOff val="0"/>
                <a:lumOff val="0"/>
                <a:alphaOff val="0"/>
                <a:tint val="50000"/>
                <a:shade val="100000"/>
                <a:satMod val="350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26A7A80A-F79F-43D0-BE52-E6AA907F2977}">
      <dsp:nvSpPr>
        <dsp:cNvPr id="0" name=""/>
        <dsp:cNvSpPr/>
      </dsp:nvSpPr>
      <dsp:spPr>
        <a:xfrm>
          <a:off x="5222173" y="2852201"/>
          <a:ext cx="1807292" cy="1563520"/>
        </a:xfrm>
        <a:prstGeom prst="hexagon">
          <a:avLst>
            <a:gd name="adj" fmla="val 28570"/>
            <a:gd name="vf" fmla="val 115470"/>
          </a:avLst>
        </a:prstGeom>
        <a:gradFill rotWithShape="0">
          <a:gsLst>
            <a:gs pos="0">
              <a:schemeClr val="accent2">
                <a:alpha val="90000"/>
                <a:hueOff val="0"/>
                <a:satOff val="0"/>
                <a:lumOff val="0"/>
                <a:alphaOff val="-16000"/>
                <a:tint val="100000"/>
                <a:shade val="100000"/>
                <a:satMod val="130000"/>
              </a:schemeClr>
            </a:gs>
            <a:gs pos="100000">
              <a:schemeClr val="accent2">
                <a:alpha val="90000"/>
                <a:hueOff val="0"/>
                <a:satOff val="0"/>
                <a:lumOff val="0"/>
                <a:alphaOff val="-16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AU" sz="900" kern="1200" dirty="0">
              <a:solidFill>
                <a:srgbClr val="FF0000"/>
              </a:solidFill>
            </a:rPr>
            <a:t>Writing</a:t>
          </a:r>
        </a:p>
        <a:p>
          <a:pPr marL="0" lvl="0" indent="0" algn="ctr" defTabSz="400050">
            <a:lnSpc>
              <a:spcPct val="90000"/>
            </a:lnSpc>
            <a:spcBef>
              <a:spcPct val="0"/>
            </a:spcBef>
            <a:spcAft>
              <a:spcPct val="35000"/>
            </a:spcAft>
            <a:buNone/>
          </a:pPr>
          <a:r>
            <a:rPr lang="en-AU" sz="900" kern="1200" dirty="0"/>
            <a:t>-Fluency</a:t>
          </a:r>
        </a:p>
        <a:p>
          <a:pPr marL="0" lvl="0" indent="0" algn="ctr" defTabSz="400050">
            <a:lnSpc>
              <a:spcPct val="90000"/>
            </a:lnSpc>
            <a:spcBef>
              <a:spcPct val="0"/>
            </a:spcBef>
            <a:spcAft>
              <a:spcPct val="35000"/>
            </a:spcAft>
            <a:buNone/>
          </a:pPr>
          <a:r>
            <a:rPr lang="en-AU" sz="900" kern="1200" dirty="0"/>
            <a:t>-Language Structures</a:t>
          </a:r>
        </a:p>
      </dsp:txBody>
      <dsp:txXfrm>
        <a:off x="5521680" y="3111310"/>
        <a:ext cx="1208278" cy="1045302"/>
      </dsp:txXfrm>
    </dsp:sp>
    <dsp:sp modelId="{C5DB6AFC-54D6-4DEE-AAC8-07A69941CA62}">
      <dsp:nvSpPr>
        <dsp:cNvPr id="0" name=""/>
        <dsp:cNvSpPr/>
      </dsp:nvSpPr>
      <dsp:spPr>
        <a:xfrm>
          <a:off x="3365633" y="3832695"/>
          <a:ext cx="832083" cy="716949"/>
        </a:xfrm>
        <a:prstGeom prst="hexagon">
          <a:avLst>
            <a:gd name="adj" fmla="val 28900"/>
            <a:gd name="vf" fmla="val 115470"/>
          </a:avLst>
        </a:prstGeom>
        <a:gradFill rotWithShape="0">
          <a:gsLst>
            <a:gs pos="0">
              <a:schemeClr val="accent2">
                <a:tint val="40000"/>
                <a:hueOff val="0"/>
                <a:satOff val="0"/>
                <a:lumOff val="0"/>
                <a:alphaOff val="0"/>
                <a:tint val="100000"/>
                <a:shade val="100000"/>
                <a:satMod val="130000"/>
              </a:schemeClr>
            </a:gs>
            <a:gs pos="100000">
              <a:schemeClr val="accent2">
                <a:tint val="40000"/>
                <a:hueOff val="0"/>
                <a:satOff val="0"/>
                <a:lumOff val="0"/>
                <a:alphaOff val="0"/>
                <a:tint val="50000"/>
                <a:shade val="100000"/>
                <a:satMod val="350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9E1B8661-6788-4276-B9EF-BEB6D5795A1C}">
      <dsp:nvSpPr>
        <dsp:cNvPr id="0" name=""/>
        <dsp:cNvSpPr/>
      </dsp:nvSpPr>
      <dsp:spPr>
        <a:xfrm>
          <a:off x="3564676" y="3814946"/>
          <a:ext cx="1807292" cy="1563520"/>
        </a:xfrm>
        <a:prstGeom prst="hexagon">
          <a:avLst>
            <a:gd name="adj" fmla="val 28570"/>
            <a:gd name="vf" fmla="val 115470"/>
          </a:avLst>
        </a:prstGeom>
        <a:gradFill rotWithShape="0">
          <a:gsLst>
            <a:gs pos="0">
              <a:schemeClr val="accent2">
                <a:alpha val="90000"/>
                <a:hueOff val="0"/>
                <a:satOff val="0"/>
                <a:lumOff val="0"/>
                <a:alphaOff val="-24000"/>
                <a:tint val="100000"/>
                <a:shade val="100000"/>
                <a:satMod val="130000"/>
              </a:schemeClr>
            </a:gs>
            <a:gs pos="100000">
              <a:schemeClr val="accent2">
                <a:alpha val="90000"/>
                <a:hueOff val="0"/>
                <a:satOff val="0"/>
                <a:lumOff val="0"/>
                <a:alphaOff val="-24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AU" sz="900" kern="1200" dirty="0">
              <a:solidFill>
                <a:srgbClr val="FF0000"/>
              </a:solidFill>
            </a:rPr>
            <a:t>Digital Literacy</a:t>
          </a:r>
        </a:p>
        <a:p>
          <a:pPr marL="0" lvl="0" indent="0" algn="ctr" defTabSz="400050">
            <a:lnSpc>
              <a:spcPct val="90000"/>
            </a:lnSpc>
            <a:spcBef>
              <a:spcPct val="0"/>
            </a:spcBef>
            <a:spcAft>
              <a:spcPct val="35000"/>
            </a:spcAft>
            <a:buNone/>
          </a:pPr>
          <a:r>
            <a:rPr lang="en-AU" sz="900" kern="1200" dirty="0"/>
            <a:t>-Fluency of interaction augmented by digital tool  </a:t>
          </a:r>
        </a:p>
      </dsp:txBody>
      <dsp:txXfrm>
        <a:off x="3864183" y="4074055"/>
        <a:ext cx="1208278" cy="1045302"/>
      </dsp:txXfrm>
    </dsp:sp>
    <dsp:sp modelId="{E39E8EE9-686D-405E-85C8-D9BCC1D20E9E}">
      <dsp:nvSpPr>
        <dsp:cNvPr id="0" name=""/>
        <dsp:cNvSpPr/>
      </dsp:nvSpPr>
      <dsp:spPr>
        <a:xfrm>
          <a:off x="2378624" y="2492919"/>
          <a:ext cx="832083" cy="716949"/>
        </a:xfrm>
        <a:prstGeom prst="hexagon">
          <a:avLst>
            <a:gd name="adj" fmla="val 28900"/>
            <a:gd name="vf" fmla="val 115470"/>
          </a:avLst>
        </a:prstGeom>
        <a:gradFill rotWithShape="0">
          <a:gsLst>
            <a:gs pos="0">
              <a:schemeClr val="accent2">
                <a:tint val="40000"/>
                <a:hueOff val="0"/>
                <a:satOff val="0"/>
                <a:lumOff val="0"/>
                <a:alphaOff val="0"/>
                <a:tint val="100000"/>
                <a:shade val="100000"/>
                <a:satMod val="130000"/>
              </a:schemeClr>
            </a:gs>
            <a:gs pos="100000">
              <a:schemeClr val="accent2">
                <a:tint val="40000"/>
                <a:hueOff val="0"/>
                <a:satOff val="0"/>
                <a:lumOff val="0"/>
                <a:alphaOff val="0"/>
                <a:tint val="50000"/>
                <a:shade val="100000"/>
                <a:satMod val="350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EC56C3A2-0E7B-4836-A832-6F7B6BDBA7CF}">
      <dsp:nvSpPr>
        <dsp:cNvPr id="0" name=""/>
        <dsp:cNvSpPr/>
      </dsp:nvSpPr>
      <dsp:spPr>
        <a:xfrm>
          <a:off x="1899484" y="2853276"/>
          <a:ext cx="1807292" cy="1563520"/>
        </a:xfrm>
        <a:prstGeom prst="hexagon">
          <a:avLst>
            <a:gd name="adj" fmla="val 28570"/>
            <a:gd name="vf" fmla="val 115470"/>
          </a:avLst>
        </a:prstGeom>
        <a:gradFill rotWithShape="0">
          <a:gsLst>
            <a:gs pos="0">
              <a:schemeClr val="accent2">
                <a:alpha val="90000"/>
                <a:hueOff val="0"/>
                <a:satOff val="0"/>
                <a:lumOff val="0"/>
                <a:alphaOff val="-32000"/>
                <a:tint val="100000"/>
                <a:shade val="100000"/>
                <a:satMod val="130000"/>
              </a:schemeClr>
            </a:gs>
            <a:gs pos="100000">
              <a:schemeClr val="accent2">
                <a:alpha val="90000"/>
                <a:hueOff val="0"/>
                <a:satOff val="0"/>
                <a:lumOff val="0"/>
                <a:alphaOff val="-32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AU" sz="900" kern="1200" dirty="0">
              <a:solidFill>
                <a:srgbClr val="FF0000"/>
              </a:solidFill>
            </a:rPr>
            <a:t>Group Conversation</a:t>
          </a:r>
        </a:p>
        <a:p>
          <a:pPr marL="0" lvl="0" indent="0" algn="ctr" defTabSz="400050">
            <a:lnSpc>
              <a:spcPct val="90000"/>
            </a:lnSpc>
            <a:spcBef>
              <a:spcPct val="0"/>
            </a:spcBef>
            <a:spcAft>
              <a:spcPct val="35000"/>
            </a:spcAft>
            <a:buNone/>
          </a:pPr>
          <a:r>
            <a:rPr lang="en-AU" sz="900" kern="1200" dirty="0">
              <a:solidFill>
                <a:schemeClr val="bg1"/>
              </a:solidFill>
            </a:rPr>
            <a:t>--</a:t>
          </a:r>
          <a:r>
            <a:rPr lang="en-AU" sz="900" kern="1200" baseline="0" dirty="0">
              <a:solidFill>
                <a:schemeClr val="bg1"/>
              </a:solidFill>
            </a:rPr>
            <a:t> </a:t>
          </a:r>
          <a:r>
            <a:rPr lang="en-AU" sz="900" kern="1200" baseline="0" dirty="0" err="1">
              <a:solidFill>
                <a:schemeClr val="bg1"/>
              </a:solidFill>
            </a:rPr>
            <a:t>intelligibiility</a:t>
          </a:r>
          <a:r>
            <a:rPr lang="en-AU" sz="900" kern="1200" baseline="0" dirty="0">
              <a:solidFill>
                <a:schemeClr val="bg1"/>
              </a:solidFill>
            </a:rPr>
            <a:t>, fluency, </a:t>
          </a:r>
          <a:r>
            <a:rPr lang="en-AU" sz="900" kern="1200" baseline="0" dirty="0" err="1">
              <a:solidFill>
                <a:schemeClr val="bg1"/>
              </a:solidFill>
            </a:rPr>
            <a:t>pronuncition</a:t>
          </a:r>
          <a:r>
            <a:rPr lang="en-AU" sz="900" kern="1200" baseline="0" dirty="0">
              <a:solidFill>
                <a:schemeClr val="bg1"/>
              </a:solidFill>
            </a:rPr>
            <a:t> accuracy</a:t>
          </a:r>
        </a:p>
        <a:p>
          <a:pPr marL="0" lvl="0" indent="0" algn="ctr" defTabSz="400050">
            <a:lnSpc>
              <a:spcPct val="90000"/>
            </a:lnSpc>
            <a:spcBef>
              <a:spcPct val="0"/>
            </a:spcBef>
            <a:spcAft>
              <a:spcPct val="35000"/>
            </a:spcAft>
            <a:buNone/>
          </a:pPr>
          <a:r>
            <a:rPr lang="en-AU" sz="900" kern="1200" baseline="0" dirty="0">
              <a:solidFill>
                <a:schemeClr val="bg1"/>
              </a:solidFill>
            </a:rPr>
            <a:t>Turn taking, pause</a:t>
          </a:r>
          <a:endParaRPr lang="en-AU" sz="900" kern="1200" dirty="0">
            <a:solidFill>
              <a:schemeClr val="bg1"/>
            </a:solidFill>
          </a:endParaRPr>
        </a:p>
        <a:p>
          <a:pPr marL="0" lvl="0" indent="0" algn="ctr" defTabSz="400050">
            <a:lnSpc>
              <a:spcPct val="90000"/>
            </a:lnSpc>
            <a:spcBef>
              <a:spcPct val="0"/>
            </a:spcBef>
            <a:spcAft>
              <a:spcPct val="35000"/>
            </a:spcAft>
            <a:buNone/>
          </a:pPr>
          <a:r>
            <a:rPr lang="en-AU" sz="900" kern="1200" dirty="0"/>
            <a:t>-Value of feedback</a:t>
          </a:r>
        </a:p>
        <a:p>
          <a:pPr marL="0" lvl="0" indent="0" algn="ctr" defTabSz="400050">
            <a:lnSpc>
              <a:spcPct val="90000"/>
            </a:lnSpc>
            <a:spcBef>
              <a:spcPct val="0"/>
            </a:spcBef>
            <a:spcAft>
              <a:spcPct val="35000"/>
            </a:spcAft>
            <a:buNone/>
          </a:pPr>
          <a:r>
            <a:rPr lang="en-AU" sz="900" kern="1200" dirty="0"/>
            <a:t>-Value of contribution</a:t>
          </a:r>
        </a:p>
        <a:p>
          <a:pPr marL="0" lvl="0" indent="0" algn="ctr" defTabSz="400050">
            <a:lnSpc>
              <a:spcPct val="90000"/>
            </a:lnSpc>
            <a:spcBef>
              <a:spcPct val="0"/>
            </a:spcBef>
            <a:spcAft>
              <a:spcPct val="35000"/>
            </a:spcAft>
            <a:buNone/>
          </a:pPr>
          <a:r>
            <a:rPr lang="en-AU" sz="900" kern="1200" dirty="0"/>
            <a:t>-Peer led </a:t>
          </a:r>
        </a:p>
      </dsp:txBody>
      <dsp:txXfrm>
        <a:off x="2198991" y="3112385"/>
        <a:ext cx="1208278" cy="1045302"/>
      </dsp:txXfrm>
    </dsp:sp>
    <dsp:sp modelId="{8362C880-97C5-4BCF-92A8-2C34047D2FBE}">
      <dsp:nvSpPr>
        <dsp:cNvPr id="0" name=""/>
        <dsp:cNvSpPr/>
      </dsp:nvSpPr>
      <dsp:spPr>
        <a:xfrm>
          <a:off x="1899484" y="959518"/>
          <a:ext cx="1807292" cy="1563520"/>
        </a:xfrm>
        <a:prstGeom prst="hexagon">
          <a:avLst>
            <a:gd name="adj" fmla="val 28570"/>
            <a:gd name="vf" fmla="val 115470"/>
          </a:avLst>
        </a:prstGeom>
        <a:gradFill rotWithShape="0">
          <a:gsLst>
            <a:gs pos="0">
              <a:schemeClr val="accent2">
                <a:alpha val="90000"/>
                <a:hueOff val="0"/>
                <a:satOff val="0"/>
                <a:lumOff val="0"/>
                <a:alphaOff val="-40000"/>
                <a:tint val="100000"/>
                <a:shade val="100000"/>
                <a:satMod val="130000"/>
              </a:schemeClr>
            </a:gs>
            <a:gs pos="100000">
              <a:schemeClr val="accent2">
                <a:alpha val="90000"/>
                <a:hueOff val="0"/>
                <a:satOff val="0"/>
                <a:lumOff val="0"/>
                <a:alphaOff val="-4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AU" sz="900" kern="1200" dirty="0">
              <a:solidFill>
                <a:srgbClr val="FF0000"/>
              </a:solidFill>
            </a:rPr>
            <a:t>Academic Voice</a:t>
          </a:r>
        </a:p>
        <a:p>
          <a:pPr marL="0" lvl="0" indent="0" algn="ctr" defTabSz="400050">
            <a:lnSpc>
              <a:spcPct val="90000"/>
            </a:lnSpc>
            <a:spcBef>
              <a:spcPct val="0"/>
            </a:spcBef>
            <a:spcAft>
              <a:spcPct val="35000"/>
            </a:spcAft>
            <a:buNone/>
          </a:pPr>
          <a:r>
            <a:rPr lang="en-AU" sz="900" kern="1200" dirty="0"/>
            <a:t>&amp;</a:t>
          </a:r>
          <a:r>
            <a:rPr lang="en-AU" sz="900" kern="1200" dirty="0">
              <a:solidFill>
                <a:srgbClr val="FF0000"/>
              </a:solidFill>
            </a:rPr>
            <a:t> Critical Literacy</a:t>
          </a:r>
        </a:p>
        <a:p>
          <a:pPr marL="0" lvl="0" indent="0" algn="ctr" defTabSz="400050">
            <a:lnSpc>
              <a:spcPct val="90000"/>
            </a:lnSpc>
            <a:spcBef>
              <a:spcPct val="0"/>
            </a:spcBef>
            <a:spcAft>
              <a:spcPct val="35000"/>
            </a:spcAft>
            <a:buNone/>
          </a:pPr>
          <a:endParaRPr lang="en-AU" sz="900" kern="1200" dirty="0">
            <a:solidFill>
              <a:srgbClr val="FF0000"/>
            </a:solidFill>
          </a:endParaRPr>
        </a:p>
        <a:p>
          <a:pPr marL="0" lvl="0" indent="0" algn="ctr" defTabSz="400050">
            <a:lnSpc>
              <a:spcPct val="90000"/>
            </a:lnSpc>
            <a:spcBef>
              <a:spcPct val="0"/>
            </a:spcBef>
            <a:spcAft>
              <a:spcPct val="35000"/>
            </a:spcAft>
            <a:buNone/>
          </a:pPr>
          <a:r>
            <a:rPr lang="en-AU" sz="900" kern="1200" dirty="0">
              <a:solidFill>
                <a:schemeClr val="bg1"/>
              </a:solidFill>
            </a:rPr>
            <a:t>-Intertextuality</a:t>
          </a:r>
        </a:p>
        <a:p>
          <a:pPr marL="0" lvl="0" indent="0" algn="ctr" defTabSz="400050">
            <a:lnSpc>
              <a:spcPct val="90000"/>
            </a:lnSpc>
            <a:spcBef>
              <a:spcPct val="0"/>
            </a:spcBef>
            <a:spcAft>
              <a:spcPct val="35000"/>
            </a:spcAft>
            <a:buNone/>
          </a:pPr>
          <a:r>
            <a:rPr lang="en-AU" sz="900" kern="1200" dirty="0">
              <a:solidFill>
                <a:schemeClr val="bg1"/>
              </a:solidFill>
            </a:rPr>
            <a:t>-Appraisal, </a:t>
          </a:r>
          <a:r>
            <a:rPr lang="en-AU" sz="900" kern="1200" dirty="0" err="1">
              <a:solidFill>
                <a:schemeClr val="bg1"/>
              </a:solidFill>
            </a:rPr>
            <a:t>Negotistiion</a:t>
          </a:r>
          <a:r>
            <a:rPr lang="en-AU" sz="900" kern="1200" baseline="0" dirty="0">
              <a:solidFill>
                <a:schemeClr val="bg1"/>
              </a:solidFill>
            </a:rPr>
            <a:t> persuasion</a:t>
          </a:r>
          <a:endParaRPr lang="en-AU" sz="900" kern="1200" dirty="0">
            <a:solidFill>
              <a:schemeClr val="bg1"/>
            </a:solidFill>
          </a:endParaRPr>
        </a:p>
        <a:p>
          <a:pPr marL="0" lvl="0" indent="0" algn="ctr" defTabSz="400050">
            <a:lnSpc>
              <a:spcPct val="90000"/>
            </a:lnSpc>
            <a:spcBef>
              <a:spcPct val="0"/>
            </a:spcBef>
            <a:spcAft>
              <a:spcPct val="35000"/>
            </a:spcAft>
            <a:buNone/>
          </a:pPr>
          <a:r>
            <a:rPr lang="en-AU" sz="900" kern="1200" dirty="0">
              <a:solidFill>
                <a:schemeClr val="bg1"/>
              </a:solidFill>
            </a:rPr>
            <a:t>-Integrated References</a:t>
          </a:r>
        </a:p>
      </dsp:txBody>
      <dsp:txXfrm>
        <a:off x="2198991" y="1218627"/>
        <a:ext cx="1208278" cy="10453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F34A0-6E2C-401A-9A1A-CBA7A6D140EA}">
      <dsp:nvSpPr>
        <dsp:cNvPr id="0" name=""/>
        <dsp:cNvSpPr/>
      </dsp:nvSpPr>
      <dsp:spPr>
        <a:xfrm>
          <a:off x="0" y="785328"/>
          <a:ext cx="2268196" cy="907278"/>
        </a:xfrm>
        <a:prstGeom prst="chevron">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lumMod val="50000"/>
                </a:schemeClr>
              </a:solidFill>
              <a:latin typeface="Tw Cen MT" panose="020B0602020104020603" pitchFamily="34" charset="77"/>
              <a:cs typeface="Calibri Light"/>
            </a:rPr>
            <a:t>DEC 36</a:t>
          </a:r>
        </a:p>
      </dsp:txBody>
      <dsp:txXfrm>
        <a:off x="453639" y="785328"/>
        <a:ext cx="1360918" cy="907278"/>
      </dsp:txXfrm>
    </dsp:sp>
    <dsp:sp modelId="{ADD5B1F0-7BB7-4C27-A00D-B83BD5126AF6}">
      <dsp:nvSpPr>
        <dsp:cNvPr id="0" name=""/>
        <dsp:cNvSpPr/>
      </dsp:nvSpPr>
      <dsp:spPr>
        <a:xfrm>
          <a:off x="2045300" y="776963"/>
          <a:ext cx="2268196" cy="907278"/>
        </a:xfrm>
        <a:prstGeom prst="chevron">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lumMod val="50000"/>
                </a:schemeClr>
              </a:solidFill>
              <a:latin typeface="Tw Cen MT" panose="020B0602020104020603" pitchFamily="34" charset="77"/>
              <a:cs typeface="Calibri Light" panose="020F0302020204030204"/>
            </a:rPr>
            <a:t>DEC 25</a:t>
          </a:r>
        </a:p>
      </dsp:txBody>
      <dsp:txXfrm>
        <a:off x="2498939" y="776963"/>
        <a:ext cx="1360918" cy="907278"/>
      </dsp:txXfrm>
    </dsp:sp>
    <dsp:sp modelId="{C9EAB6B9-D05B-4514-A74A-4E5194125D00}">
      <dsp:nvSpPr>
        <dsp:cNvPr id="0" name=""/>
        <dsp:cNvSpPr/>
      </dsp:nvSpPr>
      <dsp:spPr>
        <a:xfrm>
          <a:off x="4086677" y="776963"/>
          <a:ext cx="1754722" cy="907278"/>
        </a:xfrm>
        <a:prstGeom prst="chevron">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lumMod val="50000"/>
                </a:schemeClr>
              </a:solidFill>
              <a:latin typeface="Tw Cen MT" panose="020B0602020104020603" pitchFamily="34" charset="77"/>
              <a:cs typeface="Calibri Light" panose="020F0302020204030204"/>
            </a:rPr>
            <a:t>DEC 15</a:t>
          </a:r>
        </a:p>
      </dsp:txBody>
      <dsp:txXfrm>
        <a:off x="4540316" y="776963"/>
        <a:ext cx="847444" cy="907278"/>
      </dsp:txXfrm>
    </dsp:sp>
    <dsp:sp modelId="{0DCC77E1-285A-4514-A3CC-9E82CDC0E9B9}">
      <dsp:nvSpPr>
        <dsp:cNvPr id="0" name=""/>
        <dsp:cNvSpPr/>
      </dsp:nvSpPr>
      <dsp:spPr>
        <a:xfrm>
          <a:off x="5614579" y="776963"/>
          <a:ext cx="2268196" cy="907278"/>
        </a:xfrm>
        <a:prstGeom prst="chevron">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lumMod val="50000"/>
                </a:schemeClr>
              </a:solidFill>
              <a:latin typeface="Tw Cen MT" panose="020B0602020104020603" pitchFamily="34" charset="77"/>
              <a:cs typeface="Calibri Light" panose="020F0302020204030204"/>
            </a:rPr>
            <a:t>DEC 10</a:t>
          </a:r>
        </a:p>
      </dsp:txBody>
      <dsp:txXfrm>
        <a:off x="6068218" y="776963"/>
        <a:ext cx="1360918" cy="9072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F34A0-6E2C-401A-9A1A-CBA7A6D140EA}">
      <dsp:nvSpPr>
        <dsp:cNvPr id="0" name=""/>
        <dsp:cNvSpPr/>
      </dsp:nvSpPr>
      <dsp:spPr>
        <a:xfrm>
          <a:off x="2474" y="242920"/>
          <a:ext cx="1430607" cy="572242"/>
        </a:xfrm>
        <a:prstGeom prst="chevron">
          <a:avLst/>
        </a:prstGeom>
        <a:solidFill>
          <a:srgbClr val="E96A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Tw Cen MT" panose="020B0602020104020603" pitchFamily="34" charset="77"/>
              <a:cs typeface="Calibri Light"/>
            </a:rPr>
            <a:t>DEC 36</a:t>
          </a:r>
        </a:p>
      </dsp:txBody>
      <dsp:txXfrm>
        <a:off x="288595" y="242920"/>
        <a:ext cx="858365" cy="572242"/>
      </dsp:txXfrm>
    </dsp:sp>
    <dsp:sp modelId="{ADD5B1F0-7BB7-4C27-A00D-B83BD5126AF6}">
      <dsp:nvSpPr>
        <dsp:cNvPr id="0" name=""/>
        <dsp:cNvSpPr/>
      </dsp:nvSpPr>
      <dsp:spPr>
        <a:xfrm>
          <a:off x="1290021" y="242920"/>
          <a:ext cx="1430607" cy="572242"/>
        </a:xfrm>
        <a:prstGeom prst="chevron">
          <a:avLst/>
        </a:prstGeom>
        <a:solidFill>
          <a:srgbClr val="E96A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Tw Cen MT" panose="020B0602020104020603" pitchFamily="34" charset="77"/>
              <a:cs typeface="Calibri Light" panose="020F0302020204030204"/>
            </a:rPr>
            <a:t>DEC 25</a:t>
          </a:r>
        </a:p>
      </dsp:txBody>
      <dsp:txXfrm>
        <a:off x="1576142" y="242920"/>
        <a:ext cx="858365" cy="572242"/>
      </dsp:txXfrm>
    </dsp:sp>
    <dsp:sp modelId="{C9EAB6B9-D05B-4514-A74A-4E5194125D00}">
      <dsp:nvSpPr>
        <dsp:cNvPr id="0" name=""/>
        <dsp:cNvSpPr/>
      </dsp:nvSpPr>
      <dsp:spPr>
        <a:xfrm>
          <a:off x="2577568" y="242920"/>
          <a:ext cx="1106746" cy="572242"/>
        </a:xfrm>
        <a:prstGeom prst="chevron">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lumMod val="65000"/>
                </a:schemeClr>
              </a:solidFill>
              <a:latin typeface="Tw Cen MT" panose="020B0602020104020603" pitchFamily="34" charset="77"/>
              <a:cs typeface="Calibri Light" panose="020F0302020204030204"/>
            </a:rPr>
            <a:t>DEC 15</a:t>
          </a:r>
        </a:p>
      </dsp:txBody>
      <dsp:txXfrm>
        <a:off x="2863689" y="242920"/>
        <a:ext cx="534504" cy="572242"/>
      </dsp:txXfrm>
    </dsp:sp>
    <dsp:sp modelId="{0DCC77E1-285A-4514-A3CC-9E82CDC0E9B9}">
      <dsp:nvSpPr>
        <dsp:cNvPr id="0" name=""/>
        <dsp:cNvSpPr/>
      </dsp:nvSpPr>
      <dsp:spPr>
        <a:xfrm>
          <a:off x="3541253" y="242920"/>
          <a:ext cx="1430607" cy="572242"/>
        </a:xfrm>
        <a:prstGeom prst="chevron">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lumMod val="65000"/>
                </a:schemeClr>
              </a:solidFill>
              <a:latin typeface="Tw Cen MT" panose="020B0602020104020603" pitchFamily="34" charset="77"/>
              <a:cs typeface="Calibri Light" panose="020F0302020204030204"/>
            </a:rPr>
            <a:t>DEC 10</a:t>
          </a:r>
        </a:p>
      </dsp:txBody>
      <dsp:txXfrm>
        <a:off x="3827374" y="242920"/>
        <a:ext cx="858365" cy="5722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F34A0-6E2C-401A-9A1A-CBA7A6D140EA}">
      <dsp:nvSpPr>
        <dsp:cNvPr id="0" name=""/>
        <dsp:cNvSpPr/>
      </dsp:nvSpPr>
      <dsp:spPr>
        <a:xfrm>
          <a:off x="4237" y="0"/>
          <a:ext cx="2449719" cy="659423"/>
        </a:xfrm>
        <a:prstGeom prst="chevron">
          <a:avLst/>
        </a:prstGeom>
        <a:solidFill>
          <a:srgbClr val="E96A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Tw Cen MT" panose="020B0602020104020603" pitchFamily="34" charset="77"/>
              <a:cs typeface="Calibri Light"/>
            </a:rPr>
            <a:t>DEC 36</a:t>
          </a:r>
        </a:p>
      </dsp:txBody>
      <dsp:txXfrm>
        <a:off x="333949" y="0"/>
        <a:ext cx="1790296" cy="659423"/>
      </dsp:txXfrm>
    </dsp:sp>
    <dsp:sp modelId="{ADD5B1F0-7BB7-4C27-A00D-B83BD5126AF6}">
      <dsp:nvSpPr>
        <dsp:cNvPr id="0" name=""/>
        <dsp:cNvSpPr/>
      </dsp:nvSpPr>
      <dsp:spPr>
        <a:xfrm>
          <a:off x="2208985" y="0"/>
          <a:ext cx="2449719" cy="659423"/>
        </a:xfrm>
        <a:prstGeom prst="chevron">
          <a:avLst/>
        </a:prstGeom>
        <a:solidFill>
          <a:srgbClr val="E96A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Tw Cen MT" panose="020B0602020104020603" pitchFamily="34" charset="77"/>
              <a:cs typeface="Calibri Light" panose="020F0302020204030204"/>
            </a:rPr>
            <a:t>DEC 25</a:t>
          </a:r>
        </a:p>
      </dsp:txBody>
      <dsp:txXfrm>
        <a:off x="2538697" y="0"/>
        <a:ext cx="1790296" cy="659423"/>
      </dsp:txXfrm>
    </dsp:sp>
    <dsp:sp modelId="{C9EAB6B9-D05B-4514-A74A-4E5194125D00}">
      <dsp:nvSpPr>
        <dsp:cNvPr id="0" name=""/>
        <dsp:cNvSpPr/>
      </dsp:nvSpPr>
      <dsp:spPr>
        <a:xfrm>
          <a:off x="4413732" y="0"/>
          <a:ext cx="1895151" cy="659423"/>
        </a:xfrm>
        <a:prstGeom prst="chevron">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2">
                  <a:lumMod val="50000"/>
                </a:schemeClr>
              </a:solidFill>
              <a:latin typeface="Tw Cen MT" panose="020B0602020104020603" pitchFamily="34" charset="77"/>
              <a:cs typeface="Calibri Light" panose="020F0302020204030204"/>
            </a:rPr>
            <a:t>DEC 15</a:t>
          </a:r>
        </a:p>
      </dsp:txBody>
      <dsp:txXfrm>
        <a:off x="4743444" y="0"/>
        <a:ext cx="1235728" cy="659423"/>
      </dsp:txXfrm>
    </dsp:sp>
    <dsp:sp modelId="{0DCC77E1-285A-4514-A3CC-9E82CDC0E9B9}">
      <dsp:nvSpPr>
        <dsp:cNvPr id="0" name=""/>
        <dsp:cNvSpPr/>
      </dsp:nvSpPr>
      <dsp:spPr>
        <a:xfrm>
          <a:off x="6063912" y="0"/>
          <a:ext cx="2449719" cy="659423"/>
        </a:xfrm>
        <a:prstGeom prst="chevron">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2">
                  <a:lumMod val="50000"/>
                </a:schemeClr>
              </a:solidFill>
              <a:latin typeface="Tw Cen MT" panose="020B0602020104020603" pitchFamily="34" charset="77"/>
              <a:cs typeface="Calibri Light" panose="020F0302020204030204"/>
            </a:rPr>
            <a:t>DEC 10</a:t>
          </a:r>
        </a:p>
      </dsp:txBody>
      <dsp:txXfrm>
        <a:off x="6393624" y="0"/>
        <a:ext cx="1790296" cy="6594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F34A0-6E2C-401A-9A1A-CBA7A6D140EA}">
      <dsp:nvSpPr>
        <dsp:cNvPr id="0" name=""/>
        <dsp:cNvSpPr/>
      </dsp:nvSpPr>
      <dsp:spPr>
        <a:xfrm>
          <a:off x="2474" y="242920"/>
          <a:ext cx="1430607" cy="572242"/>
        </a:xfrm>
        <a:prstGeom prst="chevron">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2">
                  <a:lumMod val="50000"/>
                </a:schemeClr>
              </a:solidFill>
              <a:latin typeface="Tw Cen MT" panose="020B0602020104020603" pitchFamily="34" charset="77"/>
              <a:cs typeface="Calibri Light"/>
            </a:rPr>
            <a:t>DEC 36</a:t>
          </a:r>
        </a:p>
      </dsp:txBody>
      <dsp:txXfrm>
        <a:off x="288595" y="242920"/>
        <a:ext cx="858365" cy="572242"/>
      </dsp:txXfrm>
    </dsp:sp>
    <dsp:sp modelId="{ADD5B1F0-7BB7-4C27-A00D-B83BD5126AF6}">
      <dsp:nvSpPr>
        <dsp:cNvPr id="0" name=""/>
        <dsp:cNvSpPr/>
      </dsp:nvSpPr>
      <dsp:spPr>
        <a:xfrm>
          <a:off x="1290021" y="242920"/>
          <a:ext cx="1430607" cy="572242"/>
        </a:xfrm>
        <a:prstGeom prst="chevron">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2">
                  <a:lumMod val="50000"/>
                </a:schemeClr>
              </a:solidFill>
              <a:latin typeface="Tw Cen MT" panose="020B0602020104020603" pitchFamily="34" charset="77"/>
              <a:cs typeface="Calibri Light" panose="020F0302020204030204"/>
            </a:rPr>
            <a:t>DEC 25</a:t>
          </a:r>
        </a:p>
      </dsp:txBody>
      <dsp:txXfrm>
        <a:off x="1576142" y="242920"/>
        <a:ext cx="858365" cy="572242"/>
      </dsp:txXfrm>
    </dsp:sp>
    <dsp:sp modelId="{C9EAB6B9-D05B-4514-A74A-4E5194125D00}">
      <dsp:nvSpPr>
        <dsp:cNvPr id="0" name=""/>
        <dsp:cNvSpPr/>
      </dsp:nvSpPr>
      <dsp:spPr>
        <a:xfrm>
          <a:off x="2577568" y="242920"/>
          <a:ext cx="1106746" cy="572242"/>
        </a:xfrm>
        <a:prstGeom prst="chevron">
          <a:avLst/>
        </a:prstGeom>
        <a:solidFill>
          <a:srgbClr val="E96A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latin typeface="Tw Cen MT" panose="020B0602020104020603" pitchFamily="34" charset="77"/>
              <a:cs typeface="Calibri Light" panose="020F0302020204030204"/>
            </a:rPr>
            <a:t>DEC 15</a:t>
          </a:r>
        </a:p>
      </dsp:txBody>
      <dsp:txXfrm>
        <a:off x="2863689" y="242920"/>
        <a:ext cx="534504" cy="572242"/>
      </dsp:txXfrm>
    </dsp:sp>
    <dsp:sp modelId="{0DCC77E1-285A-4514-A3CC-9E82CDC0E9B9}">
      <dsp:nvSpPr>
        <dsp:cNvPr id="0" name=""/>
        <dsp:cNvSpPr/>
      </dsp:nvSpPr>
      <dsp:spPr>
        <a:xfrm>
          <a:off x="3541253" y="242920"/>
          <a:ext cx="1430607" cy="572242"/>
        </a:xfrm>
        <a:prstGeom prst="chevron">
          <a:avLst/>
        </a:prstGeom>
        <a:solidFill>
          <a:srgbClr val="E96A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latin typeface="Tw Cen MT" panose="020B0602020104020603" pitchFamily="34" charset="77"/>
              <a:cs typeface="Calibri Light" panose="020F0302020204030204"/>
            </a:rPr>
            <a:t>DEC 10</a:t>
          </a:r>
        </a:p>
      </dsp:txBody>
      <dsp:txXfrm>
        <a:off x="3827374" y="242920"/>
        <a:ext cx="858365" cy="5722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F34A0-6E2C-401A-9A1A-CBA7A6D140EA}">
      <dsp:nvSpPr>
        <dsp:cNvPr id="0" name=""/>
        <dsp:cNvSpPr/>
      </dsp:nvSpPr>
      <dsp:spPr>
        <a:xfrm>
          <a:off x="4237" y="0"/>
          <a:ext cx="2449719" cy="659423"/>
        </a:xfrm>
        <a:prstGeom prst="chevron">
          <a:avLst/>
        </a:prstGeom>
        <a:solidFill>
          <a:srgbClr val="E96A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Tw Cen MT" panose="020B0602020104020603" pitchFamily="34" charset="77"/>
              <a:cs typeface="Calibri Light"/>
            </a:rPr>
            <a:t>DEC 36</a:t>
          </a:r>
        </a:p>
      </dsp:txBody>
      <dsp:txXfrm>
        <a:off x="333949" y="0"/>
        <a:ext cx="1790296" cy="659423"/>
      </dsp:txXfrm>
    </dsp:sp>
    <dsp:sp modelId="{ADD5B1F0-7BB7-4C27-A00D-B83BD5126AF6}">
      <dsp:nvSpPr>
        <dsp:cNvPr id="0" name=""/>
        <dsp:cNvSpPr/>
      </dsp:nvSpPr>
      <dsp:spPr>
        <a:xfrm>
          <a:off x="2208985" y="0"/>
          <a:ext cx="2449719" cy="659423"/>
        </a:xfrm>
        <a:prstGeom prst="chevron">
          <a:avLst/>
        </a:prstGeom>
        <a:solidFill>
          <a:srgbClr val="E96A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Tw Cen MT" panose="020B0602020104020603" pitchFamily="34" charset="77"/>
              <a:cs typeface="Calibri Light" panose="020F0302020204030204"/>
            </a:rPr>
            <a:t>DEC 25</a:t>
          </a:r>
        </a:p>
      </dsp:txBody>
      <dsp:txXfrm>
        <a:off x="2538697" y="0"/>
        <a:ext cx="1790296" cy="659423"/>
      </dsp:txXfrm>
    </dsp:sp>
    <dsp:sp modelId="{C9EAB6B9-D05B-4514-A74A-4E5194125D00}">
      <dsp:nvSpPr>
        <dsp:cNvPr id="0" name=""/>
        <dsp:cNvSpPr/>
      </dsp:nvSpPr>
      <dsp:spPr>
        <a:xfrm>
          <a:off x="4413732" y="0"/>
          <a:ext cx="1895151" cy="659423"/>
        </a:xfrm>
        <a:prstGeom prst="chevron">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2">
                  <a:lumMod val="50000"/>
                </a:schemeClr>
              </a:solidFill>
              <a:latin typeface="Tw Cen MT" panose="020B0602020104020603" pitchFamily="34" charset="77"/>
              <a:cs typeface="Calibri Light" panose="020F0302020204030204"/>
            </a:rPr>
            <a:t>DEC 15</a:t>
          </a:r>
        </a:p>
      </dsp:txBody>
      <dsp:txXfrm>
        <a:off x="4743444" y="0"/>
        <a:ext cx="1235728" cy="659423"/>
      </dsp:txXfrm>
    </dsp:sp>
    <dsp:sp modelId="{0DCC77E1-285A-4514-A3CC-9E82CDC0E9B9}">
      <dsp:nvSpPr>
        <dsp:cNvPr id="0" name=""/>
        <dsp:cNvSpPr/>
      </dsp:nvSpPr>
      <dsp:spPr>
        <a:xfrm>
          <a:off x="6063912" y="0"/>
          <a:ext cx="2449719" cy="659423"/>
        </a:xfrm>
        <a:prstGeom prst="chevron">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2">
                  <a:lumMod val="50000"/>
                </a:schemeClr>
              </a:solidFill>
              <a:latin typeface="Tw Cen MT" panose="020B0602020104020603" pitchFamily="34" charset="77"/>
              <a:cs typeface="Calibri Light" panose="020F0302020204030204"/>
            </a:rPr>
            <a:t>DEC 10</a:t>
          </a:r>
        </a:p>
      </dsp:txBody>
      <dsp:txXfrm>
        <a:off x="6393624" y="0"/>
        <a:ext cx="1790296" cy="659423"/>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6B8A13-BE2B-4003-B828-1C6894C94DE7}" type="datetimeFigureOut">
              <a:rPr lang="en-AU" smtClean="0"/>
              <a:t>12/04/2019</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81B451-BDED-4A00-A604-02C198AED909}" type="slidenum">
              <a:rPr lang="en-AU" smtClean="0"/>
              <a:t>‹#›</a:t>
            </a:fld>
            <a:endParaRPr lang="en-AU"/>
          </a:p>
        </p:txBody>
      </p:sp>
    </p:spTree>
    <p:extLst>
      <p:ext uri="{BB962C8B-B14F-4D97-AF65-F5344CB8AC3E}">
        <p14:creationId xmlns:p14="http://schemas.microsoft.com/office/powerpoint/2010/main" val="2068685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8288" y="14517688"/>
            <a:ext cx="12822238" cy="9618662"/>
          </a:xfrm>
        </p:spPr>
      </p:sp>
      <p:sp>
        <p:nvSpPr>
          <p:cNvPr id="3" name="Notes Placeholder 2"/>
          <p:cNvSpPr>
            <a:spLocks noGrp="1"/>
          </p:cNvSpPr>
          <p:nvPr>
            <p:ph type="body" idx="1"/>
          </p:nvPr>
        </p:nvSpPr>
        <p:spPr>
          <a:xfrm>
            <a:off x="220028" y="13716000"/>
            <a:ext cx="1760220" cy="11222182"/>
          </a:xfrm>
          <a:prstGeom prst="rect">
            <a:avLst/>
          </a:prstGeom>
        </p:spPr>
        <p:txBody>
          <a:bodyPr/>
          <a:lstStyle/>
          <a:p>
            <a:endParaRPr lang="en-AU" dirty="0"/>
          </a:p>
        </p:txBody>
      </p:sp>
      <p:sp>
        <p:nvSpPr>
          <p:cNvPr id="4" name="Slide Number Placeholder 3"/>
          <p:cNvSpPr>
            <a:spLocks noGrp="1"/>
          </p:cNvSpPr>
          <p:nvPr>
            <p:ph type="sldNum" sz="quarter" idx="5"/>
          </p:nvPr>
        </p:nvSpPr>
        <p:spPr>
          <a:xfrm>
            <a:off x="1246313" y="27070802"/>
            <a:ext cx="953453" cy="1429985"/>
          </a:xfrm>
          <a:prstGeom prst="rect">
            <a:avLst/>
          </a:prstGeom>
        </p:spPr>
        <p:txBody>
          <a:bodyPr/>
          <a:lstStyle/>
          <a:p>
            <a:fld id="{B281B451-BDED-4A00-A604-02C198AED909}" type="slidenum">
              <a:rPr lang="en-AU" smtClean="0"/>
              <a:t>1</a:t>
            </a:fld>
            <a:endParaRPr lang="en-AU"/>
          </a:p>
        </p:txBody>
      </p:sp>
    </p:spTree>
    <p:extLst>
      <p:ext uri="{BB962C8B-B14F-4D97-AF65-F5344CB8AC3E}">
        <p14:creationId xmlns:p14="http://schemas.microsoft.com/office/powerpoint/2010/main" val="1111088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now like to introduce Brooke</a:t>
            </a:r>
            <a:r>
              <a:rPr lang="en-US" baseline="0" dirty="0"/>
              <a:t> Donnelly who will elaborate on the Principles of Task Design and underpinning pedagogy followed by Paola Clews who will discuss an applied example of this .</a:t>
            </a:r>
            <a:endParaRPr lang="en-US" dirty="0"/>
          </a:p>
        </p:txBody>
      </p:sp>
      <p:sp>
        <p:nvSpPr>
          <p:cNvPr id="4" name="Slide Number Placeholder 3"/>
          <p:cNvSpPr>
            <a:spLocks noGrp="1"/>
          </p:cNvSpPr>
          <p:nvPr>
            <p:ph type="sldNum" sz="quarter" idx="10"/>
          </p:nvPr>
        </p:nvSpPr>
        <p:spPr/>
        <p:txBody>
          <a:bodyPr/>
          <a:lstStyle/>
          <a:p>
            <a:fld id="{C7D8CB2B-D00F-D644-9514-BE0DBD9F7C79}" type="slidenum">
              <a:rPr lang="en-US" smtClean="0"/>
              <a:t>10</a:t>
            </a:fld>
            <a:endParaRPr lang="en-US"/>
          </a:p>
        </p:txBody>
      </p:sp>
    </p:spTree>
    <p:extLst>
      <p:ext uri="{BB962C8B-B14F-4D97-AF65-F5344CB8AC3E}">
        <p14:creationId xmlns:p14="http://schemas.microsoft.com/office/powerpoint/2010/main" val="1456639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So broadly, our aim with reimagine / rethink the curriculum is to widen the scope of our courses to include these expanded competencies of critical and digital literacies. These expanded competencies are in addition to, and indeed as a complement to, the focus on language and academic skills outcomes that we have more traditionally had. So at a practical level, this has meant </a:t>
            </a:r>
            <a:r>
              <a:rPr lang="en-US" err="1"/>
              <a:t>reconceptualising</a:t>
            </a:r>
            <a:r>
              <a:rPr lang="en-US"/>
              <a:t> task design across the curriculum to incorporate these expanded competencies without just adding more. And essentially this has meant reconceptualizing how </a:t>
            </a:r>
            <a:r>
              <a:rPr lang="en-US" err="1"/>
              <a:t>digitial</a:t>
            </a:r>
            <a:r>
              <a:rPr lang="en-US"/>
              <a:t> tools are used systematically in our direct entry programs so that we are enriching and adding value to our </a:t>
            </a:r>
            <a:r>
              <a:rPr lang="en-US" err="1"/>
              <a:t>tasksk</a:t>
            </a:r>
            <a:r>
              <a:rPr lang="en-US"/>
              <a:t> and learning sequences and not just adding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SO What I’m going to do is to talk you at a more practical level through 3 principles we have formulated for task design in order to guide how we design digital tools into tasks how digital tools can be used to scaffold tasks. For a coherent curriculum, these tools need to be designed systematically and purposefully into tasks and learning sequences in order to expand and improve learning outcomes.</a:t>
            </a:r>
            <a:endParaRPr lang="en-US">
              <a:cs typeface="Calibri"/>
            </a:endParaRPr>
          </a:p>
          <a:p>
            <a:endParaRPr lang="en-US"/>
          </a:p>
          <a:p>
            <a:r>
              <a:rPr lang="en-US"/>
              <a:t>This of course is an iterative process and one that is ongoing and while we are really talking here at the level of an integrated curriculum across a number of programs or levels, the same principles can apply to the tasks and learning sequences that you might use in an individual program that you teach on and I hope that you can take away some ideas about how to design the use of digital tools systematically into the learning sequences in your classroom to enhance learning outcomes.</a:t>
            </a:r>
            <a:endParaRPr lang="en-US">
              <a:cs typeface="Calibri"/>
            </a:endParaRPr>
          </a:p>
          <a:p>
            <a:endParaRPr lang="en-US"/>
          </a:p>
          <a:p>
            <a:r>
              <a:rPr lang="en-US"/>
              <a:t>BUT it’s probably first worth defining what we mean by a task. A task helps us </a:t>
            </a:r>
            <a:r>
              <a:rPr lang="en-US" err="1"/>
              <a:t>tocan</a:t>
            </a:r>
            <a:r>
              <a:rPr lang="en-US"/>
              <a:t> be a smaller unit of activity within a lesson, but a task can also be an activity that extends across a number of weeks or even a whole program and that consists of a number of sub-tasks but in order to promote language learning, we want the design of our tasks to generate meaningful communication through collaboration and we want them to be as authentic as possible to generate language use and language practice in real-world activities.</a:t>
            </a:r>
            <a:endParaRPr lang="en-US">
              <a:cs typeface="Calibri"/>
            </a:endParaRPr>
          </a:p>
          <a:p>
            <a:endParaRPr lang="en-US"/>
          </a:p>
          <a:p>
            <a:r>
              <a:rPr lang="en-US"/>
              <a:t>Now in an EAP context, typical tasks might be</a:t>
            </a:r>
            <a:endParaRPr lang="en-US">
              <a:cs typeface="Calibri"/>
            </a:endParaRPr>
          </a:p>
          <a:p>
            <a:endParaRPr lang="en-US"/>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lesson such as a tutorial style discussion and the reading and listening or other input and preparation for that task</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such as extended writing and all the sub-tasks involved in this like reading and research, note-taking and summarizing, planning, discussion of key concepts, perhaps even an associated presentation,</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Most of the tasks that we ask our students to engage in are not new or revolutionary – they are core academic skills and core to using language in an academic context, but the question is, how do we reconceptualize or redesign the learning sequences around these tasks to incorporate digital tools systematically for two purposes:</a:t>
            </a:r>
            <a:endParaRPr lang="en-US">
              <a:cs typeface="Calibri"/>
            </a:endParaRPr>
          </a:p>
          <a:p>
            <a:pPr marL="171450" indent="-171450">
              <a:buFontTx/>
              <a:buChar char="-"/>
              <a:defRPr/>
            </a:pPr>
            <a:r>
              <a:rPr lang="en-US"/>
              <a:t>A. to equip </a:t>
            </a:r>
            <a:r>
              <a:rPr lang="en-US" err="1"/>
              <a:t>stds</a:t>
            </a:r>
            <a:r>
              <a:rPr lang="en-US"/>
              <a:t> with the multimodal literacy practices that will enable success in a tertiary education context </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B. how do we use the affordances of digital tools to </a:t>
            </a:r>
            <a:r>
              <a:rPr lang="en-US" err="1"/>
              <a:t>maximise</a:t>
            </a:r>
            <a:r>
              <a:rPr lang="en-US"/>
              <a:t> both depth and extent (quality </a:t>
            </a:r>
            <a:r>
              <a:rPr lang="en-US" err="1"/>
              <a:t>andquantity</a:t>
            </a:r>
            <a:r>
              <a:rPr lang="en-US"/>
              <a:t>) of engagement and to more effectively scaffold the students through the whole process to better achieve the intended language learning outcomes and the literacy competencies</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C7D8CB2B-D00F-D644-9514-BE0DBD9F7C79}" type="slidenum">
              <a:rPr lang="en-US" smtClean="0"/>
              <a:t>11</a:t>
            </a:fld>
            <a:endParaRPr lang="en-US"/>
          </a:p>
        </p:txBody>
      </p:sp>
    </p:spTree>
    <p:extLst>
      <p:ext uri="{BB962C8B-B14F-4D97-AF65-F5344CB8AC3E}">
        <p14:creationId xmlns:p14="http://schemas.microsoft.com/office/powerpoint/2010/main" val="2245371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 we work with three main principles of task design, the first of which relates to critical literacy</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We want to encourage ‘criticality’: The critical literacy tradition is actually about social, political and cultural awareness of how texts and discourses work, with what consequences and in whose interests. This kind of critical awareness of authorship and ownership and influence are key to academic literacy practices (plagiarism, citation and so forth) but the problem with many traditional EAP courses - and this is the major criticism that you find in the literature of critical literacy in EAP – is that critical literacy is de-emphasized because EAP is situated outside the depth of knowledge of the faculty with a focus on general communication and discrete language skills with a typical churn every week or so through new topics of a general knowledge nature. And that this doesn’t allow students to engage with or critique the texts or the issues in any real detail or depth or consider multiple perspectives.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SO at a practical level in terms of the curriculum or classroom choices we’re making about learning sequences what this means and what we can do is to aim to go deeper, not wider - less is more as it were. There’s a bunch of research which suggests that the </a:t>
            </a:r>
            <a:r>
              <a:rPr lang="en-AU" sz="1200" b="0" i="0" kern="1200">
                <a:solidFill>
                  <a:schemeClr val="tx1"/>
                </a:solidFill>
                <a:effectLst/>
                <a:latin typeface="+mn-lt"/>
                <a:ea typeface="+mn-ea"/>
                <a:cs typeface="+mn-cs"/>
              </a:rPr>
              <a:t>opportunity for depth of engagement and critical dialogue and reflection around texts and around an issue, particularly where it is of interest / relevance to the student’s own experience or lived reality, = more meaningful communication, greater engagement &amp; therefore deeper learning &amp; language improvement\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 that’s the first thing – we want to go deeper.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C7D8CB2B-D00F-D644-9514-BE0DBD9F7C79}" type="slidenum">
              <a:rPr lang="en-US" smtClean="0"/>
              <a:t>12</a:t>
            </a:fld>
            <a:endParaRPr lang="en-US"/>
          </a:p>
        </p:txBody>
      </p:sp>
    </p:spTree>
    <p:extLst>
      <p:ext uri="{BB962C8B-B14F-4D97-AF65-F5344CB8AC3E}">
        <p14:creationId xmlns:p14="http://schemas.microsoft.com/office/powerpoint/2010/main" val="3777624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The next principle relates to the digital literacy. And I’ll give you a definition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”[Digital literacy] is the ability to access, </a:t>
            </a:r>
            <a:r>
              <a:rPr lang="en-US" err="1"/>
              <a:t>crtically</a:t>
            </a:r>
            <a:r>
              <a:rPr lang="en-US"/>
              <a:t> assess, use and create information through digital media in engagement with individuals and communities” (Roche, 2017; A-73)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 and this is a useful definition because it emphasizes the interactive nature of the digital space and the necessity not just of receptive but also of productive language skills </a:t>
            </a:r>
            <a:r>
              <a:rPr lang="en-US" err="1"/>
              <a:t>inthat</a:t>
            </a:r>
            <a:r>
              <a:rPr lang="en-US"/>
              <a:t> space. It also highlights the pragmatics of communication in the digital </a:t>
            </a:r>
            <a:r>
              <a:rPr lang="en-US" err="1"/>
              <a:t>environemnt</a:t>
            </a:r>
            <a:r>
              <a:rPr lang="en-US"/>
              <a:t>, participation in online communities and the need for our students to form a new L2 digital identity in the online academic space.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So in our choices about learning design – in our curriculum choices or the choices we make about the learning sequences in our classrooms, we want to weave in the use of digital tools into tasks not gratuitously, but systematically and purposefully in a way that </a:t>
            </a:r>
            <a:r>
              <a:rPr lang="en-US" err="1"/>
              <a:t>maximises</a:t>
            </a:r>
            <a:r>
              <a:rPr lang="en-US"/>
              <a:t> engagement and collaboration for meaningful communication, we can support our students with the development of digital fluency and a digital identity for our students in the L2 academic space, but also support the students with developing their language competency by providing greater opportunity for meaningful language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Which brings me to the third principle….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C7D8CB2B-D00F-D644-9514-BE0DBD9F7C79}" type="slidenum">
              <a:rPr lang="en-US" smtClean="0"/>
              <a:t>13</a:t>
            </a:fld>
            <a:endParaRPr lang="en-US"/>
          </a:p>
        </p:txBody>
      </p:sp>
    </p:spTree>
    <p:extLst>
      <p:ext uri="{BB962C8B-B14F-4D97-AF65-F5344CB8AC3E}">
        <p14:creationId xmlns:p14="http://schemas.microsoft.com/office/powerpoint/2010/main" val="3593179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the final principle is learning design (how learning happens)</a:t>
            </a:r>
          </a:p>
          <a:p>
            <a:pPr marL="0" indent="0">
              <a:buNone/>
            </a:pPr>
            <a:r>
              <a:rPr lang="en-US"/>
              <a:t>that we need to systematically design the learning space and sequences to incorporate digital tools in a way that makes our current practices more effective or innovative methods. We know the theories of learning – socio-cultural and collaborative learning theories – we know the principles of SLA and the theories behind EAP instruction – we know that and so the design question is how do we </a:t>
            </a:r>
            <a:r>
              <a:rPr lang="en-AU" sz="2400"/>
              <a:t>use the technology to make what we do better and more effective – to support, extend and enhance classroom teaching in order to:</a:t>
            </a:r>
            <a:endParaRPr lang="en-AU" sz="2400">
              <a:cs typeface="Calibri"/>
            </a:endParaRPr>
          </a:p>
          <a:p>
            <a:pPr marL="0" indent="0">
              <a:buNone/>
            </a:pPr>
            <a:endParaRPr lang="en-AU" sz="2400"/>
          </a:p>
          <a:p>
            <a:pPr marL="628650" lvl="1" indent="-228600">
              <a:buAutoNum type="alphaLcPeriod"/>
            </a:pPr>
            <a:r>
              <a:rPr lang="en-AU" sz="2400"/>
              <a:t>improve teaching and learning processes</a:t>
            </a:r>
            <a:endParaRPr lang="en-AU" sz="2400">
              <a:cs typeface="Calibri"/>
            </a:endParaRPr>
          </a:p>
          <a:p>
            <a:pPr marL="628650" lvl="1" indent="-228600">
              <a:buAutoNum type="alphaLcPeriod"/>
            </a:pPr>
            <a:r>
              <a:rPr lang="en-AU" sz="2400"/>
              <a:t>improve learning outcomes</a:t>
            </a:r>
            <a:endParaRPr lang="en-AU" sz="2400">
              <a:cs typeface="Calibri"/>
            </a:endParaRPr>
          </a:p>
          <a:p>
            <a:pPr marL="628650" lvl="1" indent="-228600">
              <a:buAutoNum type="alphaLcPeriod"/>
            </a:pPr>
            <a:r>
              <a:rPr lang="en-AU" sz="2400"/>
              <a:t>improve the type and quality of feedback</a:t>
            </a:r>
            <a:endParaRPr lang="en-AU" sz="24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(if our goal is targeted language practice or a specific reading skill or practice in participating in academic discussion – how do we use digital tools to more effectively scaffold that process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 we want the online and face to face spaces to be fully integrated so that the two flow into and out of each other and extend / build on each other rather than being separate spaces or using the </a:t>
            </a:r>
            <a:r>
              <a:rPr lang="en-US" err="1"/>
              <a:t>digitial</a:t>
            </a:r>
            <a:r>
              <a:rPr lang="en-US"/>
              <a:t> tools in an ad hoc way </a:t>
            </a:r>
            <a:r>
              <a:rPr lang="en-US" err="1"/>
              <a:t>ie</a:t>
            </a:r>
            <a:r>
              <a:rPr lang="en-US"/>
              <a:t>. what they’re doing online supports and extends on classroom learning outcomes and then comes back into the classroom and vice versa so that both learning spaces are complementing each other</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C7D8CB2B-D00F-D644-9514-BE0DBD9F7C79}" type="slidenum">
              <a:rPr lang="en-US" smtClean="0"/>
              <a:t>14</a:t>
            </a:fld>
            <a:endParaRPr lang="en-US"/>
          </a:p>
        </p:txBody>
      </p:sp>
    </p:spTree>
    <p:extLst>
      <p:ext uri="{BB962C8B-B14F-4D97-AF65-F5344CB8AC3E}">
        <p14:creationId xmlns:p14="http://schemas.microsoft.com/office/powerpoint/2010/main" val="2149514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we’re going to ask you to think about a very common digital tool and one that our students are very likely to have to use in their destination university contexts.</a:t>
            </a:r>
          </a:p>
          <a:p>
            <a:endParaRPr lang="en-US"/>
          </a:p>
          <a:p>
            <a:r>
              <a:rPr lang="en-US"/>
              <a:t>Discussion boards</a:t>
            </a:r>
            <a:endParaRPr lang="en-US">
              <a:cs typeface="Calibri"/>
            </a:endParaRPr>
          </a:p>
          <a:p>
            <a:endParaRPr lang="en-US"/>
          </a:p>
          <a:p>
            <a:r>
              <a:rPr lang="en-US"/>
              <a:t>Have a chat and think about how you use discussion boards, what the purpose is, how it’s integrated with other learning activities and evaluate how well the DB meets the criteria we’ve just outlined.</a:t>
            </a:r>
            <a:endParaRPr lang="en-US">
              <a:cs typeface="Calibri"/>
            </a:endParaRPr>
          </a:p>
          <a:p>
            <a:endParaRPr lang="en-US">
              <a:cs typeface="Calibri"/>
            </a:endParaRPr>
          </a:p>
          <a:p>
            <a:r>
              <a:rPr lang="en-US">
                <a:cs typeface="Calibri"/>
              </a:rPr>
              <a:t>How are you using the discussion boards / why are you using (purpose)</a:t>
            </a:r>
          </a:p>
        </p:txBody>
      </p:sp>
      <p:sp>
        <p:nvSpPr>
          <p:cNvPr id="4" name="Slide Number Placeholder 3"/>
          <p:cNvSpPr>
            <a:spLocks noGrp="1"/>
          </p:cNvSpPr>
          <p:nvPr>
            <p:ph type="sldNum" sz="quarter" idx="5"/>
          </p:nvPr>
        </p:nvSpPr>
        <p:spPr/>
        <p:txBody>
          <a:bodyPr/>
          <a:lstStyle/>
          <a:p>
            <a:fld id="{C7D8CB2B-D00F-D644-9514-BE0DBD9F7C79}" type="slidenum">
              <a:rPr lang="en-US" smtClean="0"/>
              <a:t>15</a:t>
            </a:fld>
            <a:endParaRPr lang="en-US"/>
          </a:p>
        </p:txBody>
      </p:sp>
    </p:spTree>
    <p:extLst>
      <p:ext uri="{BB962C8B-B14F-4D97-AF65-F5344CB8AC3E}">
        <p14:creationId xmlns:p14="http://schemas.microsoft.com/office/powerpoint/2010/main" val="1232843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I’m going to do is give you an example of the practical </a:t>
            </a:r>
            <a:r>
              <a:rPr lang="en-US" err="1"/>
              <a:t>aplication</a:t>
            </a:r>
            <a:r>
              <a:rPr lang="en-US"/>
              <a:t> of these principles:</a:t>
            </a:r>
          </a:p>
          <a:p>
            <a:endParaRPr lang="en-US"/>
          </a:p>
          <a:p>
            <a:r>
              <a:rPr lang="en-US"/>
              <a:t>how we have scaffolded the use of discussion boards across our curriculum to achieve an expanded set of competencies.</a:t>
            </a:r>
            <a:endParaRPr lang="en-US">
              <a:cs typeface="Calibri" panose="020F0502020204030204"/>
            </a:endParaRPr>
          </a:p>
          <a:p>
            <a:endParaRPr lang="en-US"/>
          </a:p>
          <a:p>
            <a:r>
              <a:rPr lang="en-US"/>
              <a:t>So a quick over view - DEC is a maximum 36 week program, with 4 levels / points of entry </a:t>
            </a:r>
            <a:r>
              <a:rPr lang="en-US" err="1"/>
              <a:t>etc</a:t>
            </a:r>
            <a:r>
              <a:rPr lang="en-US"/>
              <a:t> – the name of the course is the number of weeks that a student will study when they come in at that entry point.  The majority of the students come in at DEC 15 and the demand on the students in terms of the linguistic complexity of the texts they will interact with and the depth of content – there's a bit of a jump between.</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C7D8CB2B-D00F-D644-9514-BE0DBD9F7C79}" type="slidenum">
              <a:rPr lang="en-US" smtClean="0"/>
              <a:t>16</a:t>
            </a:fld>
            <a:endParaRPr lang="en-US"/>
          </a:p>
        </p:txBody>
      </p:sp>
    </p:spTree>
    <p:extLst>
      <p:ext uri="{BB962C8B-B14F-4D97-AF65-F5344CB8AC3E}">
        <p14:creationId xmlns:p14="http://schemas.microsoft.com/office/powerpoint/2010/main" val="1873168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Basically  at all levels, we use the DBs to scaffold speaking tasks, to scaffold tutorial or seminar style academic discussions in the classroom – in the lower level courses (DEC 36 &amp; 25), this looks like this:</a:t>
            </a:r>
          </a:p>
          <a:p>
            <a:endParaRPr lang="en-US"/>
          </a:p>
          <a:p>
            <a:r>
              <a:rPr lang="en-US"/>
              <a:t>- the week ends on Friday with a speaking focus on discussion and tutorial skills. This brings together the input around the theme or topic and the language input for the week </a:t>
            </a:r>
            <a:r>
              <a:rPr lang="en-US" err="1"/>
              <a:t>ie</a:t>
            </a:r>
            <a:r>
              <a:rPr lang="en-US"/>
              <a:t>. the discussion of issues after the input. </a:t>
            </a:r>
          </a:p>
          <a:p>
            <a:endParaRPr lang="en-US"/>
          </a:p>
          <a:p>
            <a:r>
              <a:rPr lang="en-US"/>
              <a:t>The discussion board is designed as scaffolding for these face to face discussions – the task is started before the students come to the classroom– </a:t>
            </a:r>
            <a:r>
              <a:rPr lang="en-US" err="1"/>
              <a:t>ie</a:t>
            </a:r>
            <a:r>
              <a:rPr lang="en-US"/>
              <a:t>. weekly cycle = Monday – Wednesday content &amp; language input, a discussion board set on the Wednesday with the same question(s) as the questions for the in class discussion on Friday, followed by speaking input and discussion activities on the Friday.</a:t>
            </a:r>
          </a:p>
          <a:p>
            <a:endParaRPr lang="en-US"/>
          </a:p>
          <a:p>
            <a:r>
              <a:rPr lang="en-US"/>
              <a:t>The idea is to support the students with formulating and expressing their opinion before they get to the actual face to face discussion.</a:t>
            </a:r>
          </a:p>
          <a:p>
            <a:endParaRPr lang="en-US"/>
          </a:p>
          <a:p>
            <a:endParaRPr lang="en-US"/>
          </a:p>
        </p:txBody>
      </p:sp>
      <p:sp>
        <p:nvSpPr>
          <p:cNvPr id="4" name="Slide Number Placeholder 3"/>
          <p:cNvSpPr>
            <a:spLocks noGrp="1"/>
          </p:cNvSpPr>
          <p:nvPr>
            <p:ph type="sldNum" sz="quarter" idx="5"/>
          </p:nvPr>
        </p:nvSpPr>
        <p:spPr/>
        <p:txBody>
          <a:bodyPr/>
          <a:lstStyle/>
          <a:p>
            <a:fld id="{C7D8CB2B-D00F-D644-9514-BE0DBD9F7C79}" type="slidenum">
              <a:rPr lang="en-US" smtClean="0"/>
              <a:t>17</a:t>
            </a:fld>
            <a:endParaRPr lang="en-US"/>
          </a:p>
        </p:txBody>
      </p:sp>
    </p:spTree>
    <p:extLst>
      <p:ext uri="{BB962C8B-B14F-4D97-AF65-F5344CB8AC3E}">
        <p14:creationId xmlns:p14="http://schemas.microsoft.com/office/powerpoint/2010/main" val="558044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typical pattern of response – for a class of 18 (classes name on left and no. of responses on right). Most </a:t>
            </a:r>
            <a:r>
              <a:rPr lang="en-US" err="1"/>
              <a:t>stds</a:t>
            </a:r>
            <a:r>
              <a:rPr lang="en-US"/>
              <a:t> engage and post but not all, some classes there is no response to the task at all (teacher set up…!!).</a:t>
            </a:r>
          </a:p>
          <a:p>
            <a:endParaRPr lang="en-US"/>
          </a:p>
          <a:p>
            <a:r>
              <a:rPr lang="en-US"/>
              <a:t>These are typical kinds of responses - typically </a:t>
            </a:r>
            <a:r>
              <a:rPr lang="en-US" err="1"/>
              <a:t>stds</a:t>
            </a:r>
            <a:r>
              <a:rPr lang="en-US"/>
              <a:t> just post their individual response to the prompt, some might agree or disagree with a previous post but there is very little interaction, it’s really largely just a place to post their answer to the prompt</a:t>
            </a:r>
          </a:p>
          <a:p>
            <a:endParaRPr lang="en-US"/>
          </a:p>
          <a:p>
            <a:r>
              <a:rPr lang="en-US">
                <a:cs typeface="Calibri" panose="020F0502020204030204"/>
              </a:rPr>
              <a:t>Teacher is still quite central to the task cos the students require feedback either by pot or in the classroom or they tend to ….</a:t>
            </a:r>
          </a:p>
        </p:txBody>
      </p:sp>
      <p:sp>
        <p:nvSpPr>
          <p:cNvPr id="4" name="Slide Number Placeholder 3"/>
          <p:cNvSpPr>
            <a:spLocks noGrp="1"/>
          </p:cNvSpPr>
          <p:nvPr>
            <p:ph type="sldNum" sz="quarter" idx="5"/>
          </p:nvPr>
        </p:nvSpPr>
        <p:spPr/>
        <p:txBody>
          <a:bodyPr/>
          <a:lstStyle/>
          <a:p>
            <a:fld id="{C7D8CB2B-D00F-D644-9514-BE0DBD9F7C79}" type="slidenum">
              <a:rPr lang="en-US" smtClean="0"/>
              <a:t>18</a:t>
            </a:fld>
            <a:endParaRPr lang="en-US"/>
          </a:p>
        </p:txBody>
      </p:sp>
    </p:spTree>
    <p:extLst>
      <p:ext uri="{BB962C8B-B14F-4D97-AF65-F5344CB8AC3E}">
        <p14:creationId xmlns:p14="http://schemas.microsoft.com/office/powerpoint/2010/main" val="690633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So how well does this achieve our principles? </a:t>
            </a:r>
          </a:p>
          <a:p>
            <a:pPr marL="0" indent="0">
              <a:buFont typeface="+mj-lt"/>
              <a:buNone/>
            </a:pPr>
            <a:r>
              <a:rPr lang="en-US"/>
              <a:t>Critical literacy principle: DEPTH &amp; integration</a:t>
            </a:r>
          </a:p>
          <a:p>
            <a:pPr marL="228600" indent="-228600">
              <a:buFont typeface="+mj-lt"/>
              <a:buAutoNum type="arabicPeriod"/>
            </a:pPr>
            <a:r>
              <a:rPr lang="en-US" err="1"/>
              <a:t>Stds</a:t>
            </a:r>
            <a:r>
              <a:rPr lang="en-US"/>
              <a:t> revisited reading &amp; other input in order to post and even sometimes refer to these in their posts</a:t>
            </a:r>
          </a:p>
          <a:p>
            <a:pPr marL="228600" indent="-228600">
              <a:buAutoNum type="arabicPeriod"/>
            </a:pPr>
            <a:r>
              <a:rPr lang="en-US"/>
              <a:t>Reflected on / engaged with the issue in writing before face to face discussion – can formulate ideas and the language to express them before the face to face discussion which improved the quality of contributions to in-class discussions and scaffolds language practice</a:t>
            </a:r>
          </a:p>
          <a:p>
            <a:pPr marL="0" indent="0">
              <a:buFontTx/>
              <a:buNone/>
            </a:pPr>
            <a:endParaRPr lang="en-US"/>
          </a:p>
          <a:p>
            <a:pPr marL="0" indent="0">
              <a:buFontTx/>
              <a:buNone/>
            </a:pPr>
            <a:r>
              <a:rPr lang="en-US"/>
              <a:t>BUT Digital literacy principle:</a:t>
            </a:r>
          </a:p>
          <a:p>
            <a:r>
              <a:rPr lang="en-US"/>
              <a:t>The social element of learning isn't there: Extent of collaboration and participation in the online community limited to a single post that may or may not respond to a previous post</a:t>
            </a:r>
            <a:endParaRPr lang="en-US">
              <a:cs typeface="Calibri"/>
            </a:endParaRPr>
          </a:p>
          <a:p>
            <a:pPr marL="0" indent="0">
              <a:buFontTx/>
              <a:buNone/>
            </a:pPr>
            <a:r>
              <a:rPr lang="en-US"/>
              <a:t>No real collaboration in </a:t>
            </a:r>
            <a:r>
              <a:rPr lang="en-US" err="1"/>
              <a:t>achieveing</a:t>
            </a:r>
            <a:r>
              <a:rPr lang="en-US"/>
              <a:t> the task – </a:t>
            </a:r>
            <a:r>
              <a:rPr lang="en-US" err="1"/>
              <a:t>stds</a:t>
            </a:r>
            <a:r>
              <a:rPr lang="en-US"/>
              <a:t> are just developing their ability to use the tool and to express an opinion, to work with and learn the language constructs </a:t>
            </a:r>
            <a:r>
              <a:rPr lang="en-US" err="1"/>
              <a:t>etc</a:t>
            </a:r>
            <a:endParaRPr lang="en-US"/>
          </a:p>
          <a:p>
            <a:r>
              <a:rPr lang="en-US">
                <a:cs typeface="Calibri" panose="020F0502020204030204"/>
              </a:rPr>
              <a:t>But they can look at each others posts and model their own post from those </a:t>
            </a:r>
            <a:r>
              <a:rPr lang="en-US" err="1">
                <a:cs typeface="Calibri" panose="020F0502020204030204"/>
              </a:rPr>
              <a:t>etc</a:t>
            </a:r>
          </a:p>
          <a:p>
            <a:endParaRPr lang="en-US"/>
          </a:p>
          <a:p>
            <a:pPr marL="0" indent="0">
              <a:buFontTx/>
              <a:buNone/>
            </a:pPr>
            <a:r>
              <a:rPr lang="en-US"/>
              <a:t>That’s enough at this stage – the task increases in complexity as we move into the higher levels and there we expect the students to develop the latter outcomes in the next layer of 15/10</a:t>
            </a:r>
          </a:p>
          <a:p>
            <a:endParaRPr lang="en-US"/>
          </a:p>
          <a:p>
            <a:r>
              <a:rPr lang="en-US"/>
              <a:t>AND teacher role is still quite central here – if the teacher is not on the DB also responding to students posts and ‘correcting’ then the </a:t>
            </a:r>
            <a:r>
              <a:rPr lang="en-US" err="1"/>
              <a:t>stds</a:t>
            </a:r>
            <a:r>
              <a:rPr lang="en-US"/>
              <a:t> often don’t see the task as valuable and participation drops over time.</a:t>
            </a:r>
          </a:p>
        </p:txBody>
      </p:sp>
      <p:sp>
        <p:nvSpPr>
          <p:cNvPr id="4" name="Slide Number Placeholder 3"/>
          <p:cNvSpPr>
            <a:spLocks noGrp="1"/>
          </p:cNvSpPr>
          <p:nvPr>
            <p:ph type="sldNum" sz="quarter" idx="5"/>
          </p:nvPr>
        </p:nvSpPr>
        <p:spPr/>
        <p:txBody>
          <a:bodyPr/>
          <a:lstStyle/>
          <a:p>
            <a:fld id="{C7D8CB2B-D00F-D644-9514-BE0DBD9F7C79}" type="slidenum">
              <a:rPr lang="en-US" smtClean="0"/>
              <a:t>19</a:t>
            </a:fld>
            <a:endParaRPr lang="en-US"/>
          </a:p>
        </p:txBody>
      </p:sp>
    </p:spTree>
    <p:extLst>
      <p:ext uri="{BB962C8B-B14F-4D97-AF65-F5344CB8AC3E}">
        <p14:creationId xmlns:p14="http://schemas.microsoft.com/office/powerpoint/2010/main" val="4124279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D8CB2B-D00F-D644-9514-BE0DBD9F7C79}" type="slidenum">
              <a:rPr lang="en-US" smtClean="0"/>
              <a:t>2</a:t>
            </a:fld>
            <a:endParaRPr lang="en-US"/>
          </a:p>
        </p:txBody>
      </p:sp>
    </p:spTree>
    <p:extLst>
      <p:ext uri="{BB962C8B-B14F-4D97-AF65-F5344CB8AC3E}">
        <p14:creationId xmlns:p14="http://schemas.microsoft.com/office/powerpoint/2010/main" val="1468087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we move up to the higher levels of DEC 15 and DEC 10 we take the same digital tool and the same task but increase the complexity and the depth.</a:t>
            </a:r>
          </a:p>
          <a:p>
            <a:endParaRPr lang="en-US"/>
          </a:p>
          <a:p>
            <a:pPr marL="228600" indent="-228600">
              <a:buAutoNum type="arabicPeriod"/>
            </a:pPr>
            <a:r>
              <a:rPr lang="en-US"/>
              <a:t>DEPTH &amp; CL We move away from the weekly / fortnightly rotation of topics to five week cycles where the students explore one topic for 5 weeks and explore a different sub-theme of that topic each week so that each week feeds into and builds on each other. Over a 5 week period the hours and depth of content is something akin to what they will cover in a semester in a unit of study – this depth contributes to the critical literacy. The discussion tasks also become part of the scaffolding not just for in-class discussion but for an extended writing task that is completed over the 5 weeks.</a:t>
            </a:r>
          </a:p>
          <a:p>
            <a:pPr marL="228600" indent="-228600">
              <a:buAutoNum type="arabicPeriod"/>
            </a:pPr>
            <a:r>
              <a:rPr lang="en-US"/>
              <a:t>DL &amp; integration: We take the same tool and the same task (the DB and the in class discussion) and we increase the depth and complexity of this too., the DB becomes student driven and feeds into a student driven seminar discussion </a:t>
            </a:r>
          </a:p>
          <a:p>
            <a:pPr marL="228600" indent="-228600">
              <a:buAutoNum type="arabicPeriod"/>
            </a:pPr>
            <a:r>
              <a:rPr lang="en-US"/>
              <a:t>Each week one group is responsible for running the discussion board, responding to other students posts and encouraging further discussion of the issues raised</a:t>
            </a:r>
          </a:p>
          <a:p>
            <a:pPr marL="228600" indent="-228600">
              <a:buAutoNum type="arabicPeriod"/>
            </a:pPr>
            <a:r>
              <a:rPr lang="en-US"/>
              <a:t>The following week the same group is responsible for identifying the major themes or points of contention that came out of the discussion board and then preparing and running a seminar discussion that </a:t>
            </a:r>
            <a:r>
              <a:rPr lang="en-US" err="1"/>
              <a:t>summarises</a:t>
            </a:r>
            <a:r>
              <a:rPr lang="en-US"/>
              <a:t> these major themes or points of contention and extends them with their own discussion questions</a:t>
            </a:r>
          </a:p>
          <a:p>
            <a:endParaRPr lang="en-US">
              <a:cs typeface="Calibri" panose="020F0502020204030204"/>
            </a:endParaRPr>
          </a:p>
          <a:p>
            <a:r>
              <a:rPr lang="en-US">
                <a:cs typeface="Calibri" panose="020F0502020204030204"/>
              </a:rPr>
              <a:t>Underlying this is how critical literacy develops</a:t>
            </a: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C7D8CB2B-D00F-D644-9514-BE0DBD9F7C79}" type="slidenum">
              <a:rPr lang="en-US" smtClean="0"/>
              <a:t>20</a:t>
            </a:fld>
            <a:endParaRPr lang="en-US"/>
          </a:p>
        </p:txBody>
      </p:sp>
    </p:spTree>
    <p:extLst>
      <p:ext uri="{BB962C8B-B14F-4D97-AF65-F5344CB8AC3E}">
        <p14:creationId xmlns:p14="http://schemas.microsoft.com/office/powerpoint/2010/main" val="2451656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Level of participation increases – many more responses per class (still </a:t>
            </a:r>
            <a:r>
              <a:rPr lang="en-US" err="1"/>
              <a:t>ony</a:t>
            </a:r>
            <a:r>
              <a:rPr lang="en-US"/>
              <a:t> classes of 18) – at least half here have 30 or more posts to the DB instead of the previous example where we saw that less than every student in the class is posting.</a:t>
            </a:r>
          </a:p>
          <a:p>
            <a:endParaRPr lang="en-US"/>
          </a:p>
          <a:p>
            <a:r>
              <a:rPr lang="en-US"/>
              <a:t> Pattern of interaction here changes also – </a:t>
            </a:r>
            <a:r>
              <a:rPr lang="en-US" err="1"/>
              <a:t>stds</a:t>
            </a:r>
            <a:r>
              <a:rPr lang="en-US"/>
              <a:t> are engaging more and in more depth – A posts, B replies, A replies to B and then C jumps in with a response to A also.</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what we’re seeing is that they by changing the task we’ve scaffolded them into the </a:t>
            </a:r>
            <a:r>
              <a:rPr lang="en-US" err="1"/>
              <a:t>the</a:t>
            </a:r>
            <a:r>
              <a:rPr lang="en-US"/>
              <a:t> skill of DB protocol and genuine critical engagement with the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then the group responsible needs to consider and evaluate the various posts, tease out themes and issues from the contributions and decide what is worth exploring further – they then present the class with a summary of what they’ve identified and extend these in a seminar discussion which they are responsible for preparing and facilitating.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At no stage is the teacher involved in this except as feedback on the seminar. Teacher has moved to the periphery and this points to the </a:t>
            </a:r>
            <a:r>
              <a:rPr lang="en-US" err="1"/>
              <a:t>developemnt</a:t>
            </a:r>
            <a:r>
              <a:rPr lang="en-US"/>
              <a:t> of self-</a:t>
            </a:r>
            <a:r>
              <a:rPr lang="en-US" err="1"/>
              <a:t>dircted</a:t>
            </a:r>
            <a:r>
              <a:rPr lang="en-US"/>
              <a:t> learning – at the lower levels the teacher is quite central to the task but at </a:t>
            </a:r>
            <a:r>
              <a:rPr lang="en-US" err="1"/>
              <a:t>thislevel</a:t>
            </a:r>
            <a:r>
              <a:rPr lang="en-US"/>
              <a:t> the </a:t>
            </a:r>
            <a:r>
              <a:rPr lang="en-US" err="1"/>
              <a:t>stds</a:t>
            </a:r>
            <a:r>
              <a:rPr lang="en-US"/>
              <a:t> have become more self-directed and more </a:t>
            </a:r>
            <a:r>
              <a:rPr lang="en-US" err="1"/>
              <a:t>crticial</a:t>
            </a:r>
            <a:r>
              <a:rPr lang="en-US"/>
              <a:t> and teach has moved to facilitation role.</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C7D8CB2B-D00F-D644-9514-BE0DBD9F7C79}" type="slidenum">
              <a:rPr lang="en-US" smtClean="0"/>
              <a:t>21</a:t>
            </a:fld>
            <a:endParaRPr lang="en-US"/>
          </a:p>
        </p:txBody>
      </p:sp>
    </p:spTree>
    <p:extLst>
      <p:ext uri="{BB962C8B-B14F-4D97-AF65-F5344CB8AC3E}">
        <p14:creationId xmlns:p14="http://schemas.microsoft.com/office/powerpoint/2010/main" val="910301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how well have we achieved addressed our design principles now?</a:t>
            </a:r>
          </a:p>
          <a:p>
            <a:endParaRPr lang="en-US"/>
          </a:p>
          <a:p>
            <a:r>
              <a:rPr lang="en-US" err="1"/>
              <a:t>Stds</a:t>
            </a:r>
            <a:r>
              <a:rPr lang="en-US"/>
              <a:t> are now collaborating and participating in an online community organized and run by themselves. The </a:t>
            </a:r>
            <a:r>
              <a:rPr lang="en-US" err="1"/>
              <a:t>communicartion</a:t>
            </a:r>
            <a:r>
              <a:rPr lang="en-US"/>
              <a:t> is more extended and meaningful and the engagement wit the issues and the language to express their position on the issue is more extended before they come to face to </a:t>
            </a:r>
            <a:r>
              <a:rPr lang="en-US" err="1"/>
              <a:t>faxce</a:t>
            </a:r>
            <a:r>
              <a:rPr lang="en-US"/>
              <a:t> discussion.</a:t>
            </a:r>
          </a:p>
          <a:p>
            <a:r>
              <a:rPr lang="en-US"/>
              <a:t>-</a:t>
            </a:r>
          </a:p>
          <a:p>
            <a:r>
              <a:rPr lang="en-US"/>
              <a:t>The interaction and communication is more meaningful and relevant to the students which further increases the Critical engagement  – in deciding what content from the discussion board they are going to take to the classroom, the moderating group needs to actively compare other students contributions, identify common themes and differences, evaluate the responses and decide what is worth discussing in more detail plus they need to decide how that discussion will be extended – all important to critical </a:t>
            </a:r>
            <a:r>
              <a:rPr lang="en-US" err="1"/>
              <a:t>iteracy</a:t>
            </a:r>
            <a:r>
              <a:rPr lang="en-US"/>
              <a:t> and important academic skills</a:t>
            </a:r>
          </a:p>
          <a:p>
            <a:endParaRPr lang="en-US"/>
          </a:p>
          <a:p>
            <a:r>
              <a:rPr lang="en-US"/>
              <a:t>AND teacher moves to the periphery – </a:t>
            </a:r>
            <a:r>
              <a:rPr lang="en-US" err="1"/>
              <a:t>stds</a:t>
            </a:r>
            <a:r>
              <a:rPr lang="en-US"/>
              <a:t> are responsible for the task completion and the teacher is not involved only as feedback in the seminar</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Because they have now Moved beyond just expressing an opinion to engaging in independent interaction and discussion without teacher involvement (it’s all student driven) it’s this increase in the complexity and depth that achieve the critical &amp; digital literacy outcomes at t</a:t>
            </a:r>
          </a:p>
          <a:p>
            <a:endParaRPr lang="en-US"/>
          </a:p>
          <a:p>
            <a:endParaRPr lang="en-US"/>
          </a:p>
        </p:txBody>
      </p:sp>
      <p:sp>
        <p:nvSpPr>
          <p:cNvPr id="4" name="Slide Number Placeholder 3"/>
          <p:cNvSpPr>
            <a:spLocks noGrp="1"/>
          </p:cNvSpPr>
          <p:nvPr>
            <p:ph type="sldNum" sz="quarter" idx="5"/>
          </p:nvPr>
        </p:nvSpPr>
        <p:spPr/>
        <p:txBody>
          <a:bodyPr/>
          <a:lstStyle/>
          <a:p>
            <a:fld id="{C7D8CB2B-D00F-D644-9514-BE0DBD9F7C79}" type="slidenum">
              <a:rPr lang="en-US" smtClean="0"/>
              <a:t>22</a:t>
            </a:fld>
            <a:endParaRPr lang="en-US"/>
          </a:p>
        </p:txBody>
      </p:sp>
    </p:spTree>
    <p:extLst>
      <p:ext uri="{BB962C8B-B14F-4D97-AF65-F5344CB8AC3E}">
        <p14:creationId xmlns:p14="http://schemas.microsoft.com/office/powerpoint/2010/main" val="4088915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0028" y="13716000"/>
            <a:ext cx="1760220" cy="11222182"/>
          </a:xfrm>
          <a:prstGeom prst="rect">
            <a:avLst/>
          </a:prstGeom>
        </p:spPr>
        <p:txBody>
          <a:bodyPr/>
          <a:lstStyle/>
          <a:p>
            <a:r>
              <a:rPr lang="en-AU" dirty="0"/>
              <a:t>What is necessary to achieve this type of reimagining is a curriculum team that has teaching expertise, qualification</a:t>
            </a:r>
            <a:r>
              <a:rPr lang="en-AU" baseline="0" dirty="0"/>
              <a:t> in learning </a:t>
            </a:r>
            <a:r>
              <a:rPr lang="en-AU" baseline="0" dirty="0" err="1"/>
              <a:t>teachnology</a:t>
            </a:r>
            <a:r>
              <a:rPr lang="en-AU" baseline="0" dirty="0"/>
              <a:t> and an expert in curriculum design underpinned with applied linguistics expertise.</a:t>
            </a:r>
          </a:p>
          <a:p>
            <a:endParaRPr lang="en-AU" baseline="0" dirty="0"/>
          </a:p>
          <a:p>
            <a:r>
              <a:rPr lang="en-AU" baseline="0" dirty="0"/>
              <a:t>More than this both the technologist and the curriculum specialist must have an empathy and understanding for each others role so they can work synergistically together and a combined passion for the final outcome which I believe we are very fortunate to have at CET.</a:t>
            </a:r>
          </a:p>
          <a:p>
            <a:endParaRPr lang="en-AU" baseline="0" dirty="0"/>
          </a:p>
          <a:p>
            <a:r>
              <a:rPr lang="en-AU" baseline="0" dirty="0"/>
              <a:t>It does take time to build this type of capability.</a:t>
            </a:r>
          </a:p>
          <a:p>
            <a:endParaRPr lang="en-AU" baseline="0" dirty="0"/>
          </a:p>
          <a:p>
            <a:endParaRPr lang="en-AU" baseline="0" dirty="0"/>
          </a:p>
          <a:p>
            <a:r>
              <a:rPr lang="en-AU" baseline="0" dirty="0"/>
              <a:t>And so now I would encourage you to reflect on the courses you teach and the tasks you are creating and see if you can articulate a design ecology or pattern for teaching language across digital , physical and social spaces  that deeply engages students in their language learning.</a:t>
            </a:r>
          </a:p>
          <a:p>
            <a:endParaRPr lang="en-AU" baseline="0" dirty="0"/>
          </a:p>
          <a:p>
            <a:r>
              <a:rPr lang="en-AU" baseline="0" dirty="0"/>
              <a:t>Because as Professor Diana </a:t>
            </a:r>
            <a:r>
              <a:rPr lang="en-AU" baseline="0" dirty="0" err="1"/>
              <a:t>Laurillard</a:t>
            </a:r>
            <a:r>
              <a:rPr lang="en-AU" baseline="0" dirty="0"/>
              <a:t> puts forward “Teaching is a design science”</a:t>
            </a:r>
          </a:p>
          <a:p>
            <a:endParaRPr lang="en-AU" dirty="0"/>
          </a:p>
        </p:txBody>
      </p:sp>
      <p:sp>
        <p:nvSpPr>
          <p:cNvPr id="4" name="Slide Number Placeholder 3"/>
          <p:cNvSpPr>
            <a:spLocks noGrp="1"/>
          </p:cNvSpPr>
          <p:nvPr>
            <p:ph type="sldNum" sz="quarter" idx="5"/>
          </p:nvPr>
        </p:nvSpPr>
        <p:spPr>
          <a:xfrm>
            <a:off x="1246313" y="27070802"/>
            <a:ext cx="953453" cy="1429985"/>
          </a:xfrm>
          <a:prstGeom prst="rect">
            <a:avLst/>
          </a:prstGeom>
        </p:spPr>
        <p:txBody>
          <a:bodyPr/>
          <a:lstStyle/>
          <a:p>
            <a:fld id="{B281B451-BDED-4A00-A604-02C198AED909}" type="slidenum">
              <a:rPr lang="en-AU" smtClean="0"/>
              <a:t>23</a:t>
            </a:fld>
            <a:endParaRPr lang="en-AU"/>
          </a:p>
        </p:txBody>
      </p:sp>
    </p:spTree>
    <p:extLst>
      <p:ext uri="{BB962C8B-B14F-4D97-AF65-F5344CB8AC3E}">
        <p14:creationId xmlns:p14="http://schemas.microsoft.com/office/powerpoint/2010/main" val="302064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5413" y="0"/>
            <a:ext cx="8840788" cy="6630988"/>
          </a:xfrm>
        </p:spPr>
      </p:sp>
      <p:sp>
        <p:nvSpPr>
          <p:cNvPr id="3" name="Notes Placeholder 2"/>
          <p:cNvSpPr>
            <a:spLocks noGrp="1"/>
          </p:cNvSpPr>
          <p:nvPr>
            <p:ph type="body" idx="1"/>
          </p:nvPr>
        </p:nvSpPr>
        <p:spPr>
          <a:xfrm>
            <a:off x="220028" y="13716000"/>
            <a:ext cx="1760220" cy="11222182"/>
          </a:xfrm>
          <a:prstGeom prst="rect">
            <a:avLst/>
          </a:prstGeom>
        </p:spPr>
        <p:txBody>
          <a:bodyPr/>
          <a:lstStyle/>
          <a:p>
            <a:endParaRPr lang="en-AU"/>
          </a:p>
        </p:txBody>
      </p:sp>
      <p:sp>
        <p:nvSpPr>
          <p:cNvPr id="4" name="Slide Number Placeholder 3"/>
          <p:cNvSpPr>
            <a:spLocks noGrp="1"/>
          </p:cNvSpPr>
          <p:nvPr>
            <p:ph type="sldNum" sz="quarter" idx="5"/>
          </p:nvPr>
        </p:nvSpPr>
        <p:spPr>
          <a:xfrm>
            <a:off x="1246313" y="27070802"/>
            <a:ext cx="953453" cy="1429985"/>
          </a:xfrm>
          <a:prstGeom prst="rect">
            <a:avLst/>
          </a:prstGeom>
        </p:spPr>
        <p:txBody>
          <a:bodyPr/>
          <a:lstStyle/>
          <a:p>
            <a:fld id="{B281B451-BDED-4A00-A604-02C198AED909}" type="slidenum">
              <a:rPr lang="en-AU" smtClean="0"/>
              <a:t>3</a:t>
            </a:fld>
            <a:endParaRPr lang="en-AU"/>
          </a:p>
        </p:txBody>
      </p:sp>
    </p:spTree>
    <p:extLst>
      <p:ext uri="{BB962C8B-B14F-4D97-AF65-F5344CB8AC3E}">
        <p14:creationId xmlns:p14="http://schemas.microsoft.com/office/powerpoint/2010/main" val="4265032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7800" y="98425"/>
            <a:ext cx="8891588" cy="6670675"/>
          </a:xfrm>
        </p:spPr>
      </p:sp>
      <p:sp>
        <p:nvSpPr>
          <p:cNvPr id="3" name="Notes Placeholder 2"/>
          <p:cNvSpPr>
            <a:spLocks noGrp="1"/>
          </p:cNvSpPr>
          <p:nvPr>
            <p:ph type="body" idx="1"/>
          </p:nvPr>
        </p:nvSpPr>
        <p:spPr>
          <a:xfrm>
            <a:off x="935068" y="89065"/>
            <a:ext cx="1238697" cy="6669974"/>
          </a:xfrm>
          <a:prstGeom prst="rect">
            <a:avLst/>
          </a:prstGeom>
        </p:spPr>
        <p:txBody>
          <a:bodyPr/>
          <a:lstStyle/>
          <a:p>
            <a:r>
              <a:rPr lang="en-US" sz="800" dirty="0"/>
              <a:t>Diana</a:t>
            </a:r>
            <a:r>
              <a:rPr lang="en-US" sz="800" baseline="0" dirty="0"/>
              <a:t> </a:t>
            </a:r>
            <a:r>
              <a:rPr lang="en-US" sz="800" baseline="0" dirty="0" err="1"/>
              <a:t>Laurillard’s</a:t>
            </a:r>
            <a:r>
              <a:rPr lang="en-US" sz="800" baseline="0" dirty="0"/>
              <a:t> Conversational Framework</a:t>
            </a:r>
          </a:p>
          <a:p>
            <a:endParaRPr lang="en-US" sz="800" baseline="0" dirty="0"/>
          </a:p>
          <a:p>
            <a:r>
              <a:rPr lang="en-US" sz="800" baseline="0" dirty="0"/>
              <a:t>Notion of Teachers trying to impact on the “Private World” of the student ( Colin Beard)</a:t>
            </a:r>
          </a:p>
          <a:p>
            <a:endParaRPr lang="en-US" sz="800" baseline="0" dirty="0"/>
          </a:p>
          <a:p>
            <a:r>
              <a:rPr lang="en-US" sz="800" baseline="0" dirty="0"/>
              <a:t>Suggests that we learn through a sequence of actions that include conversations</a:t>
            </a:r>
          </a:p>
          <a:p>
            <a:endParaRPr lang="en-US" sz="800" baseline="0" dirty="0"/>
          </a:p>
          <a:p>
            <a:pPr marL="228600" indent="-228600">
              <a:buAutoNum type="arabicPeriod"/>
            </a:pPr>
            <a:r>
              <a:rPr lang="en-US" sz="800" baseline="0" dirty="0"/>
              <a:t>Acquire knowledge from a teacher </a:t>
            </a:r>
          </a:p>
          <a:p>
            <a:pPr marL="228600" indent="-228600">
              <a:buAutoNum type="arabicPeriod"/>
            </a:pPr>
            <a:r>
              <a:rPr lang="en-US" sz="800" baseline="0" dirty="0"/>
              <a:t>Leads to Inquiring or research </a:t>
            </a:r>
          </a:p>
          <a:p>
            <a:pPr marL="228600" indent="-228600">
              <a:buAutoNum type="arabicPeriod"/>
            </a:pPr>
            <a:r>
              <a:rPr lang="en-US" sz="800" baseline="0" dirty="0" err="1"/>
              <a:t>Practising</a:t>
            </a:r>
            <a:r>
              <a:rPr lang="en-US" sz="800" baseline="0" dirty="0"/>
              <a:t> new skills and ideas</a:t>
            </a:r>
          </a:p>
          <a:p>
            <a:pPr marL="228600" indent="-228600">
              <a:buAutoNum type="arabicPeriod"/>
            </a:pPr>
            <a:r>
              <a:rPr lang="en-US" sz="800" baseline="0" dirty="0"/>
              <a:t>Discussing ideas with peers and enriching and learning new concepts</a:t>
            </a:r>
          </a:p>
          <a:p>
            <a:pPr marL="228600" indent="-228600">
              <a:buAutoNum type="arabicPeriod"/>
            </a:pPr>
            <a:r>
              <a:rPr lang="en-US" sz="800" baseline="0" dirty="0"/>
              <a:t>Collaborating with peers to construct or build knowledge ( Seymour </a:t>
            </a:r>
            <a:r>
              <a:rPr lang="en-US" sz="800" baseline="0" dirty="0" err="1"/>
              <a:t>Papert</a:t>
            </a:r>
            <a:r>
              <a:rPr lang="en-US" sz="800" baseline="0" dirty="0"/>
              <a:t>)</a:t>
            </a:r>
          </a:p>
          <a:p>
            <a:pPr marL="228600" indent="-228600">
              <a:buAutoNum type="arabicPeriod"/>
            </a:pPr>
            <a:r>
              <a:rPr lang="en-US" sz="800" baseline="0" dirty="0"/>
              <a:t>When designed tasks and integrating technology we need to integrate these actions to enrich the learning experience and technology enables all the above actions so it is a powerful medium for learning</a:t>
            </a:r>
            <a:endParaRPr lang="en-US" sz="800" dirty="0"/>
          </a:p>
        </p:txBody>
      </p:sp>
      <p:sp>
        <p:nvSpPr>
          <p:cNvPr id="4" name="Slide Number Placeholder 3"/>
          <p:cNvSpPr>
            <a:spLocks noGrp="1"/>
          </p:cNvSpPr>
          <p:nvPr>
            <p:ph type="sldNum" sz="quarter" idx="10"/>
          </p:nvPr>
        </p:nvSpPr>
        <p:spPr>
          <a:xfrm>
            <a:off x="1246313" y="27070802"/>
            <a:ext cx="953453" cy="1429985"/>
          </a:xfrm>
          <a:prstGeom prst="rect">
            <a:avLst/>
          </a:prstGeom>
        </p:spPr>
        <p:txBody>
          <a:bodyPr/>
          <a:lstStyle/>
          <a:p>
            <a:fld id="{C7D8CB2B-D00F-D644-9514-BE0DBD9F7C79}" type="slidenum">
              <a:rPr lang="en-US" smtClean="0"/>
              <a:t>4</a:t>
            </a:fld>
            <a:endParaRPr lang="en-US"/>
          </a:p>
        </p:txBody>
      </p:sp>
    </p:spTree>
    <p:extLst>
      <p:ext uri="{BB962C8B-B14F-4D97-AF65-F5344CB8AC3E}">
        <p14:creationId xmlns:p14="http://schemas.microsoft.com/office/powerpoint/2010/main" val="292215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700" dirty="0"/>
              <a:t>The</a:t>
            </a:r>
            <a:r>
              <a:rPr lang="en-US" sz="700" baseline="0" dirty="0"/>
              <a:t> reimagining of the curriculum</a:t>
            </a:r>
            <a:r>
              <a:rPr lang="en-US" sz="700" dirty="0"/>
              <a:t> involved rethinking how tasks could</a:t>
            </a:r>
            <a:r>
              <a:rPr lang="en-US" sz="700" baseline="0" dirty="0"/>
              <a:t> be delivered if technology was included in the scaffolding of the task..  This involved developing </a:t>
            </a:r>
            <a:r>
              <a:rPr lang="en-US" sz="700" baseline="0" dirty="0" err="1"/>
              <a:t>protoypes</a:t>
            </a:r>
            <a:r>
              <a:rPr lang="en-US" sz="700" baseline="0" dirty="0"/>
              <a:t>, </a:t>
            </a:r>
            <a:r>
              <a:rPr lang="en-US" sz="700" baseline="0" dirty="0" err="1"/>
              <a:t>trialling</a:t>
            </a:r>
            <a:r>
              <a:rPr lang="en-US" sz="700" baseline="0" dirty="0"/>
              <a:t> them , reviewing them and making adjustments.</a:t>
            </a:r>
          </a:p>
          <a:p>
            <a:endParaRPr lang="en-US" sz="700" baseline="0" dirty="0"/>
          </a:p>
          <a:p>
            <a:r>
              <a:rPr lang="en-US" sz="700" baseline="0" dirty="0"/>
              <a:t>The process was not only about discovering how we could change pedagogy to include technology and deepen student engagement but also a journey of changing teacher attitudes and beliefs about the benefits of using technology to teach language.</a:t>
            </a:r>
          </a:p>
          <a:p>
            <a:endParaRPr lang="en-US" sz="700" baseline="0" dirty="0"/>
          </a:p>
          <a:p>
            <a:r>
              <a:rPr lang="en-US" sz="700" baseline="0" dirty="0"/>
              <a:t>In reimagining past tasks the aim was to experiment &amp; explore, problem solve during the pilot stage and seek and apply feedback from students and teachers.  Quite time intensive but well worth it.</a:t>
            </a:r>
          </a:p>
          <a:p>
            <a:endParaRPr lang="en-US" sz="700" baseline="0" dirty="0"/>
          </a:p>
          <a:p>
            <a:r>
              <a:rPr lang="en-US" sz="700" baseline="0" dirty="0"/>
              <a:t>Therefore a process of prototyping and piloting and seeking and applying feedback became key to the momentum of the </a:t>
            </a:r>
            <a:r>
              <a:rPr lang="en-US" sz="700" baseline="0" dirty="0" err="1"/>
              <a:t>endeavour</a:t>
            </a:r>
            <a:r>
              <a:rPr lang="en-US" sz="700" baseline="0" dirty="0"/>
              <a:t>.</a:t>
            </a:r>
          </a:p>
          <a:p>
            <a:pPr rtl="0" fontAlgn="base"/>
            <a:endParaRPr lang="en-US" sz="700" b="0" i="0" kern="1200" dirty="0">
              <a:solidFill>
                <a:schemeClr val="tx1"/>
              </a:solidFill>
              <a:effectLst/>
              <a:latin typeface="+mn-lt"/>
              <a:ea typeface="+mn-ea"/>
              <a:cs typeface="+mn-cs"/>
            </a:endParaRPr>
          </a:p>
          <a:p>
            <a:pPr rtl="0" fontAlgn="base"/>
            <a:r>
              <a:rPr lang="en-US" sz="700" b="0" i="0" u="none" strike="noStrike" kern="1200" dirty="0">
                <a:solidFill>
                  <a:schemeClr val="tx1"/>
                </a:solidFill>
                <a:effectLst/>
                <a:latin typeface="+mn-lt"/>
                <a:ea typeface="+mn-ea"/>
                <a:cs typeface="+mn-cs"/>
              </a:rPr>
              <a:t>The approach takes commitment  and is  both vision and feedback driven </a:t>
            </a:r>
            <a:r>
              <a:rPr lang="en-US" sz="700" b="0" i="0" kern="1200" dirty="0">
                <a:solidFill>
                  <a:schemeClr val="tx1"/>
                </a:solidFill>
                <a:effectLst/>
                <a:latin typeface="+mn-lt"/>
                <a:ea typeface="+mn-ea"/>
                <a:cs typeface="+mn-cs"/>
              </a:rPr>
              <a:t>​</a:t>
            </a:r>
          </a:p>
          <a:p>
            <a:pPr rtl="0" fontAlgn="base"/>
            <a:r>
              <a:rPr lang="en-US" sz="700" b="0" i="0" kern="1200" dirty="0">
                <a:solidFill>
                  <a:schemeClr val="tx1"/>
                </a:solidFill>
                <a:effectLst/>
                <a:latin typeface="+mn-lt"/>
                <a:ea typeface="+mn-ea"/>
                <a:cs typeface="+mn-cs"/>
              </a:rPr>
              <a:t>​</a:t>
            </a:r>
          </a:p>
          <a:p>
            <a:pPr rtl="0" fontAlgn="base"/>
            <a:r>
              <a:rPr lang="en-US" sz="700" b="0" i="0" u="none" strike="noStrike" kern="1200" dirty="0">
                <a:solidFill>
                  <a:schemeClr val="tx1"/>
                </a:solidFill>
                <a:effectLst/>
                <a:latin typeface="+mn-lt"/>
                <a:ea typeface="+mn-ea"/>
                <a:cs typeface="+mn-cs"/>
              </a:rPr>
              <a:t>The </a:t>
            </a:r>
            <a:r>
              <a:rPr lang="en-US" sz="700" b="0" i="0" u="none" strike="noStrike" kern="1200" dirty="0" err="1">
                <a:solidFill>
                  <a:schemeClr val="tx1"/>
                </a:solidFill>
                <a:effectLst/>
                <a:latin typeface="+mn-lt"/>
                <a:ea typeface="+mn-ea"/>
                <a:cs typeface="+mn-cs"/>
              </a:rPr>
              <a:t>realisation</a:t>
            </a:r>
            <a:r>
              <a:rPr lang="en-US" sz="700" b="0" i="0" u="none" strike="noStrike" kern="1200" dirty="0">
                <a:solidFill>
                  <a:schemeClr val="tx1"/>
                </a:solidFill>
                <a:effectLst/>
                <a:latin typeface="+mn-lt"/>
                <a:ea typeface="+mn-ea"/>
                <a:cs typeface="+mn-cs"/>
              </a:rPr>
              <a:t> of the process also requires a high degree of teamwork and synergy</a:t>
            </a:r>
            <a:r>
              <a:rPr lang="en-US" sz="700" b="0" i="0" kern="1200" dirty="0">
                <a:solidFill>
                  <a:schemeClr val="tx1"/>
                </a:solidFill>
                <a:effectLst/>
                <a:latin typeface="+mn-lt"/>
                <a:ea typeface="+mn-ea"/>
                <a:cs typeface="+mn-cs"/>
              </a:rPr>
              <a:t>​</a:t>
            </a:r>
          </a:p>
          <a:p>
            <a:pPr rtl="0" fontAlgn="base"/>
            <a:r>
              <a:rPr lang="en-US" sz="700" b="0" i="0" kern="1200" dirty="0">
                <a:solidFill>
                  <a:schemeClr val="tx1"/>
                </a:solidFill>
                <a:effectLst/>
                <a:latin typeface="+mn-lt"/>
                <a:ea typeface="+mn-ea"/>
                <a:cs typeface="+mn-cs"/>
              </a:rPr>
              <a:t>​</a:t>
            </a:r>
          </a:p>
          <a:p>
            <a:pPr rtl="0" fontAlgn="base"/>
            <a:r>
              <a:rPr lang="en-US" sz="700" b="0" i="0" u="none" strike="noStrike" kern="1200" dirty="0">
                <a:solidFill>
                  <a:schemeClr val="tx1"/>
                </a:solidFill>
                <a:effectLst/>
                <a:latin typeface="+mn-lt"/>
                <a:ea typeface="+mn-ea"/>
                <a:cs typeface="+mn-cs"/>
              </a:rPr>
              <a:t>Generally accepted view among all</a:t>
            </a:r>
            <a:r>
              <a:rPr lang="en-US" sz="700" b="0" i="0" u="none" strike="noStrike" kern="1200" baseline="0" dirty="0">
                <a:solidFill>
                  <a:schemeClr val="tx1"/>
                </a:solidFill>
                <a:effectLst/>
                <a:latin typeface="+mn-lt"/>
                <a:ea typeface="+mn-ea"/>
                <a:cs typeface="+mn-cs"/>
              </a:rPr>
              <a:t> teachers and managers</a:t>
            </a:r>
            <a:r>
              <a:rPr lang="en-US" sz="700" b="0" i="0" u="none" strike="noStrike" kern="1200" dirty="0">
                <a:solidFill>
                  <a:schemeClr val="tx1"/>
                </a:solidFill>
                <a:effectLst/>
                <a:latin typeface="+mn-lt"/>
                <a:ea typeface="+mn-ea"/>
                <a:cs typeface="+mn-cs"/>
              </a:rPr>
              <a:t> that we are “continuously improving</a:t>
            </a:r>
            <a:r>
              <a:rPr lang="en-US" sz="7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7D8CB2B-D00F-D644-9514-BE0DBD9F7C79}" type="slidenum">
              <a:rPr lang="en-US" smtClean="0"/>
              <a:t>5</a:t>
            </a:fld>
            <a:endParaRPr lang="en-US"/>
          </a:p>
        </p:txBody>
      </p:sp>
    </p:spTree>
    <p:extLst>
      <p:ext uri="{BB962C8B-B14F-4D97-AF65-F5344CB8AC3E}">
        <p14:creationId xmlns:p14="http://schemas.microsoft.com/office/powerpoint/2010/main" val="432556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a:t>
            </a:r>
            <a:r>
              <a:rPr lang="en-US" b="1" baseline="0" dirty="0"/>
              <a:t> integration of technology and a commitment to enhancing multimodal learning creates a plethora of opportunities to enrich the language learning experience so it is important that  from the process of reimagining evolves a deliberately articulated  preferred blend or pattern of engagement with digital tools and modes of learning  so that the learning processes are somewhat predictable for students ( and teachers) providing a stable base for the development of the architecture of the learning experience as a whole.</a:t>
            </a:r>
            <a:endParaRPr lang="en-US" b="1" dirty="0"/>
          </a:p>
          <a:p>
            <a:endParaRPr lang="en-US" b="1" dirty="0"/>
          </a:p>
          <a:p>
            <a:r>
              <a:rPr lang="en-US" dirty="0"/>
              <a:t>The complexity of Blended Learning is highlighted in its definition. Graham Allen </a:t>
            </a:r>
            <a:r>
              <a:rPr lang="en-US" dirty="0" err="1"/>
              <a:t>Ure’s</a:t>
            </a:r>
            <a:r>
              <a:rPr lang="en-US" baseline="0" dirty="0"/>
              <a:t>  suggest that BL is a combination of methods, modalities as well as a ratio of  learningF2F and in  Digital environments</a:t>
            </a:r>
          </a:p>
          <a:p>
            <a:endParaRPr lang="en-US" baseline="0" dirty="0"/>
          </a:p>
          <a:p>
            <a:r>
              <a:rPr lang="en-US" b="1" baseline="0" dirty="0"/>
              <a:t>So the blend of technologies and the features they afford generate new ways in which language learning opportunities can be </a:t>
            </a:r>
            <a:r>
              <a:rPr lang="en-US" b="1" baseline="0" dirty="0" err="1"/>
              <a:t>realised</a:t>
            </a:r>
            <a:r>
              <a:rPr lang="en-US" b="1" baseline="0" dirty="0"/>
              <a:t> and therein lies the opportunity to innovate! </a:t>
            </a:r>
            <a:r>
              <a:rPr lang="en-US" baseline="0" dirty="0"/>
              <a:t>It is up to the teacher and /or course </a:t>
            </a:r>
            <a:r>
              <a:rPr lang="en-US" baseline="0" dirty="0" err="1"/>
              <a:t>co-ordinator</a:t>
            </a:r>
            <a:r>
              <a:rPr lang="en-US" baseline="0" dirty="0"/>
              <a:t> as designer to decide how to match the affordances of technology with the particular objectives of a skill to be developed.</a:t>
            </a:r>
          </a:p>
          <a:p>
            <a:endParaRPr lang="en-US" baseline="0" dirty="0"/>
          </a:p>
          <a:p>
            <a:endParaRPr lang="en-US" baseline="0" dirty="0"/>
          </a:p>
          <a:p>
            <a:pPr rtl="0" fontAlgn="base"/>
            <a:r>
              <a:rPr lang="en-US" sz="1200" b="0" i="0" u="none" strike="noStrike" kern="1200" dirty="0">
                <a:solidFill>
                  <a:schemeClr val="tx1"/>
                </a:solidFill>
                <a:effectLst/>
                <a:latin typeface="+mn-lt"/>
                <a:ea typeface="+mn-ea"/>
                <a:cs typeface="+mn-cs"/>
              </a:rPr>
              <a:t>Tasks then need to be developed and designed across both digital and physical</a:t>
            </a:r>
            <a:r>
              <a:rPr lang="en-US" sz="1200" b="0" i="0" kern="1200" dirty="0">
                <a:solidFill>
                  <a:schemeClr val="tx1"/>
                </a:solidFill>
                <a:effectLst/>
                <a:latin typeface="+mn-lt"/>
                <a:ea typeface="+mn-ea"/>
                <a:cs typeface="+mn-cs"/>
              </a:rPr>
              <a:t>​ learning</a:t>
            </a:r>
            <a:r>
              <a:rPr lang="en-US" sz="1200" b="0" i="0" kern="1200" baseline="0" dirty="0">
                <a:solidFill>
                  <a:schemeClr val="tx1"/>
                </a:solidFill>
                <a:effectLst/>
                <a:latin typeface="+mn-lt"/>
                <a:ea typeface="+mn-ea"/>
                <a:cs typeface="+mn-cs"/>
              </a:rPr>
              <a:t> spaces incorporating as much </a:t>
            </a:r>
            <a:r>
              <a:rPr lang="en-US" sz="1200" b="1" i="0" kern="1200" baseline="0" dirty="0">
                <a:solidFill>
                  <a:schemeClr val="tx1"/>
                </a:solidFill>
                <a:effectLst/>
                <a:latin typeface="+mn-lt"/>
                <a:ea typeface="+mn-ea"/>
                <a:cs typeface="+mn-cs"/>
              </a:rPr>
              <a:t>social or peer </a:t>
            </a:r>
            <a:r>
              <a:rPr lang="en-US" sz="1200" b="1" i="0" kern="1200" baseline="0" dirty="0" err="1">
                <a:solidFill>
                  <a:schemeClr val="tx1"/>
                </a:solidFill>
                <a:effectLst/>
                <a:latin typeface="+mn-lt"/>
                <a:ea typeface="+mn-ea"/>
                <a:cs typeface="+mn-cs"/>
              </a:rPr>
              <a:t>centred</a:t>
            </a:r>
            <a:r>
              <a:rPr lang="en-US" sz="1200" b="1" i="0" kern="1200" baseline="0" dirty="0">
                <a:solidFill>
                  <a:schemeClr val="tx1"/>
                </a:solidFill>
                <a:effectLst/>
                <a:latin typeface="+mn-lt"/>
                <a:ea typeface="+mn-ea"/>
                <a:cs typeface="+mn-cs"/>
              </a:rPr>
              <a:t> learning as possible</a:t>
            </a:r>
            <a:r>
              <a:rPr lang="en-US" sz="1200" b="0" i="0" kern="1200" baseline="0" dirty="0">
                <a:solidFill>
                  <a:schemeClr val="tx1"/>
                </a:solidFill>
                <a:effectLst/>
                <a:latin typeface="+mn-lt"/>
                <a:ea typeface="+mn-ea"/>
                <a:cs typeface="+mn-cs"/>
              </a:rPr>
              <a:t>.</a:t>
            </a:r>
          </a:p>
          <a:p>
            <a:pPr rtl="0" fontAlgn="base"/>
            <a:endParaRPr lang="en-US" sz="1200" b="0" i="0" kern="1200" baseline="0" dirty="0">
              <a:solidFill>
                <a:schemeClr val="tx1"/>
              </a:solidFill>
              <a:effectLst/>
              <a:latin typeface="+mn-lt"/>
              <a:ea typeface="+mn-ea"/>
              <a:cs typeface="+mn-cs"/>
            </a:endParaRPr>
          </a:p>
          <a:p>
            <a:pPr rtl="0" fontAlgn="base"/>
            <a:r>
              <a:rPr lang="en-US" sz="1200" b="1" i="0" kern="1200" baseline="0" dirty="0">
                <a:solidFill>
                  <a:schemeClr val="tx1"/>
                </a:solidFill>
                <a:effectLst/>
                <a:latin typeface="+mn-lt"/>
                <a:ea typeface="+mn-ea"/>
                <a:cs typeface="+mn-cs"/>
              </a:rPr>
              <a:t>In addition how the pattern for blending emerges might be influenced by the outcomes you are trying to achieve in your course</a:t>
            </a:r>
            <a:r>
              <a:rPr lang="en-US" sz="1200" b="0" i="0" kern="1200" baseline="0" dirty="0">
                <a:solidFill>
                  <a:schemeClr val="tx1"/>
                </a:solidFill>
                <a:effectLst/>
                <a:latin typeface="+mn-lt"/>
                <a:ea typeface="+mn-ea"/>
                <a:cs typeface="+mn-cs"/>
              </a:rPr>
              <a:t>.  For example CETs pattern for blending takes into account how the students will use CANVAS ( LMS) to study at university as that is the target environment we are preparing them for.  However at this stage that is still a bit of a mystery as they themselves are still experimenting.</a:t>
            </a:r>
          </a:p>
          <a:p>
            <a:pPr rtl="0" fontAlgn="base"/>
            <a:endParaRPr lang="en-US" sz="1200" b="0" i="0"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Blended learning also means a shifting teaching culture:  Movement or detachment from "the book" to "Canvas pages” and “links” “tabs", introduction of videos as a mass communication tool have changed the nature of the classroom and the teachers role in it.  The classroom itself</a:t>
            </a:r>
            <a:r>
              <a:rPr lang="en-US" sz="1200" b="0" i="0" u="none" strike="noStrike" kern="1200" baseline="0" dirty="0">
                <a:solidFill>
                  <a:schemeClr val="tx1"/>
                </a:solidFill>
                <a:effectLst/>
                <a:latin typeface="+mn-lt"/>
                <a:ea typeface="+mn-ea"/>
                <a:cs typeface="+mn-cs"/>
              </a:rPr>
              <a:t> has expanded into space or digital space</a:t>
            </a:r>
            <a:r>
              <a:rPr lang="en-US" sz="1200" b="0" i="0" u="none" strike="noStrike" kern="1200" dirty="0">
                <a:solidFill>
                  <a:schemeClr val="tx1"/>
                </a:solidFill>
                <a:effectLst/>
                <a:latin typeface="+mn-lt"/>
                <a:ea typeface="+mn-ea"/>
                <a:cs typeface="+mn-cs"/>
              </a:rPr>
              <a:t>.  The </a:t>
            </a:r>
            <a:r>
              <a:rPr lang="en-US" sz="1200" b="0" i="0" u="none" strike="noStrike" kern="1200" dirty="0" err="1">
                <a:solidFill>
                  <a:schemeClr val="tx1"/>
                </a:solidFill>
                <a:effectLst/>
                <a:latin typeface="+mn-lt"/>
                <a:ea typeface="+mn-ea"/>
                <a:cs typeface="+mn-cs"/>
              </a:rPr>
              <a:t>decentralisation</a:t>
            </a:r>
            <a:r>
              <a:rPr lang="en-US" sz="1200" b="0" i="0" u="none" strike="noStrike" kern="1200" dirty="0">
                <a:solidFill>
                  <a:schemeClr val="tx1"/>
                </a:solidFill>
                <a:effectLst/>
                <a:latin typeface="+mn-lt"/>
                <a:ea typeface="+mn-ea"/>
                <a:cs typeface="+mn-cs"/>
              </a:rPr>
              <a:t> of the teacher to facilitator and guide  and invasion of the teaching space by learning designers sending messages to students about tasks to complete </a:t>
            </a:r>
            <a:r>
              <a:rPr lang="en-US" sz="1200" b="0" i="0" u="none" strike="noStrike" kern="1200" dirty="0" err="1">
                <a:solidFill>
                  <a:schemeClr val="tx1"/>
                </a:solidFill>
                <a:effectLst/>
                <a:latin typeface="+mn-lt"/>
                <a:ea typeface="+mn-ea"/>
                <a:cs typeface="+mn-cs"/>
              </a:rPr>
              <a:t>etc</a:t>
            </a:r>
            <a:r>
              <a:rPr lang="en-US" sz="1200" b="0" i="0" u="none" strike="noStrike" kern="1200" dirty="0">
                <a:solidFill>
                  <a:schemeClr val="tx1"/>
                </a:solidFill>
                <a:effectLst/>
                <a:latin typeface="+mn-lt"/>
                <a:ea typeface="+mn-ea"/>
                <a:cs typeface="+mn-cs"/>
              </a:rPr>
              <a:t> meant that the teacher was no longer alone in the classroom instead there was a  team working on</a:t>
            </a:r>
            <a:r>
              <a:rPr lang="en-US" sz="1200" b="0" i="0" u="none" strike="noStrike" kern="1200" baseline="0" dirty="0">
                <a:solidFill>
                  <a:schemeClr val="tx1"/>
                </a:solidFill>
                <a:effectLst/>
                <a:latin typeface="+mn-lt"/>
                <a:ea typeface="+mn-ea"/>
                <a:cs typeface="+mn-cs"/>
              </a:rPr>
              <a:t> a class</a:t>
            </a:r>
            <a:r>
              <a:rPr lang="en-US" sz="1200" b="0" i="0" u="none" strike="noStrike" kern="1200" dirty="0">
                <a:solidFill>
                  <a:schemeClr val="tx1"/>
                </a:solidFill>
                <a:effectLst/>
                <a:latin typeface="+mn-lt"/>
                <a:ea typeface="+mn-ea"/>
                <a:cs typeface="+mn-cs"/>
              </a:rPr>
              <a:t>.  Teaching itself  then becomes a collaborative </a:t>
            </a:r>
            <a:r>
              <a:rPr lang="en-US" sz="1200" b="0" i="0" u="none" strike="noStrike" kern="1200" dirty="0" err="1">
                <a:solidFill>
                  <a:schemeClr val="tx1"/>
                </a:solidFill>
                <a:effectLst/>
                <a:latin typeface="+mn-lt"/>
                <a:ea typeface="+mn-ea"/>
                <a:cs typeface="+mn-cs"/>
              </a:rPr>
              <a:t>endeavour</a:t>
            </a:r>
            <a:r>
              <a:rPr lang="en-US" sz="1200" b="0" i="0" u="none" strike="noStrike" kern="1200" dirty="0">
                <a:solidFill>
                  <a:schemeClr val="tx1"/>
                </a:solidFill>
                <a:effectLst/>
                <a:latin typeface="+mn-lt"/>
                <a:ea typeface="+mn-ea"/>
                <a:cs typeface="+mn-cs"/>
              </a:rPr>
              <a:t> which includes, designers, video teachers, course leaders. This</a:t>
            </a:r>
            <a:r>
              <a:rPr lang="en-US" sz="1200" b="0" i="0" u="none" strike="noStrike" kern="1200" baseline="0" dirty="0">
                <a:solidFill>
                  <a:schemeClr val="tx1"/>
                </a:solidFill>
                <a:effectLst/>
                <a:latin typeface="+mn-lt"/>
                <a:ea typeface="+mn-ea"/>
                <a:cs typeface="+mn-cs"/>
              </a:rPr>
              <a:t> means that Blended learning does necessitate a culture shift for teachers.</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Digital tools such as google docs and discussion boards add a new dimension to  group collaboration creating an opportunity for deep engagement</a:t>
            </a:r>
            <a:r>
              <a:rPr lang="en-US" sz="1200" b="0" i="0" u="none" strike="noStrike" kern="1200" baseline="0" dirty="0">
                <a:solidFill>
                  <a:schemeClr val="tx1"/>
                </a:solidFill>
                <a:effectLst/>
                <a:latin typeface="+mn-lt"/>
                <a:ea typeface="+mn-ea"/>
                <a:cs typeface="+mn-cs"/>
              </a:rPr>
              <a:t> with the task through</a:t>
            </a:r>
            <a:r>
              <a:rPr lang="en-US" sz="1200" b="0" i="0" u="none" strike="noStrike" kern="1200" dirty="0">
                <a:solidFill>
                  <a:schemeClr val="tx1"/>
                </a:solidFill>
                <a:effectLst/>
                <a:latin typeface="+mn-lt"/>
                <a:ea typeface="+mn-ea"/>
                <a:cs typeface="+mn-cs"/>
              </a:rPr>
              <a:t> synchronous and asynchronous peer collaboration, feedback from peers, modelling of interaction and in addition</a:t>
            </a:r>
            <a:r>
              <a:rPr lang="en-US" sz="1200" b="0" i="0" u="none" strike="noStrike" kern="1200" baseline="0" dirty="0">
                <a:solidFill>
                  <a:schemeClr val="tx1"/>
                </a:solidFill>
                <a:effectLst/>
                <a:latin typeface="+mn-lt"/>
                <a:ea typeface="+mn-ea"/>
                <a:cs typeface="+mn-cs"/>
              </a:rPr>
              <a:t> production of group artefacts using digital tools that in terms of </a:t>
            </a:r>
            <a:r>
              <a:rPr lang="en-US" sz="1200" b="0" i="0" u="none" strike="noStrike" kern="1200" baseline="0" dirty="0" err="1">
                <a:solidFill>
                  <a:schemeClr val="tx1"/>
                </a:solidFill>
                <a:effectLst/>
                <a:latin typeface="+mn-lt"/>
                <a:ea typeface="+mn-ea"/>
                <a:cs typeface="+mn-cs"/>
              </a:rPr>
              <a:t>vygotsky</a:t>
            </a:r>
            <a:r>
              <a:rPr lang="en-US" sz="1200" b="0" i="0" u="none" strike="noStrike" kern="1200" baseline="0" dirty="0">
                <a:solidFill>
                  <a:schemeClr val="tx1"/>
                </a:solidFill>
                <a:effectLst/>
                <a:latin typeface="+mn-lt"/>
                <a:ea typeface="+mn-ea"/>
                <a:cs typeface="+mn-cs"/>
              </a:rPr>
              <a:t> “construct” meaning from  group interaction validating  it and motivating the group.  </a:t>
            </a:r>
          </a:p>
          <a:p>
            <a:pPr rtl="0" fontAlgn="base"/>
            <a:endParaRPr lang="en-US" sz="1200" b="0" i="0" u="none" strike="noStrike" kern="1200" baseline="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 The recycling of particular digital tools embedded in the curriculum across the graduated</a:t>
            </a:r>
            <a:r>
              <a:rPr lang="en-US" sz="1200" b="0" i="0" u="none" strike="noStrike" kern="1200" baseline="0" dirty="0">
                <a:solidFill>
                  <a:schemeClr val="tx1"/>
                </a:solidFill>
                <a:effectLst/>
                <a:latin typeface="+mn-lt"/>
                <a:ea typeface="+mn-ea"/>
                <a:cs typeface="+mn-cs"/>
              </a:rPr>
              <a:t> courses</a:t>
            </a:r>
            <a:r>
              <a:rPr lang="en-US" sz="1200" b="0" i="0" u="none" strike="noStrike" kern="1200" dirty="0">
                <a:solidFill>
                  <a:schemeClr val="tx1"/>
                </a:solidFill>
                <a:effectLst/>
                <a:latin typeface="+mn-lt"/>
                <a:ea typeface="+mn-ea"/>
                <a:cs typeface="+mn-cs"/>
              </a:rPr>
              <a:t> develops a  digital fluency  competency  as well as a the activities associated with the digital tools a collaboration competency and a critical literacy competency as the language of discussion, debate, interrogation and persuasion emerge  underpinning the development of language of critical literacy.</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In this way</a:t>
            </a:r>
            <a:r>
              <a:rPr lang="en-US" sz="1200" b="1" i="0" kern="1200" baseline="0" dirty="0">
                <a:solidFill>
                  <a:schemeClr val="tx1"/>
                </a:solidFill>
                <a:effectLst/>
                <a:latin typeface="+mn-lt"/>
                <a:ea typeface="+mn-ea"/>
                <a:cs typeface="+mn-cs"/>
              </a:rPr>
              <a:t> the concept of competency is layered including not only language but also appropriate use of communication tools, awareness of the social rules of engagement in digital space</a:t>
            </a:r>
            <a:endParaRPr lang="en-US" sz="1200" b="1"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The deep engagement with themes </a:t>
            </a:r>
            <a:r>
              <a:rPr lang="en-US" sz="1200" b="0" i="0" u="none" strike="noStrike" kern="1200" dirty="0">
                <a:solidFill>
                  <a:schemeClr val="tx1"/>
                </a:solidFill>
                <a:effectLst/>
                <a:latin typeface="+mn-lt"/>
                <a:ea typeface="+mn-ea"/>
                <a:cs typeface="+mn-cs"/>
              </a:rPr>
              <a:t>and related sub themes provided the context for students to develop sufficient depth of understanding that enables the development of critical and reflective skills .  These skills are developed because of both the </a:t>
            </a:r>
            <a:r>
              <a:rPr lang="en-US" sz="1200" b="0" i="0" u="none" strike="noStrike" kern="1200" dirty="0" err="1">
                <a:solidFill>
                  <a:schemeClr val="tx1"/>
                </a:solidFill>
                <a:effectLst/>
                <a:latin typeface="+mn-lt"/>
                <a:ea typeface="+mn-ea"/>
                <a:cs typeface="+mn-cs"/>
              </a:rPr>
              <a:t>personalised</a:t>
            </a:r>
            <a:r>
              <a:rPr lang="en-US" sz="1200" b="0" i="0" u="none" strike="noStrike" kern="1200" dirty="0">
                <a:solidFill>
                  <a:schemeClr val="tx1"/>
                </a:solidFill>
                <a:effectLst/>
                <a:latin typeface="+mn-lt"/>
                <a:ea typeface="+mn-ea"/>
                <a:cs typeface="+mn-cs"/>
              </a:rPr>
              <a:t> activities delivered through the digital or online learning environment as well as the active interactions facilitated through in class activities.  </a:t>
            </a:r>
            <a:r>
              <a:rPr lang="en-US" sz="1200" b="1" i="0" u="none" strike="noStrike" kern="1200" dirty="0">
                <a:solidFill>
                  <a:schemeClr val="tx1"/>
                </a:solidFill>
                <a:effectLst/>
                <a:latin typeface="+mn-lt"/>
                <a:ea typeface="+mn-ea"/>
                <a:cs typeface="+mn-cs"/>
              </a:rPr>
              <a:t>These activities are usually sequenced and </a:t>
            </a:r>
            <a:r>
              <a:rPr lang="en-US" sz="1200" b="1" i="0" u="none" strike="noStrike" kern="1200" dirty="0" err="1">
                <a:solidFill>
                  <a:schemeClr val="tx1"/>
                </a:solidFill>
                <a:effectLst/>
                <a:latin typeface="+mn-lt"/>
                <a:ea typeface="+mn-ea"/>
                <a:cs typeface="+mn-cs"/>
              </a:rPr>
              <a:t>scaffolded</a:t>
            </a:r>
            <a:r>
              <a:rPr lang="en-US" sz="1200" b="1" i="0" u="none" strike="noStrike" kern="1200" dirty="0">
                <a:solidFill>
                  <a:schemeClr val="tx1"/>
                </a:solidFill>
                <a:effectLst/>
                <a:latin typeface="+mn-lt"/>
                <a:ea typeface="+mn-ea"/>
                <a:cs typeface="+mn-cs"/>
              </a:rPr>
              <a:t> tasks leading to for example  to an Assessment event . </a:t>
            </a:r>
          </a:p>
          <a:p>
            <a:r>
              <a:rPr lang="en-US" b="1" baseline="0" dirty="0"/>
              <a:t> </a:t>
            </a:r>
          </a:p>
          <a:p>
            <a:endParaRPr lang="en-US" dirty="0"/>
          </a:p>
        </p:txBody>
      </p:sp>
      <p:sp>
        <p:nvSpPr>
          <p:cNvPr id="4" name="Slide Number Placeholder 3"/>
          <p:cNvSpPr>
            <a:spLocks noGrp="1"/>
          </p:cNvSpPr>
          <p:nvPr>
            <p:ph type="sldNum" sz="quarter" idx="10"/>
          </p:nvPr>
        </p:nvSpPr>
        <p:spPr/>
        <p:txBody>
          <a:bodyPr/>
          <a:lstStyle/>
          <a:p>
            <a:fld id="{C7D8CB2B-D00F-D644-9514-BE0DBD9F7C79}" type="slidenum">
              <a:rPr lang="en-US" smtClean="0"/>
              <a:t>6</a:t>
            </a:fld>
            <a:endParaRPr lang="en-US"/>
          </a:p>
        </p:txBody>
      </p:sp>
    </p:spTree>
    <p:extLst>
      <p:ext uri="{BB962C8B-B14F-4D97-AF65-F5344CB8AC3E}">
        <p14:creationId xmlns:p14="http://schemas.microsoft.com/office/powerpoint/2010/main" val="1875986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AU" dirty="0"/>
              <a:t>Structure of DEC course</a:t>
            </a:r>
          </a:p>
          <a:p>
            <a:pPr marL="228600" indent="-228600">
              <a:buAutoNum type="arabicPeriod"/>
            </a:pPr>
            <a:r>
              <a:rPr lang="en-AU" dirty="0"/>
              <a:t>Underlying Design principles: Overall aim was to achieve a consistency in design across the courses but not compromise the originality of each course, the distinctive purpose of each course and the separate outcomes each course aimed to achieve. The thematic structure and content and purpose of each course preserved each courses character.</a:t>
            </a:r>
          </a:p>
          <a:p>
            <a:pPr marL="228600" indent="-228600">
              <a:buAutoNum type="arabicPeriod"/>
            </a:pPr>
            <a:r>
              <a:rPr lang="en-AU" dirty="0"/>
              <a:t>Past: DEC 36 &amp; 25 were considered foundational courses taught using a General English framework: Now the courses are graded EAP courses developing foundational academic English skills and competencies that lead to the final DEC 10 level.  Students completing DEC 10 are aiming for a range of English Entry Requirements defined by admissions as ranging from Overall 6.5 up to 8.0. So there is no articulated</a:t>
            </a:r>
            <a:r>
              <a:rPr lang="en-AU" baseline="0" dirty="0"/>
              <a:t> Exit level.</a:t>
            </a:r>
            <a:endParaRPr lang="en-AU" dirty="0"/>
          </a:p>
          <a:p>
            <a:pPr marL="228600" indent="-228600">
              <a:buAutoNum type="arabicPeriod"/>
            </a:pPr>
            <a:r>
              <a:rPr lang="en-AU" dirty="0"/>
              <a:t>The course design aimed to achieve a bespoke learning experience where students developed academic language skills and competencies in a graduated pattern centred on the principle of task based language learning which included technology as a way of enriching the personalised and interactive and social aspects of learning.  The use of an LMS was seen as an opportunity to develop language experiences across a new space and to develop interactive protocols using new digital tools.  </a:t>
            </a:r>
            <a:r>
              <a:rPr lang="en-AU" b="1" dirty="0"/>
              <a:t>The digital dimension was essentially a new mode of communication where new registers of social rules of interaction applied  and which is relevant to the academic environment students need to engage in at university .</a:t>
            </a:r>
          </a:p>
          <a:p>
            <a:pPr marL="228600" indent="-228600">
              <a:buAutoNum type="arabicPeriod"/>
            </a:pPr>
            <a:r>
              <a:rPr lang="en-AU" dirty="0"/>
              <a:t>The spiral curriculum design aimed to develop digital literacy by designed tasks where students could learn how to use the tools to learn academically:  </a:t>
            </a:r>
            <a:r>
              <a:rPr lang="en-AU" dirty="0" err="1"/>
              <a:t>ie</a:t>
            </a:r>
            <a:r>
              <a:rPr lang="en-AU" dirty="0"/>
              <a:t> how to have an academic discussion asynchronously on a discussion board.  Digital tools such as collaborative or joint construction and deconstruction was also developed and repeats across the courses.  So </a:t>
            </a:r>
            <a:r>
              <a:rPr lang="en-AU" dirty="0" err="1"/>
              <a:t>whike</a:t>
            </a:r>
            <a:r>
              <a:rPr lang="en-AU" dirty="0"/>
              <a:t> the content and themes change the digital tools that are being used to achieve the communicative task remain the same ensuring students develop a working understanding of how to use these tools for example for group collaboration.  </a:t>
            </a:r>
            <a:r>
              <a:rPr lang="en-AU" b="1" dirty="0"/>
              <a:t>Also </a:t>
            </a:r>
            <a:r>
              <a:rPr lang="en-AU" b="1" dirty="0" err="1"/>
              <a:t>repetitous</a:t>
            </a:r>
            <a:r>
              <a:rPr lang="en-AU" b="1" dirty="0"/>
              <a:t> use of these  tools across the courses , over time decreases the need for support for using the tools foregrounding the language development aspects of the task and also puts technology in its place  </a:t>
            </a:r>
            <a:r>
              <a:rPr lang="en-AU" b="1" dirty="0" err="1"/>
              <a:t>ie</a:t>
            </a:r>
            <a:r>
              <a:rPr lang="en-AU" b="1" dirty="0"/>
              <a:t> augmenting the communicative act.</a:t>
            </a:r>
          </a:p>
          <a:p>
            <a:pPr marL="228600" indent="-228600">
              <a:buAutoNum type="arabicPeriod"/>
            </a:pPr>
            <a:r>
              <a:rPr lang="en-US" sz="1200" b="1" i="0" u="none" strike="noStrike" kern="1200" dirty="0">
                <a:solidFill>
                  <a:schemeClr val="tx1"/>
                </a:solidFill>
                <a:effectLst/>
                <a:latin typeface="+mn-lt"/>
                <a:ea typeface="+mn-ea"/>
                <a:cs typeface="+mn-cs"/>
              </a:rPr>
              <a:t>Overall Design of curriculum means tasks are repeated or recycled </a:t>
            </a:r>
            <a:r>
              <a:rPr lang="en-US" sz="1200" b="1" i="0" u="none" strike="noStrike" kern="1200" dirty="0" err="1">
                <a:solidFill>
                  <a:schemeClr val="tx1"/>
                </a:solidFill>
                <a:effectLst/>
                <a:latin typeface="+mn-lt"/>
                <a:ea typeface="+mn-ea"/>
                <a:cs typeface="+mn-cs"/>
              </a:rPr>
              <a:t>ie</a:t>
            </a:r>
            <a:r>
              <a:rPr lang="en-US" sz="1200" b="1" i="0" u="none" strike="noStrike" kern="1200" dirty="0">
                <a:solidFill>
                  <a:schemeClr val="tx1"/>
                </a:solidFill>
                <a:effectLst/>
                <a:latin typeface="+mn-lt"/>
                <a:ea typeface="+mn-ea"/>
                <a:cs typeface="+mn-cs"/>
              </a:rPr>
              <a:t>  language skills and academic skills are developed across courses but depth in terms of themes studied and associated extensive and intensive reading &amp; listening increases in complexity and expectations in terms of output or assessment tasks become increasingly complex.</a:t>
            </a:r>
            <a:endParaRPr lang="en-AU" dirty="0"/>
          </a:p>
          <a:p>
            <a:pPr marL="0" indent="0">
              <a:buNone/>
            </a:pPr>
            <a:r>
              <a:rPr lang="en-AU" dirty="0"/>
              <a:t>6. Blended Delivery: The rhythm of how to deliver a language lesson across mediums took some time to emerge.  However once “new” pattern of learning emerged and teachers embraced the reality and existence of the LMS as another teaching tool and teaching space the magic began to happen. the LMS </a:t>
            </a:r>
            <a:r>
              <a:rPr lang="en-AU" baseline="0" dirty="0"/>
              <a:t> became more than just a </a:t>
            </a:r>
            <a:r>
              <a:rPr lang="en-AU" dirty="0"/>
              <a:t> repository of resources but it is potentially a space for students to collaborate, practise their English, work with peers and engage in targeted language development.  There is a shift then in classroom culture and teacher role that emerges.  </a:t>
            </a:r>
            <a:r>
              <a:rPr lang="en-AU" b="1" dirty="0"/>
              <a:t>No longer is the teacher the sole source of input and feedback</a:t>
            </a:r>
            <a:r>
              <a:rPr lang="en-AU" dirty="0"/>
              <a:t>.  </a:t>
            </a:r>
            <a:r>
              <a:rPr lang="en-AU" b="1" dirty="0"/>
              <a:t>Suddenly input and feedback is far more dynamic because there are more modes </a:t>
            </a:r>
            <a:r>
              <a:rPr lang="en-AU" b="1" dirty="0" err="1"/>
              <a:t>ie</a:t>
            </a:r>
            <a:r>
              <a:rPr lang="en-AU" b="1" dirty="0"/>
              <a:t> </a:t>
            </a:r>
            <a:r>
              <a:rPr lang="en-AU" b="1" dirty="0" err="1"/>
              <a:t>multimodes</a:t>
            </a:r>
            <a:r>
              <a:rPr lang="en-AU" b="1" dirty="0"/>
              <a:t> through which this can be achieved.  We have only started to develop these patterns of teaching but this is an exciting area.</a:t>
            </a:r>
          </a:p>
          <a:p>
            <a:pPr marL="0" indent="0">
              <a:buNone/>
            </a:pPr>
            <a:endParaRPr lang="en-AU" dirty="0"/>
          </a:p>
          <a:p>
            <a:pPr marL="0" indent="0">
              <a:buNone/>
            </a:pPr>
            <a:r>
              <a:rPr lang="en-AU" dirty="0"/>
              <a:t>7. One element of Blended learning which is intrinsically motivating for students is the sense of both security and autonomy the LMS provides s.  Once they have learned the habitual patterns of interaction they are able to develop independent patterns of learning that also include peer led interactions and learning</a:t>
            </a:r>
          </a:p>
        </p:txBody>
      </p:sp>
      <p:sp>
        <p:nvSpPr>
          <p:cNvPr id="4" name="Slide Number Placeholder 3"/>
          <p:cNvSpPr>
            <a:spLocks noGrp="1"/>
          </p:cNvSpPr>
          <p:nvPr>
            <p:ph type="sldNum" sz="quarter" idx="5"/>
          </p:nvPr>
        </p:nvSpPr>
        <p:spPr/>
        <p:txBody>
          <a:bodyPr/>
          <a:lstStyle/>
          <a:p>
            <a:fld id="{C7D8CB2B-D00F-D644-9514-BE0DBD9F7C79}" type="slidenum">
              <a:rPr lang="en-US" smtClean="0"/>
              <a:t>7</a:t>
            </a:fld>
            <a:endParaRPr lang="en-US"/>
          </a:p>
        </p:txBody>
      </p:sp>
    </p:spTree>
    <p:extLst>
      <p:ext uri="{BB962C8B-B14F-4D97-AF65-F5344CB8AC3E}">
        <p14:creationId xmlns:p14="http://schemas.microsoft.com/office/powerpoint/2010/main" val="157955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Now move</a:t>
            </a:r>
            <a:r>
              <a:rPr lang="en-US" sz="1200" b="0" i="0" kern="1200" baseline="0" dirty="0">
                <a:solidFill>
                  <a:schemeClr val="tx1"/>
                </a:solidFill>
                <a:effectLst/>
                <a:latin typeface="+mn-lt"/>
                <a:ea typeface="+mn-ea"/>
                <a:cs typeface="+mn-cs"/>
              </a:rPr>
              <a:t> down to Task based learning itself:</a:t>
            </a:r>
            <a:r>
              <a:rPr lang="en-US" sz="1200" b="0" i="0" kern="1200" dirty="0">
                <a:solidFill>
                  <a:schemeClr val="tx1"/>
                </a:solidFill>
                <a:effectLst/>
                <a:latin typeface="+mn-lt"/>
                <a:ea typeface="+mn-ea"/>
                <a:cs typeface="+mn-cs"/>
              </a:rPr>
              <a:t>​</a:t>
            </a:r>
          </a:p>
          <a:p>
            <a:pPr rtl="0" fontAlgn="base"/>
            <a:endParaRPr lang="en-US" sz="1200" b="0" i="0"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TBL</a:t>
            </a:r>
          </a:p>
          <a:p>
            <a:pPr rtl="0" fontAlgn="base"/>
            <a:r>
              <a:rPr lang="en-US" sz="1200" b="0" i="0" u="none" strike="noStrike" kern="1200" dirty="0">
                <a:solidFill>
                  <a:schemeClr val="tx1"/>
                </a:solidFill>
                <a:effectLst/>
                <a:latin typeface="+mn-lt"/>
                <a:ea typeface="+mn-ea"/>
                <a:cs typeface="+mn-cs"/>
              </a:rPr>
              <a:t>Intrinsically motivating</a:t>
            </a:r>
          </a:p>
          <a:p>
            <a:pPr rtl="0" fontAlgn="base"/>
            <a:r>
              <a:rPr lang="en-US" sz="1200" b="0" i="0" u="none" strike="noStrike" kern="1200" dirty="0">
                <a:solidFill>
                  <a:schemeClr val="tx1"/>
                </a:solidFill>
                <a:effectLst/>
                <a:latin typeface="+mn-lt"/>
                <a:ea typeface="+mn-ea"/>
                <a:cs typeface="+mn-cs"/>
              </a:rPr>
              <a:t>Consistent with a learner focus</a:t>
            </a:r>
          </a:p>
          <a:p>
            <a:pPr rtl="0" fontAlgn="base"/>
            <a:r>
              <a:rPr lang="en-US" sz="1200" b="0" i="0" u="none" strike="noStrike" kern="1200" dirty="0">
                <a:solidFill>
                  <a:schemeClr val="tx1"/>
                </a:solidFill>
                <a:effectLst/>
                <a:latin typeface="+mn-lt"/>
                <a:ea typeface="+mn-ea"/>
                <a:cs typeface="+mn-cs"/>
              </a:rPr>
              <a:t>Contributes to </a:t>
            </a:r>
            <a:r>
              <a:rPr lang="en-US" sz="1200" b="0" i="0" u="none" strike="noStrike" kern="1200" dirty="0" err="1">
                <a:solidFill>
                  <a:schemeClr val="tx1"/>
                </a:solidFill>
                <a:effectLst/>
                <a:latin typeface="+mn-lt"/>
                <a:ea typeface="+mn-ea"/>
                <a:cs typeface="+mn-cs"/>
              </a:rPr>
              <a:t>imporvement</a:t>
            </a:r>
            <a:r>
              <a:rPr lang="en-US" sz="1200" b="0" i="0" u="none" strike="noStrike" kern="1200" dirty="0">
                <a:solidFill>
                  <a:schemeClr val="tx1"/>
                </a:solidFill>
                <a:effectLst/>
                <a:latin typeface="+mn-lt"/>
                <a:ea typeface="+mn-ea"/>
                <a:cs typeface="+mn-cs"/>
              </a:rPr>
              <a:t> of communicative fluency</a:t>
            </a:r>
          </a:p>
          <a:p>
            <a:pPr rtl="0" fontAlgn="base"/>
            <a:r>
              <a:rPr lang="en-US" sz="1200" b="0" i="0" u="none" strike="noStrike" kern="1200" dirty="0">
                <a:solidFill>
                  <a:schemeClr val="tx1"/>
                </a:solidFill>
                <a:effectLst/>
                <a:latin typeface="+mn-lt"/>
                <a:ea typeface="+mn-ea"/>
                <a:cs typeface="+mn-cs"/>
              </a:rPr>
              <a:t>Offers input of target language</a:t>
            </a:r>
          </a:p>
          <a:p>
            <a:pPr rtl="0" fontAlgn="base"/>
            <a:r>
              <a:rPr lang="en-US" sz="1200" b="0" i="0" u="none" strike="noStrike" kern="1200" dirty="0">
                <a:solidFill>
                  <a:schemeClr val="tx1"/>
                </a:solidFill>
                <a:effectLst/>
                <a:latin typeface="+mn-lt"/>
                <a:ea typeface="+mn-ea"/>
                <a:cs typeface="+mn-cs"/>
              </a:rPr>
              <a:t>Opportunity for “natural</a:t>
            </a:r>
            <a:r>
              <a:rPr lang="en-US" sz="1200" b="0" i="0" u="none" strike="noStrike" kern="1200" baseline="0" dirty="0">
                <a:solidFill>
                  <a:schemeClr val="tx1"/>
                </a:solidFill>
                <a:effectLst/>
                <a:latin typeface="+mn-lt"/>
                <a:ea typeface="+mn-ea"/>
                <a:cs typeface="+mn-cs"/>
              </a:rPr>
              <a:t> language” </a:t>
            </a:r>
          </a:p>
          <a:p>
            <a:pPr rtl="0" fontAlgn="base"/>
            <a:r>
              <a:rPr lang="en-US" sz="1200" b="0" i="0" u="none" strike="noStrike" kern="1200" baseline="0" dirty="0">
                <a:solidFill>
                  <a:schemeClr val="tx1"/>
                </a:solidFill>
                <a:effectLst/>
                <a:latin typeface="+mn-lt"/>
                <a:ea typeface="+mn-ea"/>
                <a:cs typeface="+mn-cs"/>
              </a:rPr>
              <a:t>Stresses meaning over form</a:t>
            </a:r>
          </a:p>
          <a:p>
            <a:pPr rtl="0" fontAlgn="base"/>
            <a:r>
              <a:rPr lang="en-US" sz="1200" b="0" i="0" u="none" strike="noStrike" kern="1200" baseline="0" dirty="0">
                <a:solidFill>
                  <a:schemeClr val="tx1"/>
                </a:solidFill>
                <a:effectLst/>
                <a:latin typeface="+mn-lt"/>
                <a:ea typeface="+mn-ea"/>
                <a:cs typeface="+mn-cs"/>
              </a:rPr>
              <a:t> (Ellis 2009)</a:t>
            </a:r>
          </a:p>
          <a:p>
            <a:pPr rtl="0" fontAlgn="base"/>
            <a:endParaRPr lang="en-US" sz="1200" b="0" i="0" u="none" strike="noStrike" kern="1200" baseline="0" dirty="0">
              <a:solidFill>
                <a:schemeClr val="tx1"/>
              </a:solidFill>
              <a:effectLst/>
              <a:latin typeface="+mn-lt"/>
              <a:ea typeface="+mn-ea"/>
              <a:cs typeface="+mn-cs"/>
            </a:endParaRPr>
          </a:p>
          <a:p>
            <a:pPr rtl="0" fontAlgn="base"/>
            <a:r>
              <a:rPr lang="en-US" sz="1200" b="0" i="0" u="none" strike="noStrike" kern="1200" baseline="0" dirty="0">
                <a:solidFill>
                  <a:schemeClr val="tx1"/>
                </a:solidFill>
                <a:effectLst/>
                <a:latin typeface="+mn-lt"/>
                <a:ea typeface="+mn-ea"/>
                <a:cs typeface="+mn-cs"/>
              </a:rPr>
              <a:t>&amp;</a:t>
            </a:r>
          </a:p>
          <a:p>
            <a:pPr rtl="0" fontAlgn="base"/>
            <a:endParaRPr lang="en-US" sz="1200" b="0" i="0" u="none" strike="noStrike" kern="1200" baseline="0" dirty="0">
              <a:solidFill>
                <a:schemeClr val="tx1"/>
              </a:solidFill>
              <a:effectLst/>
              <a:latin typeface="+mn-lt"/>
              <a:ea typeface="+mn-ea"/>
              <a:cs typeface="+mn-cs"/>
            </a:endParaRPr>
          </a:p>
          <a:p>
            <a:pPr marL="228600" indent="-228600" rtl="0" fontAlgn="base">
              <a:buAutoNum type="arabicParenR"/>
            </a:pPr>
            <a:r>
              <a:rPr lang="en-US" sz="1200" b="0" i="0" u="none" strike="noStrike" kern="1200" baseline="0" dirty="0">
                <a:solidFill>
                  <a:schemeClr val="tx1"/>
                </a:solidFill>
                <a:effectLst/>
                <a:latin typeface="+mn-lt"/>
                <a:ea typeface="+mn-ea"/>
                <a:cs typeface="+mn-cs"/>
              </a:rPr>
              <a:t>Tasks should provide rich input that makes the task real and authentic</a:t>
            </a:r>
          </a:p>
          <a:p>
            <a:pPr marL="228600" indent="-228600" rtl="0" fontAlgn="base">
              <a:buAutoNum type="arabicParenR"/>
            </a:pPr>
            <a:r>
              <a:rPr lang="en-US" sz="1200" b="0" i="0" u="none" strike="noStrike" kern="1200" baseline="0" dirty="0">
                <a:solidFill>
                  <a:schemeClr val="tx1"/>
                </a:solidFill>
                <a:effectLst/>
                <a:latin typeface="+mn-lt"/>
                <a:ea typeface="+mn-ea"/>
                <a:cs typeface="+mn-cs"/>
              </a:rPr>
              <a:t>Focus on error in context</a:t>
            </a:r>
          </a:p>
          <a:p>
            <a:pPr marL="228600" indent="-228600" rtl="0" fontAlgn="base">
              <a:buAutoNum type="arabicParenR"/>
            </a:pPr>
            <a:r>
              <a:rPr lang="en-US" sz="1200" b="0" i="0" u="none" strike="noStrike" kern="1200" baseline="0" dirty="0">
                <a:solidFill>
                  <a:schemeClr val="tx1"/>
                </a:solidFill>
                <a:effectLst/>
                <a:latin typeface="+mn-lt"/>
                <a:ea typeface="+mn-ea"/>
                <a:cs typeface="+mn-cs"/>
              </a:rPr>
              <a:t>Give corrective feedback</a:t>
            </a:r>
          </a:p>
          <a:p>
            <a:pPr marL="228600" indent="-228600" rtl="0" fontAlgn="base">
              <a:buAutoNum type="arabicParenR"/>
            </a:pPr>
            <a:r>
              <a:rPr lang="en-US" sz="1200" b="0" i="0" u="none" strike="noStrike" kern="1200" baseline="0" dirty="0">
                <a:solidFill>
                  <a:schemeClr val="tx1"/>
                </a:solidFill>
                <a:effectLst/>
                <a:latin typeface="+mn-lt"/>
                <a:ea typeface="+mn-ea"/>
                <a:cs typeface="+mn-cs"/>
              </a:rPr>
              <a:t>Encourage collaborative learning</a:t>
            </a:r>
          </a:p>
          <a:p>
            <a:pPr marL="228600" indent="-228600" rtl="0" fontAlgn="base">
              <a:buAutoNum type="arabicParenR"/>
            </a:pPr>
            <a:r>
              <a:rPr lang="en-US" sz="1200" b="0" i="0" u="none" strike="noStrike" kern="1200" baseline="0" dirty="0">
                <a:solidFill>
                  <a:schemeClr val="tx1"/>
                </a:solidFill>
                <a:effectLst/>
                <a:latin typeface="+mn-lt"/>
                <a:ea typeface="+mn-ea"/>
                <a:cs typeface="+mn-cs"/>
              </a:rPr>
              <a:t>Promote language output (Gonzalez-</a:t>
            </a:r>
            <a:r>
              <a:rPr lang="en-US" sz="1200" b="0" i="0" u="none" strike="noStrike" kern="1200" baseline="0" dirty="0" err="1">
                <a:solidFill>
                  <a:schemeClr val="tx1"/>
                </a:solidFill>
                <a:effectLst/>
                <a:latin typeface="+mn-lt"/>
                <a:ea typeface="+mn-ea"/>
                <a:cs typeface="+mn-cs"/>
              </a:rPr>
              <a:t>Lloret</a:t>
            </a:r>
            <a:r>
              <a:rPr lang="en-US" sz="1200" b="0" i="0" u="none" strike="noStrike" kern="1200" baseline="0" dirty="0">
                <a:solidFill>
                  <a:schemeClr val="tx1"/>
                </a:solidFill>
                <a:effectLst/>
                <a:latin typeface="+mn-lt"/>
                <a:ea typeface="+mn-ea"/>
                <a:cs typeface="+mn-cs"/>
              </a:rPr>
              <a:t>)</a:t>
            </a:r>
          </a:p>
          <a:p>
            <a:pPr marL="228600" indent="-228600" rtl="0" fontAlgn="base">
              <a:buAutoNum type="arabicParenR"/>
            </a:pPr>
            <a:endParaRPr lang="en-US" sz="1200" b="0" i="0" u="none" strike="noStrike" kern="1200" dirty="0">
              <a:solidFill>
                <a:schemeClr val="tx1"/>
              </a:solidFill>
              <a:effectLst/>
              <a:latin typeface="+mn-lt"/>
              <a:ea typeface="+mn-ea"/>
              <a:cs typeface="+mn-cs"/>
            </a:endParaRPr>
          </a:p>
          <a:p>
            <a:pPr rtl="0" fontAlgn="base"/>
            <a:endParaRPr lang="en-US" sz="1200" b="0" i="0" u="none" strike="noStrike" kern="1200" dirty="0">
              <a:solidFill>
                <a:schemeClr val="tx1"/>
              </a:solidFill>
              <a:effectLst/>
              <a:latin typeface="+mn-lt"/>
              <a:ea typeface="+mn-ea"/>
              <a:cs typeface="+mn-cs"/>
            </a:endParaRP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Evolution of task design</a:t>
            </a:r>
          </a:p>
          <a:p>
            <a:pPr rtl="0" fontAlgn="base"/>
            <a:endParaRPr lang="en-US" sz="1200" b="0" i="0" u="none" strike="noStrike" kern="1200" dirty="0">
              <a:solidFill>
                <a:schemeClr val="tx1"/>
              </a:solidFill>
              <a:effectLst/>
              <a:latin typeface="+mn-lt"/>
              <a:ea typeface="+mn-ea"/>
              <a:cs typeface="+mn-cs"/>
            </a:endParaRP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The design of tasks changed with the concept of "flipping" content so that pre-task</a:t>
            </a:r>
            <a:r>
              <a:rPr lang="en-US" sz="1200" b="0" i="0" u="none" strike="noStrike" kern="1200" baseline="0" dirty="0">
                <a:solidFill>
                  <a:schemeClr val="tx1"/>
                </a:solidFill>
                <a:effectLst/>
                <a:latin typeface="+mn-lt"/>
                <a:ea typeface="+mn-ea"/>
                <a:cs typeface="+mn-cs"/>
              </a:rPr>
              <a:t> skill development</a:t>
            </a:r>
            <a:r>
              <a:rPr lang="en-US" sz="1200" b="0" i="0" u="none" strike="noStrike" kern="1200" dirty="0">
                <a:solidFill>
                  <a:schemeClr val="tx1"/>
                </a:solidFill>
                <a:effectLst/>
                <a:latin typeface="+mn-lt"/>
                <a:ea typeface="+mn-ea"/>
                <a:cs typeface="+mn-cs"/>
              </a:rPr>
              <a:t> was often prepared at home and teachers would begin  lessons at the activity stage in class.  So the timetable  is a crucial tool for communication and </a:t>
            </a:r>
            <a:r>
              <a:rPr lang="en-US" sz="1200" b="0" i="0" u="none" strike="noStrike" kern="1200" dirty="0" err="1">
                <a:solidFill>
                  <a:schemeClr val="tx1"/>
                </a:solidFill>
                <a:effectLst/>
                <a:latin typeface="+mn-lt"/>
                <a:ea typeface="+mn-ea"/>
                <a:cs typeface="+mn-cs"/>
              </a:rPr>
              <a:t>standardising</a:t>
            </a:r>
            <a:r>
              <a:rPr lang="en-US" sz="1200" b="0" i="0" u="none" strike="noStrike" kern="1200" dirty="0">
                <a:solidFill>
                  <a:schemeClr val="tx1"/>
                </a:solidFill>
                <a:effectLst/>
                <a:latin typeface="+mn-lt"/>
                <a:ea typeface="+mn-ea"/>
                <a:cs typeface="+mn-cs"/>
              </a:rPr>
              <a:t> delivery</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Timetable included learning tasks to be completed in a predefined</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sequence of activities</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 that  builds competency towards the </a:t>
            </a:r>
            <a:r>
              <a:rPr lang="en-US" sz="1200" b="0" i="0" u="none" strike="noStrike" kern="1200" dirty="0" err="1">
                <a:solidFill>
                  <a:schemeClr val="tx1"/>
                </a:solidFill>
                <a:effectLst/>
                <a:latin typeface="+mn-lt"/>
                <a:ea typeface="+mn-ea"/>
                <a:cs typeface="+mn-cs"/>
              </a:rPr>
              <a:t>asssessment</a:t>
            </a:r>
            <a:r>
              <a:rPr lang="en-US" sz="1200" b="0" i="0" u="none" strike="noStrike" kern="1200" dirty="0">
                <a:solidFill>
                  <a:schemeClr val="tx1"/>
                </a:solidFill>
                <a:effectLst/>
                <a:latin typeface="+mn-lt"/>
                <a:ea typeface="+mn-ea"/>
                <a:cs typeface="+mn-cs"/>
              </a:rPr>
              <a:t> event or performance stage</a:t>
            </a:r>
            <a:r>
              <a:rPr lang="en-US" sz="1200" b="0" i="0" u="none" strike="noStrike" kern="1200" baseline="0" dirty="0">
                <a:solidFill>
                  <a:schemeClr val="tx1"/>
                </a:solidFill>
                <a:effectLst/>
                <a:latin typeface="+mn-lt"/>
                <a:ea typeface="+mn-ea"/>
                <a:cs typeface="+mn-cs"/>
              </a:rPr>
              <a:t> of  the learning process</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Also areas of intensive development where students could self select resources.  So students have CHOICES in their learning.</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Interact with peers and learn</a:t>
            </a:r>
            <a:r>
              <a:rPr lang="en-US" sz="1200" b="0" i="0" u="none" strike="noStrike" kern="1200" baseline="0" dirty="0">
                <a:solidFill>
                  <a:schemeClr val="tx1"/>
                </a:solidFill>
                <a:effectLst/>
                <a:latin typeface="+mn-lt"/>
                <a:ea typeface="+mn-ea"/>
                <a:cs typeface="+mn-cs"/>
              </a:rPr>
              <a:t> socially</a:t>
            </a:r>
          </a:p>
          <a:p>
            <a:pPr rtl="0" fontAlgn="base"/>
            <a:r>
              <a:rPr lang="en-US" sz="1200" b="0" i="0" u="none" strike="noStrike" kern="1200" baseline="0" dirty="0">
                <a:solidFill>
                  <a:schemeClr val="tx1"/>
                </a:solidFill>
                <a:effectLst/>
                <a:latin typeface="+mn-lt"/>
                <a:ea typeface="+mn-ea"/>
                <a:cs typeface="+mn-cs"/>
              </a:rPr>
              <a:t>Engage with resources on the LMS</a:t>
            </a:r>
          </a:p>
          <a:p>
            <a:pPr rtl="0" fontAlgn="base"/>
            <a:r>
              <a:rPr lang="en-US" sz="1200" b="0" i="0" u="none" strike="noStrike" kern="1200" baseline="0" dirty="0">
                <a:solidFill>
                  <a:schemeClr val="tx1"/>
                </a:solidFill>
                <a:effectLst/>
                <a:latin typeface="+mn-lt"/>
                <a:ea typeface="+mn-ea"/>
                <a:cs typeface="+mn-cs"/>
              </a:rPr>
              <a:t>Engage with adaptive learning modules </a:t>
            </a:r>
          </a:p>
          <a:p>
            <a:pPr rtl="0" fontAlgn="base"/>
            <a:r>
              <a:rPr lang="en-US" sz="1200" b="0" i="0" u="none" strike="noStrike" kern="1200" baseline="0" dirty="0">
                <a:solidFill>
                  <a:schemeClr val="tx1"/>
                </a:solidFill>
                <a:effectLst/>
                <a:latin typeface="+mn-lt"/>
                <a:ea typeface="+mn-ea"/>
                <a:cs typeface="+mn-cs"/>
              </a:rPr>
              <a:t>Seek feedback from their teacher</a:t>
            </a:r>
          </a:p>
          <a:p>
            <a:pPr rtl="0" fontAlgn="base"/>
            <a:endParaRPr lang="en-US" sz="1200" b="1" i="0" u="none" strike="noStrike" kern="1200" baseline="0" dirty="0">
              <a:solidFill>
                <a:schemeClr val="tx1"/>
              </a:solidFill>
              <a:effectLst/>
              <a:latin typeface="+mn-lt"/>
              <a:ea typeface="+mn-ea"/>
              <a:cs typeface="+mn-cs"/>
            </a:endParaRPr>
          </a:p>
          <a:p>
            <a:pPr rtl="0" fontAlgn="base"/>
            <a:r>
              <a:rPr lang="en-US" sz="1200" b="1" i="0" u="none" strike="noStrike" kern="1200" baseline="0" dirty="0">
                <a:solidFill>
                  <a:schemeClr val="tx1"/>
                </a:solidFill>
                <a:effectLst/>
                <a:latin typeface="+mn-lt"/>
                <a:ea typeface="+mn-ea"/>
                <a:cs typeface="+mn-cs"/>
              </a:rPr>
              <a:t>The existence of choice empowers the self-directed learning of the student.</a:t>
            </a:r>
          </a:p>
          <a:p>
            <a:pPr rtl="0" fontAlgn="base"/>
            <a:endParaRPr lang="en-US" sz="1200" b="0" i="0" u="none" strike="noStrike" kern="1200" baseline="0" dirty="0">
              <a:solidFill>
                <a:schemeClr val="tx1"/>
              </a:solidFill>
              <a:effectLst/>
              <a:latin typeface="+mn-lt"/>
              <a:ea typeface="+mn-ea"/>
              <a:cs typeface="+mn-cs"/>
            </a:endParaRPr>
          </a:p>
          <a:p>
            <a:pPr rtl="0" fontAlgn="base"/>
            <a:r>
              <a:rPr lang="en-US" sz="1200" b="0" i="0" u="none" strike="noStrike" kern="1200" baseline="0" dirty="0">
                <a:solidFill>
                  <a:schemeClr val="tx1"/>
                </a:solidFill>
                <a:effectLst/>
                <a:latin typeface="+mn-lt"/>
                <a:ea typeface="+mn-ea"/>
                <a:cs typeface="+mn-cs"/>
              </a:rPr>
              <a:t>The other observation that becomes evident is that the digital space now provides continuity of learning for the student and a sense of belonging-the classroom is no longer the sole space for learning .  The classroom or F2F component is now a smaller but still a very significant component of the learning experience as a whole.  The point is the learning environment seems to have shifted. What the implications of this are for the future remains to be seen.</a:t>
            </a:r>
          </a:p>
          <a:p>
            <a:pPr rtl="0" fontAlgn="base"/>
            <a:endParaRPr lang="en-US" sz="1200" b="0" i="0" u="none" strike="noStrike" kern="1200" baseline="0" dirty="0">
              <a:solidFill>
                <a:schemeClr val="tx1"/>
              </a:solidFill>
              <a:effectLst/>
              <a:latin typeface="+mn-lt"/>
              <a:ea typeface="+mn-ea"/>
              <a:cs typeface="+mn-cs"/>
            </a:endParaRPr>
          </a:p>
          <a:p>
            <a:pPr rtl="0" fontAlgn="base"/>
            <a:endParaRPr lang="en-US" sz="1200" b="0" i="0" u="none" strike="noStrike" kern="1200" baseline="0" dirty="0">
              <a:solidFill>
                <a:schemeClr val="tx1"/>
              </a:solidFill>
              <a:effectLst/>
              <a:latin typeface="+mn-lt"/>
              <a:ea typeface="+mn-ea"/>
              <a:cs typeface="+mn-cs"/>
            </a:endParaRPr>
          </a:p>
          <a:p>
            <a:pPr rtl="0" fontAlgn="base"/>
            <a:r>
              <a:rPr lang="en-US" sz="1200" b="1" i="0" u="none" strike="noStrike" kern="1200" baseline="0" dirty="0">
                <a:solidFill>
                  <a:schemeClr val="tx1"/>
                </a:solidFill>
                <a:effectLst/>
                <a:latin typeface="+mn-lt"/>
                <a:ea typeface="+mn-ea"/>
                <a:cs typeface="+mn-cs"/>
              </a:rPr>
              <a:t>In the context of the curriculum, it is the reimaging of the task  which is key to unlocking a new curriculum.</a:t>
            </a:r>
            <a:endParaRPr lang="en-US" sz="1200" b="1" i="0" kern="1200" dirty="0">
              <a:solidFill>
                <a:schemeClr val="tx1"/>
              </a:solidFill>
              <a:effectLst/>
              <a:latin typeface="+mn-lt"/>
              <a:ea typeface="+mn-ea"/>
              <a:cs typeface="+mn-cs"/>
            </a:endParaRPr>
          </a:p>
          <a:p>
            <a:pPr rtl="0" fontAlgn="base"/>
            <a:endParaRPr lang="en-US" sz="1200" b="1" i="0" u="none" strike="noStrike"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7D8CB2B-D00F-D644-9514-BE0DBD9F7C79}" type="slidenum">
              <a:rPr lang="en-US" smtClean="0"/>
              <a:t>8</a:t>
            </a:fld>
            <a:endParaRPr lang="en-US"/>
          </a:p>
        </p:txBody>
      </p:sp>
    </p:spTree>
    <p:extLst>
      <p:ext uri="{BB962C8B-B14F-4D97-AF65-F5344CB8AC3E}">
        <p14:creationId xmlns:p14="http://schemas.microsoft.com/office/powerpoint/2010/main" val="1772035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Note to self:  </a:t>
            </a:r>
            <a:r>
              <a:rPr lang="en-US" sz="1200" b="1" dirty="0"/>
              <a:t>The task itself </a:t>
            </a:r>
            <a:r>
              <a:rPr lang="en-US" sz="1200" b="1" dirty="0" err="1"/>
              <a:t>hasn</a:t>
            </a:r>
            <a:r>
              <a:rPr lang="uk-UA" sz="1200" b="1" dirty="0"/>
              <a:t>’</a:t>
            </a:r>
            <a:r>
              <a:rPr lang="en-US" sz="1200" b="1" dirty="0"/>
              <a:t>t changed </a:t>
            </a:r>
            <a:r>
              <a:rPr lang="en-US" sz="1200" b="1" dirty="0" err="1"/>
              <a:t>ie</a:t>
            </a:r>
            <a:r>
              <a:rPr lang="en-US" sz="1200" b="1" dirty="0"/>
              <a:t> participate in an academic discussion but “how” the task is achieved integrating technology , the level of engagement and use </a:t>
            </a:r>
            <a:r>
              <a:rPr lang="en-US" sz="1200" b="1" dirty="0" err="1"/>
              <a:t>ofdigital</a:t>
            </a:r>
            <a:r>
              <a:rPr lang="en-US" sz="1200" b="1" dirty="0"/>
              <a:t> tools (what) to scaffold the task has changed modifying the task (why?)to achieve a deeper language learning experience </a:t>
            </a:r>
            <a:r>
              <a:rPr lang="en-US" sz="1200" b="1" dirty="0" err="1"/>
              <a:t>ie</a:t>
            </a:r>
            <a:r>
              <a:rPr lang="en-US" sz="1200" b="1" dirty="0"/>
              <a:t> SAMR Model </a:t>
            </a:r>
            <a:r>
              <a:rPr lang="en-US" sz="1200" b="1" dirty="0" err="1"/>
              <a:t>Puentedura</a:t>
            </a:r>
            <a:endParaRPr lang="en-US" sz="1200" b="1" dirty="0"/>
          </a:p>
          <a:p>
            <a:r>
              <a:rPr lang="en-US" sz="1200" dirty="0"/>
              <a:t>Also requires a level of student digital fluency to use the tools. ( fluency –what to use + how to use + why </a:t>
            </a:r>
            <a:r>
              <a:rPr lang="en-US" sz="1200" dirty="0" err="1"/>
              <a:t>touse</a:t>
            </a:r>
            <a:r>
              <a:rPr lang="en-US" sz="1200" dirty="0"/>
              <a:t>)</a:t>
            </a:r>
          </a:p>
          <a:p>
            <a:endParaRPr lang="en-US" sz="1200" dirty="0"/>
          </a:p>
          <a:p>
            <a:endParaRPr lang="en-US" sz="1200" dirty="0"/>
          </a:p>
          <a:p>
            <a:pPr rtl="0" fontAlgn="base"/>
            <a:r>
              <a:rPr lang="en-US" sz="1200" b="0" i="0" u="none" strike="noStrike" kern="1200" dirty="0">
                <a:solidFill>
                  <a:schemeClr val="tx1"/>
                </a:solidFill>
                <a:effectLst/>
                <a:latin typeface="+mn-lt"/>
                <a:ea typeface="+mn-ea"/>
                <a:cs typeface="+mn-cs"/>
              </a:rPr>
              <a:t>Digital tools such as google docs and discussion boards add a new dimension to  group collaboration creating an opportunity for deep engagement</a:t>
            </a:r>
            <a:r>
              <a:rPr lang="en-US" sz="1200" b="0" i="0" u="none" strike="noStrike" kern="1200" baseline="0" dirty="0">
                <a:solidFill>
                  <a:schemeClr val="tx1"/>
                </a:solidFill>
                <a:effectLst/>
                <a:latin typeface="+mn-lt"/>
                <a:ea typeface="+mn-ea"/>
                <a:cs typeface="+mn-cs"/>
              </a:rPr>
              <a:t> with the task through</a:t>
            </a:r>
            <a:r>
              <a:rPr lang="en-US" sz="1200" b="0" i="0" u="none" strike="noStrike" kern="1200" dirty="0">
                <a:solidFill>
                  <a:schemeClr val="tx1"/>
                </a:solidFill>
                <a:effectLst/>
                <a:latin typeface="+mn-lt"/>
                <a:ea typeface="+mn-ea"/>
                <a:cs typeface="+mn-cs"/>
              </a:rPr>
              <a:t> synchronous and asynchronous peer collaboration, feedback from peers, modelling of interaction and in addition</a:t>
            </a:r>
            <a:r>
              <a:rPr lang="en-US" sz="1200" b="0" i="0" u="none" strike="noStrike" kern="1200" baseline="0" dirty="0">
                <a:solidFill>
                  <a:schemeClr val="tx1"/>
                </a:solidFill>
                <a:effectLst/>
                <a:latin typeface="+mn-lt"/>
                <a:ea typeface="+mn-ea"/>
                <a:cs typeface="+mn-cs"/>
              </a:rPr>
              <a:t> production of group artefacts using digital tools that in terms of </a:t>
            </a:r>
            <a:r>
              <a:rPr lang="en-US" sz="1200" b="0" i="0" u="none" strike="noStrike" kern="1200" baseline="0" dirty="0" err="1">
                <a:solidFill>
                  <a:schemeClr val="tx1"/>
                </a:solidFill>
                <a:effectLst/>
                <a:latin typeface="+mn-lt"/>
                <a:ea typeface="+mn-ea"/>
                <a:cs typeface="+mn-cs"/>
              </a:rPr>
              <a:t>papert’s</a:t>
            </a:r>
            <a:r>
              <a:rPr lang="en-US" sz="1200" b="0" i="0" u="none" strike="noStrike" kern="1200" baseline="0" dirty="0">
                <a:solidFill>
                  <a:schemeClr val="tx1"/>
                </a:solidFill>
                <a:effectLst/>
                <a:latin typeface="+mn-lt"/>
                <a:ea typeface="+mn-ea"/>
                <a:cs typeface="+mn-cs"/>
              </a:rPr>
              <a:t> “construct” meaning from  group interaction validating  it and motivating the group.  </a:t>
            </a:r>
          </a:p>
          <a:p>
            <a:pPr rtl="0" fontAlgn="base"/>
            <a:endParaRPr lang="en-US" sz="1200" b="0" i="0" u="none" strike="noStrike" kern="1200" baseline="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 The recycling of particular digital tools embedded in the curriculum across the graduated</a:t>
            </a:r>
            <a:r>
              <a:rPr lang="en-US" sz="1200" b="0" i="0" u="none" strike="noStrike" kern="1200" baseline="0" dirty="0">
                <a:solidFill>
                  <a:schemeClr val="tx1"/>
                </a:solidFill>
                <a:effectLst/>
                <a:latin typeface="+mn-lt"/>
                <a:ea typeface="+mn-ea"/>
                <a:cs typeface="+mn-cs"/>
              </a:rPr>
              <a:t> courses</a:t>
            </a:r>
            <a:r>
              <a:rPr lang="en-US" sz="1200" b="0" i="0" u="none" strike="noStrike" kern="1200" dirty="0">
                <a:solidFill>
                  <a:schemeClr val="tx1"/>
                </a:solidFill>
                <a:effectLst/>
                <a:latin typeface="+mn-lt"/>
                <a:ea typeface="+mn-ea"/>
                <a:cs typeface="+mn-cs"/>
              </a:rPr>
              <a:t> develops a  digital fluency  competency.</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  The activities associated with using the digital tools generate</a:t>
            </a:r>
            <a:r>
              <a:rPr lang="en-US" sz="1200" b="0" i="0" u="none" strike="noStrike" kern="1200" baseline="0" dirty="0">
                <a:solidFill>
                  <a:schemeClr val="tx1"/>
                </a:solidFill>
                <a:effectLst/>
                <a:latin typeface="+mn-lt"/>
                <a:ea typeface="+mn-ea"/>
                <a:cs typeface="+mn-cs"/>
              </a:rPr>
              <a:t> a</a:t>
            </a:r>
            <a:r>
              <a:rPr lang="en-US" sz="1200" b="0" i="0" u="none" strike="noStrike" kern="1200" dirty="0">
                <a:solidFill>
                  <a:schemeClr val="tx1"/>
                </a:solidFill>
                <a:effectLst/>
                <a:latin typeface="+mn-lt"/>
                <a:ea typeface="+mn-ea"/>
                <a:cs typeface="+mn-cs"/>
              </a:rPr>
              <a:t> collaboration competency and </a:t>
            </a:r>
            <a:r>
              <a:rPr lang="en-US" sz="1200" b="0" i="0" u="none" strike="noStrike" kern="1200" baseline="0" dirty="0">
                <a:solidFill>
                  <a:schemeClr val="tx1"/>
                </a:solidFill>
                <a:effectLst/>
                <a:latin typeface="+mn-lt"/>
                <a:ea typeface="+mn-ea"/>
                <a:cs typeface="+mn-cs"/>
              </a:rPr>
              <a:t> the deep </a:t>
            </a:r>
            <a:r>
              <a:rPr lang="en-US" sz="1200" b="0" i="0" u="none" strike="noStrike" kern="1200" baseline="0" dirty="0" err="1">
                <a:solidFill>
                  <a:schemeClr val="tx1"/>
                </a:solidFill>
                <a:effectLst/>
                <a:latin typeface="+mn-lt"/>
                <a:ea typeface="+mn-ea"/>
                <a:cs typeface="+mn-cs"/>
              </a:rPr>
              <a:t>engagegement</a:t>
            </a:r>
            <a:r>
              <a:rPr lang="en-US" sz="1200" b="0" i="0" u="none" strike="noStrike" kern="1200" baseline="0" dirty="0">
                <a:solidFill>
                  <a:schemeClr val="tx1"/>
                </a:solidFill>
                <a:effectLst/>
                <a:latin typeface="+mn-lt"/>
                <a:ea typeface="+mn-ea"/>
                <a:cs typeface="+mn-cs"/>
              </a:rPr>
              <a:t> with the conversations generated because of  task engagement  develop a</a:t>
            </a:r>
            <a:r>
              <a:rPr lang="en-US" sz="1200" b="0" i="0" u="none" strike="noStrike" kern="1200" dirty="0">
                <a:solidFill>
                  <a:schemeClr val="tx1"/>
                </a:solidFill>
                <a:effectLst/>
                <a:latin typeface="+mn-lt"/>
                <a:ea typeface="+mn-ea"/>
                <a:cs typeface="+mn-cs"/>
              </a:rPr>
              <a:t> critical literacy competency developing language of discussion, debate, interrogation and persuasion emerge  underpinning the development of language of critical literacy.</a:t>
            </a:r>
            <a:r>
              <a:rPr lang="en-US" sz="1200" b="0" i="0" kern="1200" dirty="0">
                <a:solidFill>
                  <a:schemeClr val="tx1"/>
                </a:solidFill>
                <a:effectLst/>
                <a:latin typeface="+mn-lt"/>
                <a:ea typeface="+mn-ea"/>
                <a:cs typeface="+mn-cs"/>
              </a:rPr>
              <a:t>​ In this way</a:t>
            </a:r>
            <a:r>
              <a:rPr lang="en-US" sz="1200" b="0" i="0" kern="1200" baseline="0" dirty="0">
                <a:solidFill>
                  <a:schemeClr val="tx1"/>
                </a:solidFill>
                <a:effectLst/>
                <a:latin typeface="+mn-lt"/>
                <a:ea typeface="+mn-ea"/>
                <a:cs typeface="+mn-cs"/>
              </a:rPr>
              <a:t> the concept of competency is layered including not only language but also appropriate use of communication tools, awareness of the social rules of engagement in digital space and a key target skill criticality.</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 deep engagement with themes and related sub themes provides the context for students to develop sufficient depth of understanding that enables the development of critical and reflective skills .  These skills are developed because of both the </a:t>
            </a:r>
            <a:r>
              <a:rPr lang="en-US" sz="1200" b="0" i="0" u="none" strike="noStrike" kern="1200" dirty="0" err="1">
                <a:solidFill>
                  <a:schemeClr val="tx1"/>
                </a:solidFill>
                <a:effectLst/>
                <a:latin typeface="+mn-lt"/>
                <a:ea typeface="+mn-ea"/>
                <a:cs typeface="+mn-cs"/>
              </a:rPr>
              <a:t>personalised</a:t>
            </a:r>
            <a:r>
              <a:rPr lang="en-US" sz="1200" b="0" i="0" u="none" strike="noStrike" kern="1200" dirty="0">
                <a:solidFill>
                  <a:schemeClr val="tx1"/>
                </a:solidFill>
                <a:effectLst/>
                <a:latin typeface="+mn-lt"/>
                <a:ea typeface="+mn-ea"/>
                <a:cs typeface="+mn-cs"/>
              </a:rPr>
              <a:t> activities delivered through the digital or online learning environment as well as the active interactions facilitated through in class activities.  These activities are usually sequenced and scaffolded tasks leading to for example  to an Assessment event .</a:t>
            </a:r>
          </a:p>
          <a:p>
            <a:pPr rtl="0" fontAlgn="base"/>
            <a:endParaRPr lang="en-US" sz="1200" b="0" i="0" u="none" strike="noStrike" kern="1200" dirty="0">
              <a:solidFill>
                <a:schemeClr val="tx1"/>
              </a:solidFill>
              <a:effectLst/>
              <a:latin typeface="+mn-lt"/>
              <a:ea typeface="+mn-ea"/>
              <a:cs typeface="+mn-cs"/>
            </a:endParaRPr>
          </a:p>
          <a:p>
            <a:pPr rtl="0" fontAlgn="base"/>
            <a:r>
              <a:rPr lang="en-US" sz="1200" b="1" i="0" u="none" strike="noStrike" kern="1200" dirty="0">
                <a:solidFill>
                  <a:schemeClr val="tx1"/>
                </a:solidFill>
                <a:effectLst/>
                <a:latin typeface="+mn-lt"/>
                <a:ea typeface="+mn-ea"/>
                <a:cs typeface="+mn-cs"/>
              </a:rPr>
              <a:t>So these are the concepts underpinning the reimagining</a:t>
            </a:r>
            <a:r>
              <a:rPr lang="en-US" sz="1200" b="1" i="0" u="none" strike="noStrike" kern="1200" baseline="0" dirty="0">
                <a:solidFill>
                  <a:schemeClr val="tx1"/>
                </a:solidFill>
                <a:effectLst/>
                <a:latin typeface="+mn-lt"/>
                <a:ea typeface="+mn-ea"/>
                <a:cs typeface="+mn-cs"/>
              </a:rPr>
              <a:t> of the design of our DEC curriculum which is still in the stage of refinement and consolidation.  It is however Task design that is at the core of the </a:t>
            </a:r>
            <a:r>
              <a:rPr lang="en-US" sz="1200" b="1" i="0" u="none" strike="noStrike" kern="1200" baseline="0" dirty="0" err="1">
                <a:solidFill>
                  <a:schemeClr val="tx1"/>
                </a:solidFill>
                <a:effectLst/>
                <a:latin typeface="+mn-lt"/>
                <a:ea typeface="+mn-ea"/>
                <a:cs typeface="+mn-cs"/>
              </a:rPr>
              <a:t>reimgining</a:t>
            </a:r>
            <a:r>
              <a:rPr lang="en-US" sz="1200" b="1" i="0" u="none" strike="noStrike" kern="1200" baseline="0" dirty="0">
                <a:solidFill>
                  <a:schemeClr val="tx1"/>
                </a:solidFill>
                <a:effectLst/>
                <a:latin typeface="+mn-lt"/>
                <a:ea typeface="+mn-ea"/>
                <a:cs typeface="+mn-cs"/>
              </a:rPr>
              <a:t> and we now turn to what we think are the principles that underpin reimaging task design.</a:t>
            </a:r>
            <a:endParaRPr lang="en-US" sz="1200" b="1" dirty="0"/>
          </a:p>
        </p:txBody>
      </p:sp>
      <p:sp>
        <p:nvSpPr>
          <p:cNvPr id="4" name="Slide Number Placeholder 3"/>
          <p:cNvSpPr>
            <a:spLocks noGrp="1"/>
          </p:cNvSpPr>
          <p:nvPr>
            <p:ph type="sldNum" sz="quarter" idx="5"/>
          </p:nvPr>
        </p:nvSpPr>
        <p:spPr/>
        <p:txBody>
          <a:bodyPr/>
          <a:lstStyle/>
          <a:p>
            <a:fld id="{C7D8CB2B-D00F-D644-9514-BE0DBD9F7C79}" type="slidenum">
              <a:rPr lang="en-US" smtClean="0"/>
              <a:t>9</a:t>
            </a:fld>
            <a:endParaRPr lang="en-US"/>
          </a:p>
        </p:txBody>
      </p:sp>
    </p:spTree>
    <p:extLst>
      <p:ext uri="{BB962C8B-B14F-4D97-AF65-F5344CB8AC3E}">
        <p14:creationId xmlns:p14="http://schemas.microsoft.com/office/powerpoint/2010/main" val="1058025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Red option 1 (add own image)">
    <p:spTree>
      <p:nvGrpSpPr>
        <p:cNvPr id="1" name=""/>
        <p:cNvGrpSpPr/>
        <p:nvPr/>
      </p:nvGrpSpPr>
      <p:grpSpPr>
        <a:xfrm>
          <a:off x="0" y="0"/>
          <a:ext cx="0" cy="0"/>
          <a:chOff x="0" y="0"/>
          <a:chExt cx="0" cy="0"/>
        </a:xfrm>
      </p:grpSpPr>
      <p:pic>
        <p:nvPicPr>
          <p:cNvPr id="10" name="Picture 9" descr="PPT Template background file_Re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Picture Placeholder 13"/>
          <p:cNvSpPr>
            <a:spLocks noGrp="1"/>
          </p:cNvSpPr>
          <p:nvPr>
            <p:ph type="pic" sz="quarter" idx="12"/>
          </p:nvPr>
        </p:nvSpPr>
        <p:spPr>
          <a:xfrm>
            <a:off x="4587875" y="0"/>
            <a:ext cx="4556125" cy="6858000"/>
          </a:xfrm>
          <a:solidFill>
            <a:schemeClr val="bg1">
              <a:lumMod val="85000"/>
            </a:schemeClr>
          </a:solidFill>
        </p:spPr>
        <p:txBody>
          <a:bodyPr anchor="ctr" anchorCtr="0"/>
          <a:lstStyle>
            <a:lvl1pPr marL="0" indent="0" algn="ctr">
              <a:buNone/>
              <a:defRPr/>
            </a:lvl1pPr>
          </a:lstStyle>
          <a:p>
            <a:pPr lvl="0"/>
            <a:r>
              <a:rPr lang="en-US" noProof="0"/>
              <a:t>Click icon to add picture</a:t>
            </a:r>
            <a:endParaRPr lang="en-US" noProof="0" dirty="0"/>
          </a:p>
        </p:txBody>
      </p:sp>
      <p:sp>
        <p:nvSpPr>
          <p:cNvPr id="7" name="Title 8"/>
          <p:cNvSpPr>
            <a:spLocks noGrp="1"/>
          </p:cNvSpPr>
          <p:nvPr>
            <p:ph type="title"/>
          </p:nvPr>
        </p:nvSpPr>
        <p:spPr>
          <a:xfrm>
            <a:off x="381884" y="1797599"/>
            <a:ext cx="3948874" cy="1322972"/>
          </a:xfrm>
        </p:spPr>
        <p:txBody>
          <a:bodyPr anchor="t"/>
          <a:lstStyle>
            <a:lvl1pPr>
              <a:defRPr sz="28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1"/>
          </p:nvPr>
        </p:nvSpPr>
        <p:spPr>
          <a:xfrm>
            <a:off x="366941" y="3360968"/>
            <a:ext cx="3963817" cy="852488"/>
          </a:xfrm>
        </p:spPr>
        <p:txBody>
          <a:bodyPr>
            <a:noAutofit/>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07136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White option 4">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Placeholder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45025" y="419100"/>
            <a:ext cx="4035425" cy="601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descr="USY_MB1_PMS_1_Colour_Standard_Logo.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4025" y="5905500"/>
            <a:ext cx="1536700"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8"/>
          <p:cNvSpPr>
            <a:spLocks noGrp="1"/>
          </p:cNvSpPr>
          <p:nvPr>
            <p:ph type="title"/>
          </p:nvPr>
        </p:nvSpPr>
        <p:spPr>
          <a:xfrm>
            <a:off x="381884" y="1797599"/>
            <a:ext cx="3948874" cy="1322972"/>
          </a:xfrm>
        </p:spPr>
        <p:txBody>
          <a:bodyPr anchor="t"/>
          <a:lstStyle>
            <a:lvl1pPr>
              <a:defRPr sz="2800">
                <a:solidFill>
                  <a:schemeClr val="accent1"/>
                </a:solidFill>
              </a:defRPr>
            </a:lvl1pPr>
          </a:lstStyle>
          <a:p>
            <a:r>
              <a:rPr lang="en-US"/>
              <a:t>Click to edit Master title style</a:t>
            </a:r>
          </a:p>
        </p:txBody>
      </p:sp>
      <p:sp>
        <p:nvSpPr>
          <p:cNvPr id="11" name="Text Placeholder 4"/>
          <p:cNvSpPr>
            <a:spLocks noGrp="1"/>
          </p:cNvSpPr>
          <p:nvPr>
            <p:ph type="body" sz="quarter" idx="11"/>
          </p:nvPr>
        </p:nvSpPr>
        <p:spPr>
          <a:xfrm>
            <a:off x="366941" y="3360968"/>
            <a:ext cx="3963817" cy="852488"/>
          </a:xfrm>
        </p:spPr>
        <p:txBody>
          <a:bodyPr>
            <a:noAutofit/>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71859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White option 5 (no image)">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7" descr="USY_MB1_PMS_1_Colour_Standard_Logo.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4025" y="5905500"/>
            <a:ext cx="1536700"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8"/>
          <p:cNvSpPr>
            <a:spLocks noGrp="1"/>
          </p:cNvSpPr>
          <p:nvPr>
            <p:ph type="title"/>
          </p:nvPr>
        </p:nvSpPr>
        <p:spPr>
          <a:xfrm>
            <a:off x="381884" y="1797599"/>
            <a:ext cx="3948874" cy="1322972"/>
          </a:xfrm>
        </p:spPr>
        <p:txBody>
          <a:bodyPr anchor="t"/>
          <a:lstStyle>
            <a:lvl1pPr>
              <a:defRPr sz="2800">
                <a:solidFill>
                  <a:schemeClr val="accent1"/>
                </a:solidFill>
              </a:defRPr>
            </a:lvl1pPr>
          </a:lstStyle>
          <a:p>
            <a:r>
              <a:rPr lang="en-US"/>
              <a:t>Click to edit Master title style</a:t>
            </a:r>
          </a:p>
        </p:txBody>
      </p:sp>
      <p:sp>
        <p:nvSpPr>
          <p:cNvPr id="11" name="Text Placeholder 4"/>
          <p:cNvSpPr>
            <a:spLocks noGrp="1"/>
          </p:cNvSpPr>
          <p:nvPr>
            <p:ph type="body" sz="quarter" idx="11"/>
          </p:nvPr>
        </p:nvSpPr>
        <p:spPr>
          <a:xfrm>
            <a:off x="366941" y="3360968"/>
            <a:ext cx="3963817" cy="852488"/>
          </a:xfrm>
        </p:spPr>
        <p:txBody>
          <a:bodyPr>
            <a:noAutofit/>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69908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marL="742950" indent="-285750">
              <a:lnSpc>
                <a:spcPct val="90000"/>
              </a:lnSpc>
              <a:buFont typeface="Lucida Grande"/>
              <a:buChar char="–"/>
              <a:defRPr/>
            </a:lvl2pPr>
            <a:lvl3pPr>
              <a:lnSpc>
                <a:spcPct val="90000"/>
              </a:lnSpc>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78583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itle and 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359925"/>
            <a:ext cx="4038600" cy="4525963"/>
          </a:xfrm>
        </p:spPr>
        <p:txBody>
          <a:bodyPr>
            <a:normAutofit/>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359925"/>
            <a:ext cx="4038600" cy="4525963"/>
          </a:xfrm>
        </p:spPr>
        <p:txBody>
          <a:bodyPr>
            <a:normAutofit/>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51865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9" name="Text Placeholder 7"/>
          <p:cNvSpPr>
            <a:spLocks noGrp="1"/>
          </p:cNvSpPr>
          <p:nvPr>
            <p:ph type="body" sz="quarter" idx="12"/>
          </p:nvPr>
        </p:nvSpPr>
        <p:spPr>
          <a:xfrm>
            <a:off x="457200" y="5491163"/>
            <a:ext cx="4038600" cy="537602"/>
          </a:xfrm>
        </p:spPr>
        <p:txBody>
          <a:bodyPr lIns="0" tIns="72000" rIns="72000">
            <a:noAutofit/>
          </a:bodyPr>
          <a:lstStyle>
            <a:lvl1pPr marL="0" marR="0" indent="0" algn="l" defTabSz="457200" rtl="0" eaLnBrk="1" fontAlgn="auto" latinLnBrk="0" hangingPunct="1">
              <a:lnSpc>
                <a:spcPct val="100000"/>
              </a:lnSpc>
              <a:spcBef>
                <a:spcPct val="20000"/>
              </a:spcBef>
              <a:spcAft>
                <a:spcPts val="0"/>
              </a:spcAft>
              <a:buClrTx/>
              <a:buSzTx/>
              <a:buFont typeface="Lucida Grande"/>
              <a:buNone/>
              <a:tabLst/>
              <a:defRPr sz="11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p:txBody>
      </p:sp>
      <p:sp>
        <p:nvSpPr>
          <p:cNvPr id="6" name="Picture Placeholder 5"/>
          <p:cNvSpPr>
            <a:spLocks noGrp="1"/>
          </p:cNvSpPr>
          <p:nvPr>
            <p:ph type="pic" sz="quarter" idx="10"/>
          </p:nvPr>
        </p:nvSpPr>
        <p:spPr>
          <a:xfrm>
            <a:off x="457200" y="1360488"/>
            <a:ext cx="4038600" cy="4130394"/>
          </a:xfrm>
        </p:spPr>
        <p:txBody>
          <a:bodyPr/>
          <a:lstStyle>
            <a:lvl1pPr marL="0" indent="0">
              <a:buNone/>
              <a:defRPr/>
            </a:lvl1pPr>
          </a:lstStyle>
          <a:p>
            <a:pPr lvl="0"/>
            <a:r>
              <a:rPr lang="en-US" noProof="0"/>
              <a:t>Click icon to add picture</a:t>
            </a:r>
            <a:endParaRPr lang="en-US" noProof="0" dirty="0"/>
          </a:p>
        </p:txBody>
      </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48200" y="1359925"/>
            <a:ext cx="4038600" cy="4525963"/>
          </a:xfrm>
        </p:spPr>
        <p:txBody>
          <a:bodyPr>
            <a:normAutofit/>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84226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and Table">
    <p:spTree>
      <p:nvGrpSpPr>
        <p:cNvPr id="1" name=""/>
        <p:cNvGrpSpPr/>
        <p:nvPr/>
      </p:nvGrpSpPr>
      <p:grpSpPr>
        <a:xfrm>
          <a:off x="0" y="0"/>
          <a:ext cx="0" cy="0"/>
          <a:chOff x="0" y="0"/>
          <a:chExt cx="0" cy="0"/>
        </a:xfrm>
      </p:grpSpPr>
      <p:sp>
        <p:nvSpPr>
          <p:cNvPr id="5" name="Table Placeholder 4"/>
          <p:cNvSpPr>
            <a:spLocks noGrp="1"/>
          </p:cNvSpPr>
          <p:nvPr>
            <p:ph type="tbl" sz="quarter" idx="12"/>
          </p:nvPr>
        </p:nvSpPr>
        <p:spPr>
          <a:xfrm>
            <a:off x="457200" y="1360488"/>
            <a:ext cx="4038600" cy="4130675"/>
          </a:xfrm>
        </p:spPr>
        <p:txBody>
          <a:bodyPr/>
          <a:lstStyle>
            <a:lvl1pPr marL="0" indent="0">
              <a:buNone/>
              <a:defRPr/>
            </a:lvl1pPr>
          </a:lstStyle>
          <a:p>
            <a:pPr lvl="0"/>
            <a:r>
              <a:rPr lang="en-US" noProof="0"/>
              <a:t>Click icon to add table</a:t>
            </a:r>
            <a:endParaRPr lang="en-US" noProof="0" dirty="0"/>
          </a:p>
        </p:txBody>
      </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48200" y="1359925"/>
            <a:ext cx="4038600" cy="4525963"/>
          </a:xfrm>
        </p:spPr>
        <p:txBody>
          <a:bodyPr>
            <a:normAutofit/>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8" name="Text Placeholder 7"/>
          <p:cNvSpPr>
            <a:spLocks noGrp="1"/>
          </p:cNvSpPr>
          <p:nvPr>
            <p:ph type="body" sz="quarter" idx="11"/>
          </p:nvPr>
        </p:nvSpPr>
        <p:spPr>
          <a:xfrm>
            <a:off x="457200" y="5491163"/>
            <a:ext cx="4038600" cy="537602"/>
          </a:xfrm>
        </p:spPr>
        <p:txBody>
          <a:bodyPr lIns="0" tIns="72000" rIns="72000">
            <a:noAutofit/>
          </a:bodyPr>
          <a:lstStyle>
            <a:lvl1pPr marL="0" marR="0" indent="0" algn="l" defTabSz="457200" rtl="0" eaLnBrk="1" fontAlgn="auto" latinLnBrk="0" hangingPunct="1">
              <a:lnSpc>
                <a:spcPct val="100000"/>
              </a:lnSpc>
              <a:spcBef>
                <a:spcPct val="20000"/>
              </a:spcBef>
              <a:spcAft>
                <a:spcPts val="0"/>
              </a:spcAft>
              <a:buClrTx/>
              <a:buSzTx/>
              <a:buFont typeface="Lucida Grande"/>
              <a:buNone/>
              <a:tabLst/>
              <a:defRPr sz="11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25505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nd Chart">
    <p:spTree>
      <p:nvGrpSpPr>
        <p:cNvPr id="1" name=""/>
        <p:cNvGrpSpPr/>
        <p:nvPr/>
      </p:nvGrpSpPr>
      <p:grpSpPr>
        <a:xfrm>
          <a:off x="0" y="0"/>
          <a:ext cx="0" cy="0"/>
          <a:chOff x="0" y="0"/>
          <a:chExt cx="0" cy="0"/>
        </a:xfrm>
      </p:grpSpPr>
      <p:sp>
        <p:nvSpPr>
          <p:cNvPr id="6" name="Chart Placeholder 5"/>
          <p:cNvSpPr>
            <a:spLocks noGrp="1"/>
          </p:cNvSpPr>
          <p:nvPr>
            <p:ph type="chart" sz="quarter" idx="13"/>
          </p:nvPr>
        </p:nvSpPr>
        <p:spPr>
          <a:xfrm>
            <a:off x="457200" y="1360488"/>
            <a:ext cx="4038600" cy="4130675"/>
          </a:xfrm>
        </p:spPr>
        <p:txBody>
          <a:bodyPr/>
          <a:lstStyle>
            <a:lvl1pPr marL="0" marR="0" indent="0" algn="l" defTabSz="457200" rtl="0" eaLnBrk="1" fontAlgn="auto" latinLnBrk="0" hangingPunct="1">
              <a:lnSpc>
                <a:spcPct val="100000"/>
              </a:lnSpc>
              <a:spcBef>
                <a:spcPct val="20000"/>
              </a:spcBef>
              <a:spcAft>
                <a:spcPts val="0"/>
              </a:spcAft>
              <a:buClrTx/>
              <a:buSzTx/>
              <a:buFont typeface="Lucida Grande"/>
              <a:buNone/>
              <a:tabLst/>
              <a:defRPr/>
            </a:lvl1pPr>
          </a:lstStyle>
          <a:p>
            <a:pPr lvl="0"/>
            <a:r>
              <a:rPr lang="en-US" noProof="0"/>
              <a:t>Click icon to add chart</a:t>
            </a:r>
            <a:endParaRPr lang="en-US" noProof="0" dirty="0"/>
          </a:p>
        </p:txBody>
      </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48200" y="1359925"/>
            <a:ext cx="4038600" cy="4525963"/>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8" name="Text Placeholder 7"/>
          <p:cNvSpPr>
            <a:spLocks noGrp="1"/>
          </p:cNvSpPr>
          <p:nvPr>
            <p:ph type="body" sz="quarter" idx="11"/>
          </p:nvPr>
        </p:nvSpPr>
        <p:spPr>
          <a:xfrm>
            <a:off x="457200" y="5491163"/>
            <a:ext cx="4038600" cy="537602"/>
          </a:xfrm>
        </p:spPr>
        <p:txBody>
          <a:bodyPr lIns="0" tIns="72000" rIns="72000">
            <a:noAutofit/>
          </a:bodyPr>
          <a:lstStyle>
            <a:lvl1pPr marL="0" marR="0" indent="0" algn="l" defTabSz="457200" rtl="0" eaLnBrk="1" fontAlgn="auto" latinLnBrk="0" hangingPunct="1">
              <a:lnSpc>
                <a:spcPct val="100000"/>
              </a:lnSpc>
              <a:spcBef>
                <a:spcPct val="20000"/>
              </a:spcBef>
              <a:spcAft>
                <a:spcPts val="0"/>
              </a:spcAft>
              <a:buClrTx/>
              <a:buSzTx/>
              <a:buFont typeface="Lucida Grande"/>
              <a:buNone/>
              <a:tabLst/>
              <a:defRPr sz="11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15921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p:txBody>
          <a:bodyPr anchor="ctr" anchorCtr="1"/>
          <a:lstStyle>
            <a:lvl1pPr marL="0" indent="0" algn="ctr">
              <a:buNone/>
              <a:defRPr baseline="0"/>
            </a:lvl1pPr>
          </a:lstStyle>
          <a:p>
            <a:pPr lvl="0"/>
            <a:r>
              <a:rPr lang="en-US" noProof="0"/>
              <a:t>Click icon to add picture</a:t>
            </a:r>
            <a:endParaRPr lang="en-US" noProof="0" dirty="0"/>
          </a:p>
        </p:txBody>
      </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444688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3706495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349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Red option 2">
    <p:spTree>
      <p:nvGrpSpPr>
        <p:cNvPr id="1" name=""/>
        <p:cNvGrpSpPr/>
        <p:nvPr/>
      </p:nvGrpSpPr>
      <p:grpSpPr>
        <a:xfrm>
          <a:off x="0" y="0"/>
          <a:ext cx="0" cy="0"/>
          <a:chOff x="0" y="0"/>
          <a:chExt cx="0" cy="0"/>
        </a:xfrm>
      </p:grpSpPr>
      <p:pic>
        <p:nvPicPr>
          <p:cNvPr id="11" name="Picture 10" descr="PPT Template background file_Re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bwMode="auto">
          <a:xfrm>
            <a:off x="4571344" y="0"/>
            <a:ext cx="4581600" cy="6872400"/>
          </a:xfrm>
          <a:prstGeom prst="rect">
            <a:avLst/>
          </a:prstGeom>
          <a:blipFill rotWithShape="1">
            <a:blip r:embed="rId4" cstate="screen">
              <a:extLst>
                <a:ext uri="{28A0092B-C50C-407E-A947-70E740481C1C}">
                  <a14:useLocalDpi xmlns:a14="http://schemas.microsoft.com/office/drawing/2010/main"/>
                </a:ext>
              </a:extLst>
            </a:blip>
            <a:stretch>
              <a:fillRect/>
            </a:stretch>
          </a:blipFill>
          <a:ln>
            <a:noFill/>
          </a:ln>
          <a:extLst/>
        </p:spPr>
      </p:pic>
      <p:pic>
        <p:nvPicPr>
          <p:cNvPr id="2" name="Picture 1" descr="269F7152-Edit.jpg"/>
          <p:cNvPicPr>
            <a:picLocks noChangeAspect="1"/>
          </p:cNvPicPr>
          <p:nvPr userDrawn="1"/>
        </p:nvPicPr>
        <p:blipFill rotWithShape="1">
          <a:blip r:embed="rId5">
            <a:extLst>
              <a:ext uri="{28A0092B-C50C-407E-A947-70E740481C1C}">
                <a14:useLocalDpi xmlns:a14="http://schemas.microsoft.com/office/drawing/2010/main" val="0"/>
              </a:ext>
            </a:extLst>
          </a:blip>
          <a:srcRect l="28075" r="27248"/>
          <a:stretch/>
        </p:blipFill>
        <p:spPr>
          <a:xfrm>
            <a:off x="4571344" y="-1"/>
            <a:ext cx="4581600" cy="6875925"/>
          </a:xfrm>
          <a:prstGeom prst="rect">
            <a:avLst/>
          </a:prstGeom>
        </p:spPr>
      </p:pic>
      <p:sp>
        <p:nvSpPr>
          <p:cNvPr id="8" name="Title 8"/>
          <p:cNvSpPr>
            <a:spLocks noGrp="1"/>
          </p:cNvSpPr>
          <p:nvPr>
            <p:ph type="title"/>
          </p:nvPr>
        </p:nvSpPr>
        <p:spPr>
          <a:xfrm>
            <a:off x="381884" y="1797599"/>
            <a:ext cx="3948874" cy="1322972"/>
          </a:xfrm>
        </p:spPr>
        <p:txBody>
          <a:bodyPr anchor="t"/>
          <a:lstStyle>
            <a:lvl1pPr>
              <a:defRPr sz="2800">
                <a:solidFill>
                  <a:schemeClr val="bg1"/>
                </a:solidFill>
              </a:defRPr>
            </a:lvl1pPr>
          </a:lstStyle>
          <a:p>
            <a:r>
              <a:rPr lang="en-US"/>
              <a:t>Click to edit Master title style</a:t>
            </a:r>
            <a:endParaRPr lang="en-US" dirty="0"/>
          </a:p>
        </p:txBody>
      </p:sp>
      <p:sp>
        <p:nvSpPr>
          <p:cNvPr id="10" name="Text Placeholder 4"/>
          <p:cNvSpPr>
            <a:spLocks noGrp="1"/>
          </p:cNvSpPr>
          <p:nvPr>
            <p:ph type="body" sz="quarter" idx="11"/>
          </p:nvPr>
        </p:nvSpPr>
        <p:spPr>
          <a:xfrm>
            <a:off x="366941" y="3360968"/>
            <a:ext cx="3963817" cy="852488"/>
          </a:xfrm>
        </p:spPr>
        <p:txBody>
          <a:bodyPr>
            <a:noAutofit/>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86950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 Option 1">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pic>
        <p:nvPicPr>
          <p:cNvPr id="8" name="Picture 7" descr="USY_MB1_PMS_1_Colour_Reversed_Logo.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4025" y="5905500"/>
            <a:ext cx="1536700"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8"/>
          <p:cNvSpPr>
            <a:spLocks noGrp="1"/>
          </p:cNvSpPr>
          <p:nvPr>
            <p:ph type="title"/>
          </p:nvPr>
        </p:nvSpPr>
        <p:spPr>
          <a:xfrm>
            <a:off x="381884" y="348302"/>
            <a:ext cx="8388586" cy="443577"/>
          </a:xfrm>
        </p:spPr>
        <p:txBody>
          <a:bodyPr anchor="t"/>
          <a:lstStyle>
            <a:lvl1pPr>
              <a:defRPr sz="2800" baseline="0">
                <a:solidFill>
                  <a:schemeClr val="accent1"/>
                </a:solidFill>
              </a:defRPr>
            </a:lvl1pPr>
          </a:lstStyle>
          <a:p>
            <a:r>
              <a:rPr lang="en-US"/>
              <a:t>Click to edit Master title style</a:t>
            </a:r>
          </a:p>
        </p:txBody>
      </p:sp>
      <p:sp>
        <p:nvSpPr>
          <p:cNvPr id="5" name="Text Placeholder 4"/>
          <p:cNvSpPr>
            <a:spLocks noGrp="1"/>
          </p:cNvSpPr>
          <p:nvPr>
            <p:ph type="body" sz="quarter" idx="11"/>
          </p:nvPr>
        </p:nvSpPr>
        <p:spPr>
          <a:xfrm>
            <a:off x="382765" y="799353"/>
            <a:ext cx="8387705" cy="852488"/>
          </a:xfrm>
        </p:spPr>
        <p:txBody>
          <a:bodyPr/>
          <a:lstStyle>
            <a:lvl1pPr marL="0" indent="0">
              <a:lnSpc>
                <a:spcPct val="90000"/>
              </a:lnSpc>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7" name="Picture Placeholder 13"/>
          <p:cNvSpPr>
            <a:spLocks noGrp="1"/>
          </p:cNvSpPr>
          <p:nvPr>
            <p:ph type="pic" sz="quarter" idx="12"/>
          </p:nvPr>
        </p:nvSpPr>
        <p:spPr>
          <a:xfrm>
            <a:off x="454455" y="1800412"/>
            <a:ext cx="8226486" cy="4635496"/>
          </a:xfrm>
          <a:solidFill>
            <a:srgbClr val="D9D9D9"/>
          </a:solidFill>
        </p:spPr>
        <p:txBody>
          <a:bodyPr anchor="ctr" anchorCtr="0"/>
          <a:lstStyle>
            <a:lvl1pPr marL="0" indent="0" algn="ctr">
              <a:buNone/>
              <a:defRPr/>
            </a:lvl1pPr>
          </a:lstStyle>
          <a:p>
            <a:pPr lvl="0"/>
            <a:r>
              <a:rPr lang="en-US" noProof="0"/>
              <a:t>Click icon to add picture</a:t>
            </a:r>
          </a:p>
        </p:txBody>
      </p:sp>
    </p:spTree>
    <p:extLst>
      <p:ext uri="{BB962C8B-B14F-4D97-AF65-F5344CB8AC3E}">
        <p14:creationId xmlns:p14="http://schemas.microsoft.com/office/powerpoint/2010/main" val="2713799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Divider - Option 2">
    <p:spTree>
      <p:nvGrpSpPr>
        <p:cNvPr id="1" name=""/>
        <p:cNvGrpSpPr/>
        <p:nvPr/>
      </p:nvGrpSpPr>
      <p:grpSpPr>
        <a:xfrm>
          <a:off x="0" y="0"/>
          <a:ext cx="0" cy="0"/>
          <a:chOff x="0" y="0"/>
          <a:chExt cx="0" cy="0"/>
        </a:xfrm>
      </p:grpSpPr>
      <p:pic>
        <p:nvPicPr>
          <p:cNvPr id="3" name="Picture 2" descr="PPT Template background file_Blu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8"/>
          <p:cNvSpPr>
            <a:spLocks noGrp="1"/>
          </p:cNvSpPr>
          <p:nvPr>
            <p:ph type="title"/>
          </p:nvPr>
        </p:nvSpPr>
        <p:spPr>
          <a:xfrm>
            <a:off x="381884" y="1797599"/>
            <a:ext cx="3948874" cy="443577"/>
          </a:xfrm>
        </p:spPr>
        <p:txBody>
          <a:bodyPr anchor="t"/>
          <a:lstStyle>
            <a:lvl1pPr>
              <a:defRPr baseline="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1"/>
          </p:nvPr>
        </p:nvSpPr>
        <p:spPr>
          <a:xfrm>
            <a:off x="382766" y="2248650"/>
            <a:ext cx="3947992" cy="852488"/>
          </a:xfrm>
        </p:spPr>
        <p:txBody>
          <a:bodyPr/>
          <a:lstStyle>
            <a:lvl1pPr marL="0" indent="0">
              <a:lnSpc>
                <a:spcPct val="90000"/>
              </a:lnSpc>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1119596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 Option 3">
    <p:spTree>
      <p:nvGrpSpPr>
        <p:cNvPr id="1" name=""/>
        <p:cNvGrpSpPr/>
        <p:nvPr/>
      </p:nvGrpSpPr>
      <p:grpSpPr>
        <a:xfrm>
          <a:off x="0" y="0"/>
          <a:ext cx="0" cy="0"/>
          <a:chOff x="0" y="0"/>
          <a:chExt cx="0" cy="0"/>
        </a:xfrm>
      </p:grpSpPr>
      <p:pic>
        <p:nvPicPr>
          <p:cNvPr id="2" name="Picture 1" descr="PPT Template background file_Yellow.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8"/>
          <p:cNvSpPr>
            <a:spLocks noGrp="1"/>
          </p:cNvSpPr>
          <p:nvPr>
            <p:ph type="title"/>
          </p:nvPr>
        </p:nvSpPr>
        <p:spPr>
          <a:xfrm>
            <a:off x="381884" y="1797599"/>
            <a:ext cx="3948874" cy="443577"/>
          </a:xfrm>
        </p:spPr>
        <p:txBody>
          <a:bodyPr anchor="t"/>
          <a:lstStyle>
            <a:lvl1pPr>
              <a:defRPr baseline="0">
                <a:solidFill>
                  <a:schemeClr val="tx1"/>
                </a:solidFill>
              </a:defRPr>
            </a:lvl1pPr>
          </a:lstStyle>
          <a:p>
            <a:r>
              <a:rPr lang="en-US"/>
              <a:t>Click to edit Master title style</a:t>
            </a:r>
            <a:endParaRPr lang="en-US" dirty="0"/>
          </a:p>
        </p:txBody>
      </p:sp>
      <p:sp>
        <p:nvSpPr>
          <p:cNvPr id="5" name="Text Placeholder 4"/>
          <p:cNvSpPr>
            <a:spLocks noGrp="1"/>
          </p:cNvSpPr>
          <p:nvPr>
            <p:ph type="body" sz="quarter" idx="11"/>
          </p:nvPr>
        </p:nvSpPr>
        <p:spPr>
          <a:xfrm>
            <a:off x="382766" y="2248650"/>
            <a:ext cx="3947992" cy="852488"/>
          </a:xfrm>
        </p:spPr>
        <p:txBody>
          <a:bodyPr/>
          <a:lstStyle>
            <a:lvl1pPr marL="0" indent="0">
              <a:lnSpc>
                <a:spcPct val="90000"/>
              </a:lnSpc>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3817554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 Option 4">
    <p:spTree>
      <p:nvGrpSpPr>
        <p:cNvPr id="1" name=""/>
        <p:cNvGrpSpPr/>
        <p:nvPr/>
      </p:nvGrpSpPr>
      <p:grpSpPr>
        <a:xfrm>
          <a:off x="0" y="0"/>
          <a:ext cx="0" cy="0"/>
          <a:chOff x="0" y="0"/>
          <a:chExt cx="0" cy="0"/>
        </a:xfrm>
      </p:grpSpPr>
      <p:pic>
        <p:nvPicPr>
          <p:cNvPr id="2" name="Picture 1" descr="PPT Template background file_Charcoa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8"/>
          <p:cNvSpPr>
            <a:spLocks noGrp="1"/>
          </p:cNvSpPr>
          <p:nvPr>
            <p:ph type="title"/>
          </p:nvPr>
        </p:nvSpPr>
        <p:spPr>
          <a:xfrm>
            <a:off x="381884" y="1797599"/>
            <a:ext cx="3948874" cy="443577"/>
          </a:xfrm>
        </p:spPr>
        <p:txBody>
          <a:bodyPr anchor="t"/>
          <a:lstStyle>
            <a:lvl1pPr>
              <a:defRPr baseline="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1"/>
          </p:nvPr>
        </p:nvSpPr>
        <p:spPr>
          <a:xfrm>
            <a:off x="382766" y="2248650"/>
            <a:ext cx="3947992" cy="852488"/>
          </a:xfrm>
        </p:spPr>
        <p:txBody>
          <a:bodyPr/>
          <a:lstStyle>
            <a:lvl1pPr marL="0" indent="0">
              <a:lnSpc>
                <a:spcPct val="90000"/>
              </a:lnSpc>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3993091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61404A5-59CB-9E42-931B-6E4AB4D68D42}"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89DE9-1798-1143-99B5-3395CD9DCEDA}" type="slidenum">
              <a:rPr lang="en-US" smtClean="0"/>
              <a:t>‹#›</a:t>
            </a:fld>
            <a:endParaRPr lang="en-US"/>
          </a:p>
        </p:txBody>
      </p:sp>
    </p:spTree>
    <p:extLst>
      <p:ext uri="{BB962C8B-B14F-4D97-AF65-F5344CB8AC3E}">
        <p14:creationId xmlns:p14="http://schemas.microsoft.com/office/powerpoint/2010/main" val="146759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Red option 4">
    <p:spTree>
      <p:nvGrpSpPr>
        <p:cNvPr id="1" name=""/>
        <p:cNvGrpSpPr/>
        <p:nvPr/>
      </p:nvGrpSpPr>
      <p:grpSpPr>
        <a:xfrm>
          <a:off x="0" y="0"/>
          <a:ext cx="0" cy="0"/>
          <a:chOff x="0" y="0"/>
          <a:chExt cx="0" cy="0"/>
        </a:xfrm>
      </p:grpSpPr>
      <p:pic>
        <p:nvPicPr>
          <p:cNvPr id="13" name="Picture 12" descr="PPT Template background file_Re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45013" y="0"/>
            <a:ext cx="45989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8"/>
          <p:cNvSpPr>
            <a:spLocks noGrp="1"/>
          </p:cNvSpPr>
          <p:nvPr>
            <p:ph type="title"/>
          </p:nvPr>
        </p:nvSpPr>
        <p:spPr>
          <a:xfrm>
            <a:off x="381884" y="1797599"/>
            <a:ext cx="3948874" cy="1322972"/>
          </a:xfrm>
        </p:spPr>
        <p:txBody>
          <a:bodyPr anchor="t"/>
          <a:lstStyle>
            <a:lvl1pPr>
              <a:defRPr sz="2800">
                <a:solidFill>
                  <a:schemeClr val="bg1"/>
                </a:solidFill>
              </a:defRPr>
            </a:lvl1pPr>
          </a:lstStyle>
          <a:p>
            <a:r>
              <a:rPr lang="en-US"/>
              <a:t>Click to edit Master title style</a:t>
            </a:r>
          </a:p>
        </p:txBody>
      </p:sp>
      <p:sp>
        <p:nvSpPr>
          <p:cNvPr id="8" name="Text Placeholder 4"/>
          <p:cNvSpPr>
            <a:spLocks noGrp="1"/>
          </p:cNvSpPr>
          <p:nvPr>
            <p:ph type="body" sz="quarter" idx="11"/>
          </p:nvPr>
        </p:nvSpPr>
        <p:spPr>
          <a:xfrm>
            <a:off x="366941" y="3360968"/>
            <a:ext cx="3963817" cy="852488"/>
          </a:xfrm>
        </p:spPr>
        <p:txBody>
          <a:bodyPr>
            <a:noAutofit/>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01620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Red option 4">
    <p:spTree>
      <p:nvGrpSpPr>
        <p:cNvPr id="1" name=""/>
        <p:cNvGrpSpPr/>
        <p:nvPr/>
      </p:nvGrpSpPr>
      <p:grpSpPr>
        <a:xfrm>
          <a:off x="0" y="0"/>
          <a:ext cx="0" cy="0"/>
          <a:chOff x="0" y="0"/>
          <a:chExt cx="0" cy="0"/>
        </a:xfrm>
      </p:grpSpPr>
      <p:pic>
        <p:nvPicPr>
          <p:cNvPr id="13" name="Picture 12" descr="PPT Template background file_Re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6"/>
          <p:cNvPicPr>
            <a:picLocks noChangeAspect="1"/>
          </p:cNvPicPr>
          <p:nvPr userDrawn="1"/>
        </p:nvPicPr>
        <p:blipFill rotWithShape="1">
          <a:blip r:embed="rId3">
            <a:extLst>
              <a:ext uri="{28A0092B-C50C-407E-A947-70E740481C1C}">
                <a14:useLocalDpi xmlns:a14="http://schemas.microsoft.com/office/drawing/2010/main" val="0"/>
              </a:ext>
            </a:extLst>
          </a:blip>
          <a:srcRect l="13060" r="38627"/>
          <a:stretch/>
        </p:blipFill>
        <p:spPr bwMode="auto">
          <a:xfrm>
            <a:off x="4546600" y="-8711"/>
            <a:ext cx="4597400" cy="68752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8"/>
          <p:cNvSpPr>
            <a:spLocks noGrp="1"/>
          </p:cNvSpPr>
          <p:nvPr>
            <p:ph type="title"/>
          </p:nvPr>
        </p:nvSpPr>
        <p:spPr>
          <a:xfrm>
            <a:off x="381884" y="1797599"/>
            <a:ext cx="3948874" cy="1322972"/>
          </a:xfrm>
        </p:spPr>
        <p:txBody>
          <a:bodyPr anchor="t"/>
          <a:lstStyle>
            <a:lvl1pPr>
              <a:defRPr sz="2800">
                <a:solidFill>
                  <a:schemeClr val="bg1"/>
                </a:solidFill>
              </a:defRPr>
            </a:lvl1pPr>
          </a:lstStyle>
          <a:p>
            <a:r>
              <a:rPr lang="en-US"/>
              <a:t>Click to edit Master title style</a:t>
            </a:r>
          </a:p>
        </p:txBody>
      </p:sp>
      <p:sp>
        <p:nvSpPr>
          <p:cNvPr id="8" name="Text Placeholder 4"/>
          <p:cNvSpPr>
            <a:spLocks noGrp="1"/>
          </p:cNvSpPr>
          <p:nvPr>
            <p:ph type="body" sz="quarter" idx="11"/>
          </p:nvPr>
        </p:nvSpPr>
        <p:spPr>
          <a:xfrm>
            <a:off x="366941" y="3360968"/>
            <a:ext cx="3963817" cy="852488"/>
          </a:xfrm>
        </p:spPr>
        <p:txBody>
          <a:bodyPr>
            <a:noAutofit/>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21369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 Red option 4">
    <p:spTree>
      <p:nvGrpSpPr>
        <p:cNvPr id="1" name=""/>
        <p:cNvGrpSpPr/>
        <p:nvPr/>
      </p:nvGrpSpPr>
      <p:grpSpPr>
        <a:xfrm>
          <a:off x="0" y="0"/>
          <a:ext cx="0" cy="0"/>
          <a:chOff x="0" y="0"/>
          <a:chExt cx="0" cy="0"/>
        </a:xfrm>
      </p:grpSpPr>
      <p:pic>
        <p:nvPicPr>
          <p:cNvPr id="13" name="Picture 12" descr="PPT Template background file_Re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descr="269F8271-Edit.jpg"/>
          <p:cNvPicPr>
            <a:picLocks noChangeAspect="1"/>
          </p:cNvPicPr>
          <p:nvPr userDrawn="1"/>
        </p:nvPicPr>
        <p:blipFill rotWithShape="1">
          <a:blip r:embed="rId3">
            <a:extLst>
              <a:ext uri="{28A0092B-C50C-407E-A947-70E740481C1C}">
                <a14:useLocalDpi xmlns:a14="http://schemas.microsoft.com/office/drawing/2010/main" val="0"/>
              </a:ext>
            </a:extLst>
          </a:blip>
          <a:srcRect l="27099" r="28483"/>
          <a:stretch/>
        </p:blipFill>
        <p:spPr>
          <a:xfrm>
            <a:off x="4546600" y="0"/>
            <a:ext cx="4597399" cy="6898609"/>
          </a:xfrm>
          <a:prstGeom prst="rect">
            <a:avLst/>
          </a:prstGeom>
        </p:spPr>
      </p:pic>
      <p:sp>
        <p:nvSpPr>
          <p:cNvPr id="7" name="Title 8"/>
          <p:cNvSpPr>
            <a:spLocks noGrp="1"/>
          </p:cNvSpPr>
          <p:nvPr>
            <p:ph type="title"/>
          </p:nvPr>
        </p:nvSpPr>
        <p:spPr>
          <a:xfrm>
            <a:off x="381884" y="1797599"/>
            <a:ext cx="3948874" cy="1322972"/>
          </a:xfrm>
        </p:spPr>
        <p:txBody>
          <a:bodyPr anchor="t"/>
          <a:lstStyle>
            <a:lvl1pPr>
              <a:defRPr sz="28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1"/>
          </p:nvPr>
        </p:nvSpPr>
        <p:spPr>
          <a:xfrm>
            <a:off x="366941" y="3360968"/>
            <a:ext cx="3963817" cy="852488"/>
          </a:xfrm>
        </p:spPr>
        <p:txBody>
          <a:bodyPr>
            <a:noAutofit/>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21369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Red option 5 (no image)">
    <p:spTree>
      <p:nvGrpSpPr>
        <p:cNvPr id="1" name=""/>
        <p:cNvGrpSpPr/>
        <p:nvPr/>
      </p:nvGrpSpPr>
      <p:grpSpPr>
        <a:xfrm>
          <a:off x="0" y="0"/>
          <a:ext cx="0" cy="0"/>
          <a:chOff x="0" y="0"/>
          <a:chExt cx="0" cy="0"/>
        </a:xfrm>
      </p:grpSpPr>
      <p:pic>
        <p:nvPicPr>
          <p:cNvPr id="4" name="Picture 3" descr="PPT Template background file_Re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itle 8"/>
          <p:cNvSpPr>
            <a:spLocks noGrp="1"/>
          </p:cNvSpPr>
          <p:nvPr>
            <p:ph type="title"/>
          </p:nvPr>
        </p:nvSpPr>
        <p:spPr>
          <a:xfrm>
            <a:off x="381884" y="1797599"/>
            <a:ext cx="3948874" cy="1322972"/>
          </a:xfrm>
        </p:spPr>
        <p:txBody>
          <a:bodyPr anchor="t"/>
          <a:lstStyle>
            <a:lvl1pPr>
              <a:defRPr sz="2800">
                <a:solidFill>
                  <a:schemeClr val="bg1"/>
                </a:solidFill>
              </a:defRPr>
            </a:lvl1pPr>
          </a:lstStyle>
          <a:p>
            <a:r>
              <a:rPr lang="en-US"/>
              <a:t>Click to edit Master title style</a:t>
            </a:r>
            <a:endParaRPr lang="en-US" dirty="0"/>
          </a:p>
        </p:txBody>
      </p:sp>
      <p:sp>
        <p:nvSpPr>
          <p:cNvPr id="13" name="Text Placeholder 4"/>
          <p:cNvSpPr>
            <a:spLocks noGrp="1"/>
          </p:cNvSpPr>
          <p:nvPr>
            <p:ph type="body" sz="quarter" idx="11"/>
          </p:nvPr>
        </p:nvSpPr>
        <p:spPr>
          <a:xfrm>
            <a:off x="366941" y="3360968"/>
            <a:ext cx="3963817" cy="852488"/>
          </a:xfrm>
        </p:spPr>
        <p:txBody>
          <a:bodyPr>
            <a:noAutofit/>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15104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White option 1 (add own image)">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7" descr="USY_MB1_PMS_1_Colour_Standard_Logo.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4025" y="5905500"/>
            <a:ext cx="1536700"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Picture Placeholder 13"/>
          <p:cNvSpPr>
            <a:spLocks noGrp="1"/>
          </p:cNvSpPr>
          <p:nvPr>
            <p:ph type="pic" sz="quarter" idx="12"/>
          </p:nvPr>
        </p:nvSpPr>
        <p:spPr>
          <a:xfrm>
            <a:off x="4587876" y="418354"/>
            <a:ext cx="4150358" cy="6017555"/>
          </a:xfrm>
          <a:solidFill>
            <a:schemeClr val="bg1">
              <a:lumMod val="85000"/>
            </a:schemeClr>
          </a:solidFill>
          <a:ln>
            <a:noFill/>
          </a:ln>
        </p:spPr>
        <p:txBody>
          <a:bodyPr anchor="ctr" anchorCtr="0"/>
          <a:lstStyle>
            <a:lvl1pPr marL="0" indent="0" algn="ctr">
              <a:buNone/>
              <a:defRPr/>
            </a:lvl1pPr>
          </a:lstStyle>
          <a:p>
            <a:pPr lvl="0"/>
            <a:r>
              <a:rPr lang="en-US" noProof="0"/>
              <a:t>Click icon to add picture</a:t>
            </a:r>
          </a:p>
        </p:txBody>
      </p:sp>
      <p:sp>
        <p:nvSpPr>
          <p:cNvPr id="8" name="Title 8"/>
          <p:cNvSpPr>
            <a:spLocks noGrp="1"/>
          </p:cNvSpPr>
          <p:nvPr>
            <p:ph type="title"/>
          </p:nvPr>
        </p:nvSpPr>
        <p:spPr>
          <a:xfrm>
            <a:off x="381884" y="1797599"/>
            <a:ext cx="3948874" cy="1322972"/>
          </a:xfrm>
        </p:spPr>
        <p:txBody>
          <a:bodyPr anchor="t"/>
          <a:lstStyle>
            <a:lvl1pPr>
              <a:defRPr sz="2800">
                <a:solidFill>
                  <a:schemeClr val="accent1"/>
                </a:solidFill>
              </a:defRPr>
            </a:lvl1pPr>
          </a:lstStyle>
          <a:p>
            <a:r>
              <a:rPr lang="en-US"/>
              <a:t>Click to edit Master title style</a:t>
            </a:r>
          </a:p>
        </p:txBody>
      </p:sp>
      <p:sp>
        <p:nvSpPr>
          <p:cNvPr id="9" name="Text Placeholder 4"/>
          <p:cNvSpPr>
            <a:spLocks noGrp="1"/>
          </p:cNvSpPr>
          <p:nvPr>
            <p:ph type="body" sz="quarter" idx="11"/>
          </p:nvPr>
        </p:nvSpPr>
        <p:spPr>
          <a:xfrm>
            <a:off x="366941" y="3360968"/>
            <a:ext cx="3963817" cy="852488"/>
          </a:xfrm>
        </p:spPr>
        <p:txBody>
          <a:bodyPr>
            <a:noAutofit/>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18380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White option 2">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Placeholder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45025" y="419100"/>
            <a:ext cx="4035425" cy="601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descr="USY_MB1_PMS_1_Colour_Standard_Logo.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4025" y="5905500"/>
            <a:ext cx="1536700"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8"/>
          <p:cNvSpPr>
            <a:spLocks noGrp="1"/>
          </p:cNvSpPr>
          <p:nvPr>
            <p:ph type="title"/>
          </p:nvPr>
        </p:nvSpPr>
        <p:spPr>
          <a:xfrm>
            <a:off x="381884" y="1797599"/>
            <a:ext cx="3948874" cy="1322972"/>
          </a:xfrm>
        </p:spPr>
        <p:txBody>
          <a:bodyPr anchor="t"/>
          <a:lstStyle>
            <a:lvl1pPr>
              <a:defRPr sz="2800">
                <a:solidFill>
                  <a:schemeClr val="accent1"/>
                </a:solidFill>
              </a:defRPr>
            </a:lvl1pPr>
          </a:lstStyle>
          <a:p>
            <a:r>
              <a:rPr lang="en-US"/>
              <a:t>Click to edit Master title style</a:t>
            </a:r>
          </a:p>
        </p:txBody>
      </p:sp>
      <p:sp>
        <p:nvSpPr>
          <p:cNvPr id="11" name="Text Placeholder 4"/>
          <p:cNvSpPr>
            <a:spLocks noGrp="1"/>
          </p:cNvSpPr>
          <p:nvPr>
            <p:ph type="body" sz="quarter" idx="11"/>
          </p:nvPr>
        </p:nvSpPr>
        <p:spPr>
          <a:xfrm>
            <a:off x="366941" y="3360968"/>
            <a:ext cx="3963817" cy="852488"/>
          </a:xfrm>
        </p:spPr>
        <p:txBody>
          <a:bodyPr>
            <a:noAutofit/>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77600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White option 3">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Placeholder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45025" y="419100"/>
            <a:ext cx="4035425" cy="601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descr="USY_MB1_PMS_1_Colour_Standard_Logo.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4025" y="5905500"/>
            <a:ext cx="1536700"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8"/>
          <p:cNvSpPr>
            <a:spLocks noGrp="1"/>
          </p:cNvSpPr>
          <p:nvPr>
            <p:ph type="title"/>
          </p:nvPr>
        </p:nvSpPr>
        <p:spPr>
          <a:xfrm>
            <a:off x="381884" y="1797599"/>
            <a:ext cx="3948874" cy="1322972"/>
          </a:xfrm>
        </p:spPr>
        <p:txBody>
          <a:bodyPr anchor="t"/>
          <a:lstStyle>
            <a:lvl1pPr>
              <a:defRPr sz="2800">
                <a:solidFill>
                  <a:schemeClr val="accent1"/>
                </a:solidFill>
              </a:defRPr>
            </a:lvl1pPr>
          </a:lstStyle>
          <a:p>
            <a:r>
              <a:rPr lang="en-US"/>
              <a:t>Click to edit Master title style</a:t>
            </a:r>
          </a:p>
        </p:txBody>
      </p:sp>
      <p:sp>
        <p:nvSpPr>
          <p:cNvPr id="11" name="Text Placeholder 4"/>
          <p:cNvSpPr>
            <a:spLocks noGrp="1"/>
          </p:cNvSpPr>
          <p:nvPr>
            <p:ph type="body" sz="quarter" idx="11"/>
          </p:nvPr>
        </p:nvSpPr>
        <p:spPr>
          <a:xfrm>
            <a:off x="366941" y="3360968"/>
            <a:ext cx="3963817" cy="852488"/>
          </a:xfrm>
        </p:spPr>
        <p:txBody>
          <a:bodyPr>
            <a:noAutofit/>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71526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17475"/>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Insert slide title here… 28pt</a:t>
            </a:r>
          </a:p>
        </p:txBody>
      </p:sp>
      <p:sp>
        <p:nvSpPr>
          <p:cNvPr id="3" name="Text Placeholder 2"/>
          <p:cNvSpPr>
            <a:spLocks noGrp="1"/>
          </p:cNvSpPr>
          <p:nvPr>
            <p:ph type="body" idx="1"/>
          </p:nvPr>
        </p:nvSpPr>
        <p:spPr>
          <a:xfrm>
            <a:off x="457200" y="1358900"/>
            <a:ext cx="8229600" cy="4767263"/>
          </a:xfrm>
          <a:prstGeom prst="rect">
            <a:avLst/>
          </a:prstGeom>
        </p:spPr>
        <p:txBody>
          <a:bodyPr vert="horz" lIns="91440" tIns="45720" rIns="91440" bIns="45720" rtlCol="0">
            <a:normAutofit/>
          </a:bodyPr>
          <a:lstStyle/>
          <a:p>
            <a:r>
              <a:rPr lang="en-US"/>
              <a:t>Sub-heading Bold… 24pt</a:t>
            </a:r>
          </a:p>
          <a:p>
            <a:pPr lvl="0"/>
            <a:r>
              <a:rPr lang="en-US"/>
              <a:t>Add body copy </a:t>
            </a:r>
          </a:p>
          <a:p>
            <a:r>
              <a:rPr lang="en-US"/>
              <a:t>Add bullet point</a:t>
            </a:r>
          </a:p>
          <a:p>
            <a:r>
              <a:rPr lang="en-US"/>
              <a:t>Add bullet point</a:t>
            </a:r>
          </a:p>
        </p:txBody>
      </p:sp>
      <p:sp>
        <p:nvSpPr>
          <p:cNvPr id="11" name="Date Placeholder 3"/>
          <p:cNvSpPr txBox="1">
            <a:spLocks/>
          </p:cNvSpPr>
          <p:nvPr/>
        </p:nvSpPr>
        <p:spPr>
          <a:xfrm>
            <a:off x="381000" y="6356350"/>
            <a:ext cx="2133600" cy="365125"/>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t>The University of Sydney</a:t>
            </a:r>
          </a:p>
        </p:txBody>
      </p:sp>
      <p:sp>
        <p:nvSpPr>
          <p:cNvPr id="12" name="Slide Number Placeholder 5"/>
          <p:cNvSpPr txBox="1">
            <a:spLocks/>
          </p:cNvSpPr>
          <p:nvPr/>
        </p:nvSpPr>
        <p:spPr>
          <a:xfrm>
            <a:off x="6629400" y="6356350"/>
            <a:ext cx="2133600" cy="365125"/>
          </a:xfrm>
          <a:prstGeom prst="rect">
            <a:avLst/>
          </a:prstGeom>
        </p:spPr>
        <p:txBody>
          <a:bodyPr anchor="ctr"/>
          <a:lstStyle>
            <a:defPPr>
              <a:defRPr lang="en-US"/>
            </a:defPPr>
            <a:lvl1pPr marL="0" algn="r" defTabSz="457200" rtl="0" eaLnBrk="1" latinLnBrk="0" hangingPunct="1">
              <a:defRPr sz="900" kern="120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a:t>Page </a:t>
            </a:r>
            <a:fld id="{3B11C02F-2186-5E4E-90C0-5210A150EF90}" type="slidenum">
              <a:rPr lang="en-US" smtClean="0"/>
              <a:pPr fontAlgn="auto">
                <a:spcBef>
                  <a:spcPts val="0"/>
                </a:spcBef>
                <a:spcAft>
                  <a:spcPts val="0"/>
                </a:spcAft>
                <a:defRPr/>
              </a:pPr>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4" r:id="rId3"/>
    <p:sldLayoutId id="2147483715" r:id="rId4"/>
    <p:sldLayoutId id="2147483716" r:id="rId5"/>
    <p:sldLayoutId id="2147483705" r:id="rId6"/>
    <p:sldLayoutId id="2147483706" r:id="rId7"/>
    <p:sldLayoutId id="2147483707" r:id="rId8"/>
    <p:sldLayoutId id="2147483708" r:id="rId9"/>
    <p:sldLayoutId id="2147483709" r:id="rId10"/>
    <p:sldLayoutId id="2147483710"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11" r:id="rId20"/>
    <p:sldLayoutId id="2147483712" r:id="rId21"/>
    <p:sldLayoutId id="2147483713" r:id="rId22"/>
    <p:sldLayoutId id="2147483714" r:id="rId23"/>
    <p:sldLayoutId id="2147483717" r:id="rId24"/>
  </p:sldLayoutIdLst>
  <p:txStyles>
    <p:titleStyle>
      <a:lvl1pPr algn="l" defTabSz="457200" rtl="0" eaLnBrk="1" fontAlgn="base" hangingPunct="1">
        <a:spcBef>
          <a:spcPct val="0"/>
        </a:spcBef>
        <a:spcAft>
          <a:spcPct val="0"/>
        </a:spcAft>
        <a:defRPr sz="2800" b="1" kern="1200">
          <a:solidFill>
            <a:schemeClr val="accent1"/>
          </a:solidFill>
          <a:latin typeface="Tw Cen MT"/>
          <a:ea typeface="ＭＳ Ｐゴシック" charset="0"/>
          <a:cs typeface="Tw Cen MT"/>
        </a:defRPr>
      </a:lvl1pPr>
      <a:lvl2pPr algn="l" defTabSz="457200" rtl="0" eaLnBrk="1" fontAlgn="base" hangingPunct="1">
        <a:spcBef>
          <a:spcPct val="0"/>
        </a:spcBef>
        <a:spcAft>
          <a:spcPct val="0"/>
        </a:spcAft>
        <a:defRPr sz="2400" b="1">
          <a:solidFill>
            <a:schemeClr val="accent1"/>
          </a:solidFill>
          <a:latin typeface="Tw Cen MT" charset="0"/>
          <a:ea typeface="ＭＳ Ｐゴシック" charset="0"/>
        </a:defRPr>
      </a:lvl2pPr>
      <a:lvl3pPr algn="l" defTabSz="457200" rtl="0" eaLnBrk="1" fontAlgn="base" hangingPunct="1">
        <a:spcBef>
          <a:spcPct val="0"/>
        </a:spcBef>
        <a:spcAft>
          <a:spcPct val="0"/>
        </a:spcAft>
        <a:defRPr sz="2400" b="1">
          <a:solidFill>
            <a:schemeClr val="accent1"/>
          </a:solidFill>
          <a:latin typeface="Tw Cen MT" charset="0"/>
          <a:ea typeface="ＭＳ Ｐゴシック" charset="0"/>
        </a:defRPr>
      </a:lvl3pPr>
      <a:lvl4pPr algn="l" defTabSz="457200" rtl="0" eaLnBrk="1" fontAlgn="base" hangingPunct="1">
        <a:spcBef>
          <a:spcPct val="0"/>
        </a:spcBef>
        <a:spcAft>
          <a:spcPct val="0"/>
        </a:spcAft>
        <a:defRPr sz="2400" b="1">
          <a:solidFill>
            <a:schemeClr val="accent1"/>
          </a:solidFill>
          <a:latin typeface="Tw Cen MT" charset="0"/>
          <a:ea typeface="ＭＳ Ｐゴシック" charset="0"/>
        </a:defRPr>
      </a:lvl4pPr>
      <a:lvl5pPr algn="l" defTabSz="457200" rtl="0" eaLnBrk="1" fontAlgn="base" hangingPunct="1">
        <a:spcBef>
          <a:spcPct val="0"/>
        </a:spcBef>
        <a:spcAft>
          <a:spcPct val="0"/>
        </a:spcAft>
        <a:defRPr sz="2400" b="1">
          <a:solidFill>
            <a:schemeClr val="accent1"/>
          </a:solidFill>
          <a:latin typeface="Tw Cen MT" charset="0"/>
          <a:ea typeface="ＭＳ Ｐゴシック" charset="0"/>
        </a:defRPr>
      </a:lvl5pPr>
      <a:lvl6pPr marL="457200" algn="l" defTabSz="457200" rtl="0" eaLnBrk="1" fontAlgn="base" hangingPunct="1">
        <a:spcBef>
          <a:spcPct val="0"/>
        </a:spcBef>
        <a:spcAft>
          <a:spcPct val="0"/>
        </a:spcAft>
        <a:defRPr sz="2400" b="1">
          <a:solidFill>
            <a:schemeClr val="accent1"/>
          </a:solidFill>
          <a:latin typeface="Tw Cen MT" charset="0"/>
          <a:ea typeface="ＭＳ Ｐゴシック" charset="0"/>
        </a:defRPr>
      </a:lvl6pPr>
      <a:lvl7pPr marL="914400" algn="l" defTabSz="457200" rtl="0" eaLnBrk="1" fontAlgn="base" hangingPunct="1">
        <a:spcBef>
          <a:spcPct val="0"/>
        </a:spcBef>
        <a:spcAft>
          <a:spcPct val="0"/>
        </a:spcAft>
        <a:defRPr sz="2400" b="1">
          <a:solidFill>
            <a:schemeClr val="accent1"/>
          </a:solidFill>
          <a:latin typeface="Tw Cen MT" charset="0"/>
          <a:ea typeface="ＭＳ Ｐゴシック" charset="0"/>
        </a:defRPr>
      </a:lvl7pPr>
      <a:lvl8pPr marL="1371600" algn="l" defTabSz="457200" rtl="0" eaLnBrk="1" fontAlgn="base" hangingPunct="1">
        <a:spcBef>
          <a:spcPct val="0"/>
        </a:spcBef>
        <a:spcAft>
          <a:spcPct val="0"/>
        </a:spcAft>
        <a:defRPr sz="2400" b="1">
          <a:solidFill>
            <a:schemeClr val="accent1"/>
          </a:solidFill>
          <a:latin typeface="Tw Cen MT" charset="0"/>
          <a:ea typeface="ＭＳ Ｐゴシック" charset="0"/>
        </a:defRPr>
      </a:lvl8pPr>
      <a:lvl9pPr marL="1828800" algn="l" defTabSz="457200" rtl="0" eaLnBrk="1" fontAlgn="base" hangingPunct="1">
        <a:spcBef>
          <a:spcPct val="0"/>
        </a:spcBef>
        <a:spcAft>
          <a:spcPct val="0"/>
        </a:spcAft>
        <a:defRPr sz="2400" b="1">
          <a:solidFill>
            <a:schemeClr val="accent1"/>
          </a:solidFill>
          <a:latin typeface="Tw Cen MT" charset="0"/>
          <a:ea typeface="ＭＳ Ｐゴシック" charset="0"/>
        </a:defRPr>
      </a:lvl9pPr>
    </p:titleStyle>
    <p:bodyStyle>
      <a:lvl1pPr marL="342900" indent="-342900" algn="l" defTabSz="457200" rtl="0" eaLnBrk="1" fontAlgn="base" hangingPunct="1">
        <a:spcBef>
          <a:spcPct val="20000"/>
        </a:spcBef>
        <a:spcAft>
          <a:spcPct val="0"/>
        </a:spcAft>
        <a:buFont typeface="Lucida Grande" charset="0"/>
        <a:buChar char="–"/>
        <a:defRPr sz="2400" kern="1200">
          <a:solidFill>
            <a:schemeClr val="tx1"/>
          </a:solidFill>
          <a:latin typeface="Tw Cen MT"/>
          <a:ea typeface="ＭＳ Ｐゴシック" charset="0"/>
          <a:cs typeface="Tw Cen MT"/>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3.png"/><Relationship Id="rId7" Type="http://schemas.openxmlformats.org/officeDocument/2006/relationships/diagramColors" Target="../diagrams/colors7.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hyperlink" Target="https://doi.org/10.1111/bjet.12683"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www.youtube.com/watch?v=eh9254T2ZY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381884" y="1797599"/>
            <a:ext cx="3948874" cy="1631401"/>
          </a:xfrm>
        </p:spPr>
        <p:txBody>
          <a:bodyPr/>
          <a:lstStyle/>
          <a:p>
            <a:r>
              <a:rPr lang="en-US" dirty="0">
                <a:latin typeface="Tw Cen MT" charset="0"/>
              </a:rPr>
              <a:t>Think Again!</a:t>
            </a:r>
            <a:br>
              <a:rPr lang="en-US" dirty="0">
                <a:latin typeface="Tw Cen MT" charset="0"/>
              </a:rPr>
            </a:br>
            <a:r>
              <a:rPr lang="en-US" sz="2000" b="0" dirty="0">
                <a:solidFill>
                  <a:schemeClr val="tx1"/>
                </a:solidFill>
                <a:latin typeface="Tw Cen MT" charset="0"/>
              </a:rPr>
              <a:t>Innovating Task Based Design for Direct Entry Courses</a:t>
            </a:r>
            <a:br>
              <a:rPr lang="en-US" sz="2000" b="0" dirty="0">
                <a:solidFill>
                  <a:schemeClr val="tx1"/>
                </a:solidFill>
                <a:latin typeface="Tw Cen MT" charset="0"/>
              </a:rPr>
            </a:br>
            <a:endParaRPr lang="en-US" sz="2000" b="0" dirty="0">
              <a:solidFill>
                <a:schemeClr val="tx1"/>
              </a:solidFill>
              <a:latin typeface="Tw Cen MT" charset="0"/>
            </a:endParaRPr>
          </a:p>
        </p:txBody>
      </p:sp>
      <p:sp>
        <p:nvSpPr>
          <p:cNvPr id="16386" name="Text Placeholder 2"/>
          <p:cNvSpPr>
            <a:spLocks noGrp="1"/>
          </p:cNvSpPr>
          <p:nvPr>
            <p:ph type="body" sz="quarter" idx="4294967295"/>
          </p:nvPr>
        </p:nvSpPr>
        <p:spPr bwMode="auto">
          <a:xfrm>
            <a:off x="366941" y="3360968"/>
            <a:ext cx="4112780" cy="852488"/>
          </a:xfrm>
        </p:spPr>
        <p:txBody>
          <a:bodyPr wrap="square" numCol="1" anchor="t" anchorCtr="0" compatLnSpc="1">
            <a:prstTxWarp prst="textNoShape">
              <a:avLst/>
            </a:prstTxWarp>
            <a:normAutofit fontScale="62500" lnSpcReduction="20000"/>
          </a:bodyPr>
          <a:lstStyle/>
          <a:p>
            <a:pPr marL="0" indent="0">
              <a:buNone/>
            </a:pPr>
            <a:r>
              <a:rPr lang="en-US" b="1" dirty="0">
                <a:latin typeface="Tw Cen MT" charset="0"/>
              </a:rPr>
              <a:t>Presented by</a:t>
            </a:r>
            <a:endParaRPr lang="en-US" dirty="0">
              <a:latin typeface="Tw Cen MT" charset="0"/>
            </a:endParaRPr>
          </a:p>
          <a:p>
            <a:pPr marL="0" indent="0">
              <a:buNone/>
            </a:pPr>
            <a:r>
              <a:rPr lang="en-US" dirty="0">
                <a:latin typeface="Tw Cen MT" charset="0"/>
              </a:rPr>
              <a:t>Brooke Donnelly, Carolyn Matthews, Paola Clews</a:t>
            </a:r>
          </a:p>
          <a:p>
            <a:pPr marL="0" indent="0">
              <a:buNone/>
            </a:pPr>
            <a:r>
              <a:rPr lang="en-US" dirty="0">
                <a:latin typeface="Tw Cen MT" charset="0"/>
              </a:rPr>
              <a:t>The Centre for English Teaching</a:t>
            </a:r>
          </a:p>
          <a:p>
            <a:pPr marL="0" indent="0">
              <a:buNone/>
            </a:pPr>
            <a:endParaRPr lang="en-US" dirty="0">
              <a:latin typeface="Tw Cen MT" charset="0"/>
            </a:endParaRPr>
          </a:p>
        </p:txBody>
      </p:sp>
      <p:pic>
        <p:nvPicPr>
          <p:cNvPr id="2" name="Picture 1">
            <a:extLst>
              <a:ext uri="{FF2B5EF4-FFF2-40B4-BE49-F238E27FC236}">
                <a16:creationId xmlns:a16="http://schemas.microsoft.com/office/drawing/2014/main" id="{27FE415F-A43E-4797-926C-F85361A5E204}"/>
              </a:ext>
            </a:extLst>
          </p:cNvPr>
          <p:cNvPicPr>
            <a:picLocks noChangeAspect="1"/>
          </p:cNvPicPr>
          <p:nvPr/>
        </p:nvPicPr>
        <p:blipFill>
          <a:blip r:embed="rId3"/>
          <a:stretch>
            <a:fillRect/>
          </a:stretch>
        </p:blipFill>
        <p:spPr>
          <a:xfrm>
            <a:off x="4571999" y="0"/>
            <a:ext cx="4920615"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166" y="2403948"/>
            <a:ext cx="7771184" cy="1546698"/>
          </a:xfrm>
        </p:spPr>
        <p:txBody>
          <a:bodyPr>
            <a:normAutofit/>
          </a:bodyPr>
          <a:lstStyle/>
          <a:p>
            <a:r>
              <a:rPr lang="en-US" sz="2700" dirty="0">
                <a:solidFill>
                  <a:schemeClr val="accent2"/>
                </a:solidFill>
                <a:latin typeface="Tw Cen MT" charset="0"/>
                <a:ea typeface="Tw Cen MT" charset="0"/>
                <a:cs typeface="Tw Cen MT" charset="0"/>
              </a:rPr>
              <a:t>Principles of Task Based Design</a:t>
            </a:r>
          </a:p>
        </p:txBody>
      </p:sp>
    </p:spTree>
    <p:extLst>
      <p:ext uri="{BB962C8B-B14F-4D97-AF65-F5344CB8AC3E}">
        <p14:creationId xmlns:p14="http://schemas.microsoft.com/office/powerpoint/2010/main" val="708985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1287A-B767-C142-BF28-DA4069990E9D}"/>
              </a:ext>
            </a:extLst>
          </p:cNvPr>
          <p:cNvSpPr>
            <a:spLocks noGrp="1"/>
          </p:cNvSpPr>
          <p:nvPr>
            <p:ph type="title"/>
          </p:nvPr>
        </p:nvSpPr>
        <p:spPr>
          <a:xfrm>
            <a:off x="492258" y="477169"/>
            <a:ext cx="7886700" cy="994172"/>
          </a:xfrm>
        </p:spPr>
        <p:txBody>
          <a:bodyPr/>
          <a:lstStyle/>
          <a:p>
            <a:r>
              <a:rPr lang="en-US" b="1" dirty="0">
                <a:solidFill>
                  <a:srgbClr val="E96A00"/>
                </a:solidFill>
                <a:latin typeface="Tw Cen MT" panose="020B0602020104020603" pitchFamily="34" charset="77"/>
              </a:rPr>
              <a:t>Digital tools – learning by design</a:t>
            </a:r>
          </a:p>
        </p:txBody>
      </p:sp>
      <p:sp>
        <p:nvSpPr>
          <p:cNvPr id="16" name="TextBox 15">
            <a:extLst>
              <a:ext uri="{FF2B5EF4-FFF2-40B4-BE49-F238E27FC236}">
                <a16:creationId xmlns:a16="http://schemas.microsoft.com/office/drawing/2014/main" id="{F4CADDD7-E8A5-7F40-9E68-445D3557FBBC}"/>
              </a:ext>
            </a:extLst>
          </p:cNvPr>
          <p:cNvSpPr txBox="1"/>
          <p:nvPr/>
        </p:nvSpPr>
        <p:spPr>
          <a:xfrm>
            <a:off x="492258" y="1635062"/>
            <a:ext cx="8372773" cy="4478149"/>
          </a:xfrm>
          <a:prstGeom prst="rect">
            <a:avLst/>
          </a:prstGeom>
          <a:noFill/>
        </p:spPr>
        <p:txBody>
          <a:bodyPr wrap="square" rtlCol="0">
            <a:spAutoFit/>
          </a:bodyPr>
          <a:lstStyle/>
          <a:p>
            <a:r>
              <a:rPr lang="en-US" sz="2400">
                <a:latin typeface="Tw Cen MT" panose="020B0602020104020603" pitchFamily="34" charset="77"/>
              </a:rPr>
              <a:t>A task should:</a:t>
            </a:r>
          </a:p>
          <a:p>
            <a:endParaRPr lang="en-US" sz="2400">
              <a:latin typeface="Tw Cen MT" panose="020B0602020104020603" pitchFamily="34" charset="77"/>
            </a:endParaRPr>
          </a:p>
          <a:p>
            <a:pPr marL="257175" indent="-257175">
              <a:buFont typeface="Cambria" panose="02040503050406030204" pitchFamily="18" charset="0"/>
              <a:buChar char="⎼"/>
            </a:pPr>
            <a:r>
              <a:rPr lang="en-US" sz="2400">
                <a:latin typeface="Tw Cen MT" panose="020B0602020104020603" pitchFamily="34" charset="77"/>
              </a:rPr>
              <a:t>Focus on meaningful communication</a:t>
            </a:r>
          </a:p>
          <a:p>
            <a:pPr marL="257175" indent="-257175">
              <a:buFont typeface="Cambria" panose="02040503050406030204" pitchFamily="18" charset="0"/>
              <a:buChar char="⎼"/>
            </a:pPr>
            <a:r>
              <a:rPr lang="en-US" sz="2400">
                <a:latin typeface="Tw Cen MT" panose="020B0602020104020603" pitchFamily="34" charset="77"/>
              </a:rPr>
              <a:t>Generate collaboration</a:t>
            </a:r>
          </a:p>
          <a:p>
            <a:pPr marL="257175" indent="-257175">
              <a:buFont typeface="Cambria" panose="02040503050406030204" pitchFamily="18" charset="0"/>
              <a:buChar char="⎼"/>
            </a:pPr>
            <a:r>
              <a:rPr lang="en-US" sz="2400">
                <a:latin typeface="Tw Cen MT" panose="020B0602020104020603" pitchFamily="34" charset="77"/>
              </a:rPr>
              <a:t>Draw upon authentic language use in a set of real-world tasks</a:t>
            </a:r>
          </a:p>
          <a:p>
            <a:pPr lvl="1"/>
            <a:r>
              <a:rPr lang="en-US" sz="1400">
                <a:latin typeface="Tw Cen MT" panose="020B0602020104020603" pitchFamily="34" charset="77"/>
              </a:rPr>
              <a:t>(Gonzales- </a:t>
            </a:r>
            <a:r>
              <a:rPr lang="en-US" sz="1400" err="1">
                <a:latin typeface="Tw Cen MT" panose="020B0602020104020603" pitchFamily="34" charset="77"/>
              </a:rPr>
              <a:t>Lloret</a:t>
            </a:r>
            <a:r>
              <a:rPr lang="en-US" sz="1400">
                <a:latin typeface="Tw Cen MT" panose="020B0602020104020603" pitchFamily="34" charset="77"/>
              </a:rPr>
              <a:t>, 2017)</a:t>
            </a:r>
          </a:p>
          <a:p>
            <a:endParaRPr lang="en-US" sz="2400">
              <a:latin typeface="Tw Cen MT" panose="020B0602020104020603" pitchFamily="34" charset="77"/>
            </a:endParaRPr>
          </a:p>
          <a:p>
            <a:r>
              <a:rPr lang="en-US" sz="2400">
                <a:latin typeface="Tw Cen MT" panose="020B0602020104020603" pitchFamily="34" charset="77"/>
              </a:rPr>
              <a:t>Digital tools in the curriculum should:</a:t>
            </a:r>
          </a:p>
          <a:p>
            <a:endParaRPr lang="en-US" sz="2400">
              <a:latin typeface="Tw Cen MT" panose="020B0602020104020603" pitchFamily="34" charset="77"/>
            </a:endParaRPr>
          </a:p>
          <a:p>
            <a:pPr marL="342900" indent="-342900">
              <a:buFont typeface="Cambria" panose="02040503050406030204" pitchFamily="18" charset="0"/>
              <a:buChar char="⎼"/>
            </a:pPr>
            <a:r>
              <a:rPr lang="en-US" sz="2400">
                <a:latin typeface="Tw Cen MT" panose="020B0602020104020603" pitchFamily="34" charset="77"/>
              </a:rPr>
              <a:t>Equip students with multimodal literacy practices</a:t>
            </a:r>
          </a:p>
          <a:p>
            <a:pPr marL="342900" indent="-342900">
              <a:buFont typeface="Cambria" panose="02040503050406030204" pitchFamily="18" charset="0"/>
              <a:buChar char="⎼"/>
            </a:pPr>
            <a:r>
              <a:rPr lang="en-US" sz="2400">
                <a:latin typeface="Tw Cen MT" panose="020B0602020104020603" pitchFamily="34" charset="77"/>
              </a:rPr>
              <a:t>More effectively scaffold language learning</a:t>
            </a:r>
          </a:p>
          <a:p>
            <a:endParaRPr lang="en-US" sz="2100">
              <a:latin typeface="Tw Cen MT" panose="020B0602020104020603" pitchFamily="34" charset="77"/>
            </a:endParaRPr>
          </a:p>
        </p:txBody>
      </p:sp>
    </p:spTree>
    <p:extLst>
      <p:ext uri="{BB962C8B-B14F-4D97-AF65-F5344CB8AC3E}">
        <p14:creationId xmlns:p14="http://schemas.microsoft.com/office/powerpoint/2010/main" val="403695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1287A-B767-C142-BF28-DA4069990E9D}"/>
              </a:ext>
            </a:extLst>
          </p:cNvPr>
          <p:cNvSpPr>
            <a:spLocks noGrp="1"/>
          </p:cNvSpPr>
          <p:nvPr>
            <p:ph type="title"/>
          </p:nvPr>
        </p:nvSpPr>
        <p:spPr>
          <a:xfrm>
            <a:off x="495154" y="410061"/>
            <a:ext cx="7886700" cy="994172"/>
          </a:xfrm>
        </p:spPr>
        <p:txBody>
          <a:bodyPr/>
          <a:lstStyle/>
          <a:p>
            <a:r>
              <a:rPr lang="en-US" b="1" dirty="0">
                <a:solidFill>
                  <a:srgbClr val="E96A00"/>
                </a:solidFill>
                <a:latin typeface="Tw Cen MT" panose="020B0602020104020603" pitchFamily="34" charset="77"/>
              </a:rPr>
              <a:t>Principles of task design</a:t>
            </a:r>
          </a:p>
        </p:txBody>
      </p:sp>
      <p:sp>
        <p:nvSpPr>
          <p:cNvPr id="19" name="Content Placeholder 2">
            <a:extLst>
              <a:ext uri="{FF2B5EF4-FFF2-40B4-BE49-F238E27FC236}">
                <a16:creationId xmlns:a16="http://schemas.microsoft.com/office/drawing/2014/main" id="{DF0FE0DF-8310-E448-8969-08ED3B76C853}"/>
              </a:ext>
            </a:extLst>
          </p:cNvPr>
          <p:cNvSpPr txBox="1">
            <a:spLocks/>
          </p:cNvSpPr>
          <p:nvPr/>
        </p:nvSpPr>
        <p:spPr>
          <a:xfrm>
            <a:off x="495154" y="1644953"/>
            <a:ext cx="8462866" cy="356809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pitchFamily="2" charset="2"/>
              <a:buChar char="§"/>
            </a:pPr>
            <a:r>
              <a:rPr lang="en-US" sz="2400">
                <a:latin typeface="Tw Cen MT" panose="020B0602020104020603" pitchFamily="34" charset="77"/>
              </a:rPr>
              <a:t>Depth of engagement and opportunity for critique and reflection</a:t>
            </a:r>
          </a:p>
          <a:p>
            <a:pPr marL="342900" lvl="1" indent="0">
              <a:buNone/>
            </a:pPr>
            <a:r>
              <a:rPr lang="en-US" sz="1400">
                <a:latin typeface="Tw Cen MT" panose="020B0602020104020603" pitchFamily="34" charset="77"/>
              </a:rPr>
              <a:t>(Luke, 2014; Fajardo, 2015; </a:t>
            </a:r>
            <a:r>
              <a:rPr lang="en-US" sz="1400" err="1">
                <a:latin typeface="Tw Cen MT" panose="020B0602020104020603" pitchFamily="34" charset="77"/>
              </a:rPr>
              <a:t>Paran</a:t>
            </a:r>
            <a:r>
              <a:rPr lang="en-US" sz="1400">
                <a:latin typeface="Tw Cen MT" panose="020B0602020104020603" pitchFamily="34" charset="77"/>
              </a:rPr>
              <a:t> &amp; Wallace, 2016)</a:t>
            </a:r>
          </a:p>
          <a:p>
            <a:pPr marL="0" indent="0">
              <a:buNone/>
            </a:pPr>
            <a:endParaRPr lang="en-US" sz="1350">
              <a:latin typeface="Tw Cen MT" panose="020B0602020104020603" pitchFamily="34" charset="77"/>
            </a:endParaRPr>
          </a:p>
          <a:p>
            <a:pPr marL="0" indent="0">
              <a:buNone/>
            </a:pPr>
            <a:endParaRPr lang="en-US" sz="1350">
              <a:latin typeface="Tw Cen MT" panose="020B0602020104020603" pitchFamily="34" charset="77"/>
            </a:endParaRPr>
          </a:p>
        </p:txBody>
      </p:sp>
    </p:spTree>
    <p:extLst>
      <p:ext uri="{BB962C8B-B14F-4D97-AF65-F5344CB8AC3E}">
        <p14:creationId xmlns:p14="http://schemas.microsoft.com/office/powerpoint/2010/main" val="1160407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1287A-B767-C142-BF28-DA4069990E9D}"/>
              </a:ext>
            </a:extLst>
          </p:cNvPr>
          <p:cNvSpPr>
            <a:spLocks noGrp="1"/>
          </p:cNvSpPr>
          <p:nvPr>
            <p:ph type="title"/>
          </p:nvPr>
        </p:nvSpPr>
        <p:spPr>
          <a:xfrm>
            <a:off x="495154" y="410061"/>
            <a:ext cx="7886700" cy="994172"/>
          </a:xfrm>
        </p:spPr>
        <p:txBody>
          <a:bodyPr/>
          <a:lstStyle/>
          <a:p>
            <a:r>
              <a:rPr lang="en-US" b="1" dirty="0">
                <a:solidFill>
                  <a:srgbClr val="E96A00"/>
                </a:solidFill>
                <a:latin typeface="Tw Cen MT" panose="020B0602020104020603" pitchFamily="34" charset="77"/>
              </a:rPr>
              <a:t>Principles of task design</a:t>
            </a:r>
          </a:p>
        </p:txBody>
      </p:sp>
      <p:sp>
        <p:nvSpPr>
          <p:cNvPr id="19" name="Content Placeholder 2">
            <a:extLst>
              <a:ext uri="{FF2B5EF4-FFF2-40B4-BE49-F238E27FC236}">
                <a16:creationId xmlns:a16="http://schemas.microsoft.com/office/drawing/2014/main" id="{DF0FE0DF-8310-E448-8969-08ED3B76C853}"/>
              </a:ext>
            </a:extLst>
          </p:cNvPr>
          <p:cNvSpPr txBox="1">
            <a:spLocks/>
          </p:cNvSpPr>
          <p:nvPr/>
        </p:nvSpPr>
        <p:spPr>
          <a:xfrm>
            <a:off x="495154" y="1644953"/>
            <a:ext cx="8509361" cy="356809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pitchFamily="2" charset="2"/>
              <a:buChar char="§"/>
            </a:pPr>
            <a:r>
              <a:rPr lang="en-US" sz="2400">
                <a:latin typeface="Tw Cen MT" panose="020B0602020104020603" pitchFamily="34" charset="77"/>
              </a:rPr>
              <a:t>Depth of engagement and opportunity for critique and reflection</a:t>
            </a:r>
          </a:p>
          <a:p>
            <a:pPr marL="342900" lvl="1" indent="0">
              <a:buNone/>
            </a:pPr>
            <a:r>
              <a:rPr lang="en-US" sz="1400">
                <a:latin typeface="Tw Cen MT" panose="020B0602020104020603" pitchFamily="34" charset="77"/>
              </a:rPr>
              <a:t>(Luke, 2014; Fajardo, 2015; </a:t>
            </a:r>
            <a:r>
              <a:rPr lang="en-US" sz="1400" err="1">
                <a:latin typeface="Tw Cen MT" panose="020B0602020104020603" pitchFamily="34" charset="77"/>
              </a:rPr>
              <a:t>Paran</a:t>
            </a:r>
            <a:r>
              <a:rPr lang="en-US" sz="1400">
                <a:latin typeface="Tw Cen MT" panose="020B0602020104020603" pitchFamily="34" charset="77"/>
              </a:rPr>
              <a:t> &amp; Wallace, 2016)</a:t>
            </a:r>
          </a:p>
          <a:p>
            <a:pPr marL="0" indent="0">
              <a:buNone/>
            </a:pPr>
            <a:endParaRPr lang="en-US" sz="1350">
              <a:latin typeface="Tw Cen MT" panose="020B0602020104020603" pitchFamily="34" charset="77"/>
            </a:endParaRPr>
          </a:p>
          <a:p>
            <a:pPr>
              <a:buFont typeface="Wingdings" pitchFamily="2" charset="2"/>
              <a:buChar char="§"/>
            </a:pPr>
            <a:r>
              <a:rPr lang="en-US" sz="2400">
                <a:latin typeface="Tw Cen MT" panose="020B0602020104020603" pitchFamily="34" charset="77"/>
              </a:rPr>
              <a:t>Use of digital tools to </a:t>
            </a:r>
            <a:r>
              <a:rPr lang="en-US" sz="2400" err="1">
                <a:latin typeface="Tw Cen MT" panose="020B0602020104020603" pitchFamily="34" charset="77"/>
              </a:rPr>
              <a:t>maximise</a:t>
            </a:r>
            <a:r>
              <a:rPr lang="en-US" sz="2400">
                <a:latin typeface="Tw Cen MT" panose="020B0602020104020603" pitchFamily="34" charset="77"/>
              </a:rPr>
              <a:t> collaboration and participation</a:t>
            </a:r>
          </a:p>
          <a:p>
            <a:pPr marL="342900" lvl="1" indent="0">
              <a:buNone/>
            </a:pPr>
            <a:r>
              <a:rPr lang="en-US" sz="1400">
                <a:latin typeface="Tw Cen MT" panose="020B0602020104020603" pitchFamily="34" charset="77"/>
              </a:rPr>
              <a:t>(</a:t>
            </a:r>
            <a:r>
              <a:rPr lang="en-US" sz="1400" err="1">
                <a:latin typeface="Tw Cen MT" panose="020B0602020104020603" pitchFamily="34" charset="77"/>
              </a:rPr>
              <a:t>Hinrichson</a:t>
            </a:r>
            <a:r>
              <a:rPr lang="en-US" sz="1400">
                <a:latin typeface="Tw Cen MT" panose="020B0602020104020603" pitchFamily="34" charset="77"/>
              </a:rPr>
              <a:t> &amp; Coombs, 2014; Roche, 2017)</a:t>
            </a:r>
          </a:p>
          <a:p>
            <a:pPr marL="342900" lvl="1" indent="0">
              <a:buNone/>
            </a:pPr>
            <a:endParaRPr lang="en-US" sz="1050">
              <a:latin typeface="Tw Cen MT" panose="020B0602020104020603" pitchFamily="34" charset="77"/>
            </a:endParaRPr>
          </a:p>
          <a:p>
            <a:pPr marL="0" indent="0">
              <a:buNone/>
            </a:pPr>
            <a:endParaRPr lang="en-US" sz="1350">
              <a:latin typeface="Tw Cen MT" panose="020B0602020104020603" pitchFamily="34" charset="77"/>
            </a:endParaRPr>
          </a:p>
        </p:txBody>
      </p:sp>
    </p:spTree>
    <p:extLst>
      <p:ext uri="{BB962C8B-B14F-4D97-AF65-F5344CB8AC3E}">
        <p14:creationId xmlns:p14="http://schemas.microsoft.com/office/powerpoint/2010/main" val="1619114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1287A-B767-C142-BF28-DA4069990E9D}"/>
              </a:ext>
            </a:extLst>
          </p:cNvPr>
          <p:cNvSpPr>
            <a:spLocks noGrp="1"/>
          </p:cNvSpPr>
          <p:nvPr>
            <p:ph type="title"/>
          </p:nvPr>
        </p:nvSpPr>
        <p:spPr>
          <a:xfrm>
            <a:off x="495154" y="410061"/>
            <a:ext cx="7886700" cy="994172"/>
          </a:xfrm>
        </p:spPr>
        <p:txBody>
          <a:bodyPr/>
          <a:lstStyle/>
          <a:p>
            <a:r>
              <a:rPr lang="en-US" b="1" dirty="0">
                <a:solidFill>
                  <a:srgbClr val="E96A00"/>
                </a:solidFill>
                <a:latin typeface="Tw Cen MT" panose="020B0602020104020603" pitchFamily="34" charset="77"/>
              </a:rPr>
              <a:t>Principles of task design</a:t>
            </a:r>
          </a:p>
        </p:txBody>
      </p:sp>
      <p:sp>
        <p:nvSpPr>
          <p:cNvPr id="19" name="Content Placeholder 2">
            <a:extLst>
              <a:ext uri="{FF2B5EF4-FFF2-40B4-BE49-F238E27FC236}">
                <a16:creationId xmlns:a16="http://schemas.microsoft.com/office/drawing/2014/main" id="{DF0FE0DF-8310-E448-8969-08ED3B76C853}"/>
              </a:ext>
            </a:extLst>
          </p:cNvPr>
          <p:cNvSpPr txBox="1">
            <a:spLocks/>
          </p:cNvSpPr>
          <p:nvPr/>
        </p:nvSpPr>
        <p:spPr>
          <a:xfrm>
            <a:off x="495153" y="1644953"/>
            <a:ext cx="8400873" cy="356809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pitchFamily="2" charset="2"/>
              <a:buChar char="§"/>
            </a:pPr>
            <a:r>
              <a:rPr lang="en-US" sz="2400">
                <a:latin typeface="Tw Cen MT" panose="020B0602020104020603" pitchFamily="34" charset="77"/>
              </a:rPr>
              <a:t>Depth of engagement and opportunity for critique and reflection</a:t>
            </a:r>
          </a:p>
          <a:p>
            <a:pPr marL="342900" lvl="1" indent="0">
              <a:buNone/>
            </a:pPr>
            <a:r>
              <a:rPr lang="en-US" sz="1400">
                <a:latin typeface="Tw Cen MT" panose="020B0602020104020603" pitchFamily="34" charset="77"/>
              </a:rPr>
              <a:t>(Luke, 2014; Fajardo, 2015; </a:t>
            </a:r>
            <a:r>
              <a:rPr lang="en-US" sz="1400" err="1">
                <a:latin typeface="Tw Cen MT" panose="020B0602020104020603" pitchFamily="34" charset="77"/>
              </a:rPr>
              <a:t>Paran</a:t>
            </a:r>
            <a:r>
              <a:rPr lang="en-US" sz="1400">
                <a:latin typeface="Tw Cen MT" panose="020B0602020104020603" pitchFamily="34" charset="77"/>
              </a:rPr>
              <a:t> &amp; Wallace, 2016)</a:t>
            </a:r>
          </a:p>
          <a:p>
            <a:pPr marL="0" indent="0">
              <a:buNone/>
            </a:pPr>
            <a:endParaRPr lang="en-US" sz="1350">
              <a:latin typeface="Tw Cen MT" panose="020B0602020104020603" pitchFamily="34" charset="77"/>
            </a:endParaRPr>
          </a:p>
          <a:p>
            <a:pPr>
              <a:buFont typeface="Wingdings" pitchFamily="2" charset="2"/>
              <a:buChar char="§"/>
            </a:pPr>
            <a:r>
              <a:rPr lang="en-US" sz="2400">
                <a:latin typeface="Tw Cen MT" panose="020B0602020104020603" pitchFamily="34" charset="77"/>
              </a:rPr>
              <a:t>Use of digital tools to </a:t>
            </a:r>
            <a:r>
              <a:rPr lang="en-US" sz="2400" err="1">
                <a:latin typeface="Tw Cen MT" panose="020B0602020104020603" pitchFamily="34" charset="77"/>
              </a:rPr>
              <a:t>maximise</a:t>
            </a:r>
            <a:r>
              <a:rPr lang="en-US" sz="2400">
                <a:latin typeface="Tw Cen MT" panose="020B0602020104020603" pitchFamily="34" charset="77"/>
              </a:rPr>
              <a:t> collaboration and participation</a:t>
            </a:r>
          </a:p>
          <a:p>
            <a:pPr marL="342900" lvl="1" indent="0">
              <a:buNone/>
            </a:pPr>
            <a:r>
              <a:rPr lang="en-US" sz="1400">
                <a:latin typeface="Tw Cen MT" panose="020B0602020104020603" pitchFamily="34" charset="77"/>
              </a:rPr>
              <a:t>(</a:t>
            </a:r>
            <a:r>
              <a:rPr lang="en-US" sz="1400" err="1">
                <a:latin typeface="Tw Cen MT" panose="020B0602020104020603" pitchFamily="34" charset="77"/>
              </a:rPr>
              <a:t>Hinrichson</a:t>
            </a:r>
            <a:r>
              <a:rPr lang="en-US" sz="1400">
                <a:latin typeface="Tw Cen MT" panose="020B0602020104020603" pitchFamily="34" charset="77"/>
              </a:rPr>
              <a:t> &amp; Coombs, 2014; Roche, 2017)</a:t>
            </a:r>
          </a:p>
          <a:p>
            <a:pPr marL="342900" lvl="1" indent="0">
              <a:buNone/>
            </a:pPr>
            <a:endParaRPr lang="en-US" sz="1050">
              <a:latin typeface="Tw Cen MT" panose="020B0602020104020603" pitchFamily="34" charset="77"/>
            </a:endParaRPr>
          </a:p>
          <a:p>
            <a:pPr>
              <a:buFont typeface="Wingdings" pitchFamily="2" charset="2"/>
              <a:buChar char="§"/>
            </a:pPr>
            <a:r>
              <a:rPr lang="en-US" sz="2400">
                <a:latin typeface="Tw Cen MT" panose="020B0602020104020603" pitchFamily="34" charset="77"/>
              </a:rPr>
              <a:t>Integration of digital tools to scaffold task achievement and improve teaching &amp; learning outcomes</a:t>
            </a:r>
            <a:endParaRPr lang="en-US" sz="2400" b="1">
              <a:solidFill>
                <a:srgbClr val="FF0000"/>
              </a:solidFill>
              <a:latin typeface="Tw Cen MT" panose="020B0602020104020603" pitchFamily="34" charset="77"/>
            </a:endParaRPr>
          </a:p>
          <a:p>
            <a:pPr marL="342900" lvl="1" indent="0">
              <a:buNone/>
            </a:pPr>
            <a:r>
              <a:rPr lang="en-US" sz="1400">
                <a:latin typeface="Tw Cen MT"/>
              </a:rPr>
              <a:t>(</a:t>
            </a:r>
            <a:r>
              <a:rPr lang="en-US" sz="1400" err="1">
                <a:latin typeface="Tw Cen MT"/>
              </a:rPr>
              <a:t>Laurillard</a:t>
            </a:r>
            <a:r>
              <a:rPr lang="en-US" sz="1400">
                <a:latin typeface="Tw Cen MT"/>
              </a:rPr>
              <a:t>, 2002, 2009)</a:t>
            </a:r>
            <a:endParaRPr lang="en-US" sz="1400">
              <a:latin typeface="Tw Cen MT" panose="020B0602020104020603" pitchFamily="34" charset="77"/>
            </a:endParaRPr>
          </a:p>
          <a:p>
            <a:pPr marL="0" indent="0">
              <a:buNone/>
            </a:pPr>
            <a:endParaRPr lang="en-US" sz="1350">
              <a:latin typeface="Tw Cen MT" panose="020B0602020104020603" pitchFamily="34" charset="77"/>
            </a:endParaRPr>
          </a:p>
        </p:txBody>
      </p:sp>
    </p:spTree>
    <p:extLst>
      <p:ext uri="{BB962C8B-B14F-4D97-AF65-F5344CB8AC3E}">
        <p14:creationId xmlns:p14="http://schemas.microsoft.com/office/powerpoint/2010/main" val="2764488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AF0A2-877E-A943-8626-24C0EFE72B6D}"/>
              </a:ext>
            </a:extLst>
          </p:cNvPr>
          <p:cNvSpPr>
            <a:spLocks noGrp="1"/>
          </p:cNvSpPr>
          <p:nvPr>
            <p:ph type="title"/>
          </p:nvPr>
        </p:nvSpPr>
        <p:spPr/>
        <p:txBody>
          <a:bodyPr/>
          <a:lstStyle/>
          <a:p>
            <a:r>
              <a:rPr lang="en-US" b="1" dirty="0">
                <a:solidFill>
                  <a:srgbClr val="E96A00"/>
                </a:solidFill>
                <a:latin typeface="Tw Cen MT" panose="020B0602020104020603" pitchFamily="34" charset="77"/>
              </a:rPr>
              <a:t>Over to you</a:t>
            </a:r>
          </a:p>
        </p:txBody>
      </p:sp>
      <p:sp>
        <p:nvSpPr>
          <p:cNvPr id="3" name="Content Placeholder 2">
            <a:extLst>
              <a:ext uri="{FF2B5EF4-FFF2-40B4-BE49-F238E27FC236}">
                <a16:creationId xmlns:a16="http://schemas.microsoft.com/office/drawing/2014/main" id="{3549E484-08F8-E848-93DA-202DA2A209F0}"/>
              </a:ext>
            </a:extLst>
          </p:cNvPr>
          <p:cNvSpPr>
            <a:spLocks noGrp="1"/>
          </p:cNvSpPr>
          <p:nvPr>
            <p:ph idx="1"/>
          </p:nvPr>
        </p:nvSpPr>
        <p:spPr/>
        <p:txBody>
          <a:bodyPr vert="horz" lIns="91440" tIns="45720" rIns="91440" bIns="45720" rtlCol="0" anchor="t">
            <a:normAutofit/>
          </a:bodyPr>
          <a:lstStyle/>
          <a:p>
            <a:r>
              <a:rPr lang="en-US">
                <a:ea typeface="ＭＳ Ｐゴシック"/>
              </a:rPr>
              <a:t>Do you / have you used discussion boards as a teacher or learner?</a:t>
            </a:r>
          </a:p>
          <a:p>
            <a:r>
              <a:rPr lang="en-US">
                <a:latin typeface="Tw Cen MT" panose="020B0602020104020603" pitchFamily="34" charset="77"/>
              </a:rPr>
              <a:t>How well does the purpose, design and integration of the discussion board task meet these task design principles?</a:t>
            </a:r>
          </a:p>
          <a:p>
            <a:pPr marL="0" indent="0">
              <a:buNone/>
            </a:pPr>
            <a:endParaRPr lang="en-US">
              <a:latin typeface="Tw Cen MT" panose="020B0602020104020603" pitchFamily="34" charset="77"/>
            </a:endParaRPr>
          </a:p>
          <a:p>
            <a:pPr marL="0" indent="0">
              <a:buNone/>
            </a:pPr>
            <a:r>
              <a:rPr lang="en-US" b="1">
                <a:ea typeface="ＭＳ Ｐゴシック"/>
              </a:rPr>
              <a:t>HOW?</a:t>
            </a:r>
          </a:p>
          <a:p>
            <a:pPr marL="0" indent="0">
              <a:buFont typeface="Lucida Grande" charset="0"/>
              <a:buNone/>
            </a:pPr>
            <a:r>
              <a:rPr lang="en-US">
                <a:ea typeface="ＭＳ Ｐゴシック"/>
              </a:rPr>
              <a:t>Depth of engagement and opportunity for critique and reflection</a:t>
            </a:r>
            <a:endParaRPr lang="en-US"/>
          </a:p>
          <a:p>
            <a:pPr marL="0" indent="0">
              <a:buNone/>
            </a:pPr>
            <a:r>
              <a:rPr lang="en-US" b="1">
                <a:ea typeface="ＭＳ Ｐゴシック"/>
              </a:rPr>
              <a:t>HOW?</a:t>
            </a:r>
          </a:p>
          <a:p>
            <a:pPr marL="0" indent="0">
              <a:buNone/>
            </a:pPr>
            <a:r>
              <a:rPr lang="en-US">
                <a:ea typeface="ＭＳ Ｐゴシック"/>
              </a:rPr>
              <a:t>Use of digital tools to </a:t>
            </a:r>
            <a:r>
              <a:rPr lang="en-US" err="1">
                <a:ea typeface="ＭＳ Ｐゴシック"/>
              </a:rPr>
              <a:t>maximise</a:t>
            </a:r>
            <a:r>
              <a:rPr lang="en-US">
                <a:ea typeface="ＭＳ Ｐゴシック"/>
              </a:rPr>
              <a:t> collaboration and participation</a:t>
            </a:r>
            <a:endParaRPr lang="en-US"/>
          </a:p>
          <a:p>
            <a:pPr marL="0" indent="0">
              <a:buNone/>
            </a:pPr>
            <a:r>
              <a:rPr lang="en-US" b="1">
                <a:ea typeface="ＭＳ Ｐゴシック"/>
              </a:rPr>
              <a:t>WHY?</a:t>
            </a:r>
          </a:p>
          <a:p>
            <a:pPr marL="0" indent="0">
              <a:buNone/>
            </a:pPr>
            <a:r>
              <a:rPr lang="en-US">
                <a:ea typeface="ＭＳ Ｐゴシック"/>
              </a:rPr>
              <a:t>Integration of digital tools to scaffold task achievement and improve teaching &amp; learning outcomes</a:t>
            </a:r>
          </a:p>
        </p:txBody>
      </p:sp>
      <p:sp>
        <p:nvSpPr>
          <p:cNvPr id="4" name="Rectangle 3">
            <a:extLst>
              <a:ext uri="{FF2B5EF4-FFF2-40B4-BE49-F238E27FC236}">
                <a16:creationId xmlns:a16="http://schemas.microsoft.com/office/drawing/2014/main" id="{75E4CC95-FEA9-4BD6-8385-A0D2C9AC0084}"/>
              </a:ext>
            </a:extLst>
          </p:cNvPr>
          <p:cNvSpPr/>
          <p:nvPr/>
        </p:nvSpPr>
        <p:spPr>
          <a:xfrm>
            <a:off x="457200" y="2867186"/>
            <a:ext cx="8229600" cy="3318829"/>
          </a:xfrm>
          <a:prstGeom prst="rect">
            <a:avLst/>
          </a:prstGeom>
          <a:noFill/>
          <a:ln w="38100">
            <a:solidFill>
              <a:srgbClr val="E96A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42358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1DE18-B27A-42DC-B940-F7F9E680B762}"/>
              </a:ext>
            </a:extLst>
          </p:cNvPr>
          <p:cNvSpPr>
            <a:spLocks noGrp="1"/>
          </p:cNvSpPr>
          <p:nvPr>
            <p:ph type="title"/>
          </p:nvPr>
        </p:nvSpPr>
        <p:spPr/>
        <p:txBody>
          <a:bodyPr>
            <a:normAutofit/>
          </a:bodyPr>
          <a:lstStyle/>
          <a:p>
            <a:r>
              <a:rPr lang="en-US" b="1" dirty="0">
                <a:solidFill>
                  <a:srgbClr val="E96A00"/>
                </a:solidFill>
                <a:latin typeface="Tw Cen MT" panose="020B0602020104020603" pitchFamily="34" charset="77"/>
                <a:cs typeface="Calibri Light"/>
              </a:rPr>
              <a:t>Direct Entry Course</a:t>
            </a:r>
            <a:endParaRPr lang="en-US" b="1" dirty="0">
              <a:solidFill>
                <a:srgbClr val="E96A00"/>
              </a:solidFill>
              <a:latin typeface="Tw Cen MT" panose="020B0602020104020603" pitchFamily="34" charset="77"/>
            </a:endParaRPr>
          </a:p>
        </p:txBody>
      </p:sp>
      <p:graphicFrame>
        <p:nvGraphicFramePr>
          <p:cNvPr id="4" name="Diagram 4">
            <a:extLst>
              <a:ext uri="{FF2B5EF4-FFF2-40B4-BE49-F238E27FC236}">
                <a16:creationId xmlns:a16="http://schemas.microsoft.com/office/drawing/2014/main" id="{024671EC-8A33-4484-9434-72D116B770C7}"/>
              </a:ext>
            </a:extLst>
          </p:cNvPr>
          <p:cNvGraphicFramePr>
            <a:graphicFrameLocks noGrp="1"/>
          </p:cNvGraphicFramePr>
          <p:nvPr>
            <p:ph idx="1"/>
          </p:nvPr>
        </p:nvGraphicFramePr>
        <p:xfrm>
          <a:off x="628650" y="2125266"/>
          <a:ext cx="7886700" cy="2461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5778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F81728-431D-F64E-889F-E8DE21BD09CF}"/>
              </a:ext>
            </a:extLst>
          </p:cNvPr>
          <p:cNvSpPr>
            <a:spLocks noGrp="1"/>
          </p:cNvSpPr>
          <p:nvPr>
            <p:ph idx="1"/>
          </p:nvPr>
        </p:nvSpPr>
        <p:spPr/>
        <p:txBody>
          <a:bodyPr/>
          <a:lstStyle/>
          <a:p>
            <a:pPr marL="0" indent="0">
              <a:buNone/>
            </a:pPr>
            <a:r>
              <a:rPr lang="en-US" b="1">
                <a:latin typeface="Tw Cen MT" panose="020B0602020104020603" pitchFamily="34" charset="77"/>
              </a:rPr>
              <a:t>Discussion boards</a:t>
            </a:r>
          </a:p>
          <a:p>
            <a:pPr marL="0" indent="0">
              <a:buNone/>
            </a:pPr>
            <a:endParaRPr lang="en-US" b="1">
              <a:latin typeface="Tw Cen MT" panose="020B0602020104020603" pitchFamily="34" charset="77"/>
            </a:endParaRPr>
          </a:p>
          <a:p>
            <a:r>
              <a:rPr lang="en-US">
                <a:latin typeface="Tw Cen MT" panose="020B0602020104020603" pitchFamily="34" charset="77"/>
              </a:rPr>
              <a:t>Scaffolding for face to face academic discussion</a:t>
            </a:r>
          </a:p>
          <a:p>
            <a:pPr marL="0" indent="0">
              <a:buNone/>
            </a:pPr>
            <a:endParaRPr lang="en-US" b="1">
              <a:latin typeface="Tw Cen MT" panose="020B0602020104020603" pitchFamily="34" charset="77"/>
            </a:endParaRPr>
          </a:p>
          <a:p>
            <a:pPr marL="0" indent="0">
              <a:buNone/>
            </a:pPr>
            <a:r>
              <a:rPr lang="en-US" b="1">
                <a:latin typeface="Tw Cen MT" panose="020B0602020104020603" pitchFamily="34" charset="77"/>
              </a:rPr>
              <a:t>Weekly cycle:</a:t>
            </a:r>
          </a:p>
          <a:p>
            <a:pPr marL="0" indent="0">
              <a:buNone/>
            </a:pPr>
            <a:endParaRPr lang="en-US">
              <a:latin typeface="Tw Cen MT" panose="020B0602020104020603" pitchFamily="34" charset="77"/>
            </a:endParaRPr>
          </a:p>
        </p:txBody>
      </p:sp>
      <p:sp>
        <p:nvSpPr>
          <p:cNvPr id="4" name="Right Arrow Callout 3">
            <a:extLst>
              <a:ext uri="{FF2B5EF4-FFF2-40B4-BE49-F238E27FC236}">
                <a16:creationId xmlns:a16="http://schemas.microsoft.com/office/drawing/2014/main" id="{9CE5190D-D204-544C-BAD0-F7179222D5C9}"/>
              </a:ext>
            </a:extLst>
          </p:cNvPr>
          <p:cNvSpPr/>
          <p:nvPr/>
        </p:nvSpPr>
        <p:spPr>
          <a:xfrm>
            <a:off x="714000" y="3987219"/>
            <a:ext cx="2683042" cy="1191127"/>
          </a:xfrm>
          <a:prstGeom prst="rightArrowCallou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Tw Cen MT" panose="020B0602020104020603" pitchFamily="34" charset="77"/>
              </a:rPr>
              <a:t>Content &amp; language input</a:t>
            </a:r>
          </a:p>
        </p:txBody>
      </p:sp>
      <p:sp>
        <p:nvSpPr>
          <p:cNvPr id="5" name="Right Arrow Callout 4">
            <a:extLst>
              <a:ext uri="{FF2B5EF4-FFF2-40B4-BE49-F238E27FC236}">
                <a16:creationId xmlns:a16="http://schemas.microsoft.com/office/drawing/2014/main" id="{7CF07212-5F0F-A742-A4FC-3350DD7C7DAF}"/>
              </a:ext>
            </a:extLst>
          </p:cNvPr>
          <p:cNvSpPr/>
          <p:nvPr/>
        </p:nvSpPr>
        <p:spPr>
          <a:xfrm>
            <a:off x="3410229" y="3987219"/>
            <a:ext cx="2683042" cy="1191127"/>
          </a:xfrm>
          <a:prstGeom prst="rightArrowCallou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Tw Cen MT" panose="020B0602020104020603" pitchFamily="34" charset="77"/>
              </a:rPr>
              <a:t>Discussion board contribution</a:t>
            </a:r>
          </a:p>
        </p:txBody>
      </p:sp>
      <p:sp>
        <p:nvSpPr>
          <p:cNvPr id="8" name="Rectangle 7">
            <a:extLst>
              <a:ext uri="{FF2B5EF4-FFF2-40B4-BE49-F238E27FC236}">
                <a16:creationId xmlns:a16="http://schemas.microsoft.com/office/drawing/2014/main" id="{2DE921BB-26F0-FA40-9EE9-BFEBA6716BC4}"/>
              </a:ext>
            </a:extLst>
          </p:cNvPr>
          <p:cNvSpPr/>
          <p:nvPr/>
        </p:nvSpPr>
        <p:spPr>
          <a:xfrm>
            <a:off x="6093271" y="3987218"/>
            <a:ext cx="1973180" cy="1191127"/>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22C9CF3-C76B-2B45-A2FB-43CF4E04E0F0}"/>
              </a:ext>
            </a:extLst>
          </p:cNvPr>
          <p:cNvSpPr txBox="1"/>
          <p:nvPr/>
        </p:nvSpPr>
        <p:spPr>
          <a:xfrm>
            <a:off x="6211634" y="4223480"/>
            <a:ext cx="1691942" cy="707886"/>
          </a:xfrm>
          <a:prstGeom prst="rect">
            <a:avLst/>
          </a:prstGeom>
          <a:solidFill>
            <a:schemeClr val="accent2">
              <a:lumMod val="20000"/>
              <a:lumOff val="80000"/>
            </a:schemeClr>
          </a:solidFill>
        </p:spPr>
        <p:txBody>
          <a:bodyPr wrap="square" rtlCol="0">
            <a:spAutoFit/>
          </a:bodyPr>
          <a:lstStyle/>
          <a:p>
            <a:pPr algn="ctr"/>
            <a:r>
              <a:rPr lang="en-US" sz="2000">
                <a:latin typeface="Tw Cen MT" panose="020B0602020104020603" pitchFamily="34" charset="77"/>
              </a:rPr>
              <a:t>Face to face discussion</a:t>
            </a:r>
          </a:p>
        </p:txBody>
      </p:sp>
      <p:graphicFrame>
        <p:nvGraphicFramePr>
          <p:cNvPr id="12" name="Diagram 4">
            <a:extLst>
              <a:ext uri="{FF2B5EF4-FFF2-40B4-BE49-F238E27FC236}">
                <a16:creationId xmlns:a16="http://schemas.microsoft.com/office/drawing/2014/main" id="{908ACB6D-E142-4F44-8B59-9F915AB2729E}"/>
              </a:ext>
            </a:extLst>
          </p:cNvPr>
          <p:cNvGraphicFramePr>
            <a:graphicFrameLocks/>
          </p:cNvGraphicFramePr>
          <p:nvPr/>
        </p:nvGraphicFramePr>
        <p:xfrm>
          <a:off x="457200" y="132542"/>
          <a:ext cx="4974336" cy="10580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9703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AE81B3C1-1184-5F45-90C6-886A47111B25}"/>
              </a:ext>
            </a:extLst>
          </p:cNvPr>
          <p:cNvPicPr>
            <a:picLocks noGrp="1" noChangeAspect="1"/>
          </p:cNvPicPr>
          <p:nvPr>
            <p:ph idx="1"/>
          </p:nvPr>
        </p:nvPicPr>
        <p:blipFill>
          <a:blip r:embed="rId3"/>
          <a:stretch>
            <a:fillRect/>
          </a:stretch>
        </p:blipFill>
        <p:spPr>
          <a:xfrm>
            <a:off x="435219" y="857250"/>
            <a:ext cx="8491172" cy="5162550"/>
          </a:xfrm>
        </p:spPr>
      </p:pic>
      <p:sp>
        <p:nvSpPr>
          <p:cNvPr id="2" name="Title 1">
            <a:extLst>
              <a:ext uri="{FF2B5EF4-FFF2-40B4-BE49-F238E27FC236}">
                <a16:creationId xmlns:a16="http://schemas.microsoft.com/office/drawing/2014/main" id="{6E2EFF14-B699-E340-BFA6-4C77AEE2B612}"/>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3FF9ADB5-35AE-5B47-BC4C-52C08B96C8FD}"/>
              </a:ext>
            </a:extLst>
          </p:cNvPr>
          <p:cNvPicPr>
            <a:picLocks noChangeAspect="1"/>
          </p:cNvPicPr>
          <p:nvPr/>
        </p:nvPicPr>
        <p:blipFill>
          <a:blip r:embed="rId4"/>
          <a:stretch>
            <a:fillRect/>
          </a:stretch>
        </p:blipFill>
        <p:spPr>
          <a:xfrm>
            <a:off x="871538" y="876300"/>
            <a:ext cx="7400925" cy="5105400"/>
          </a:xfrm>
          <a:prstGeom prst="rect">
            <a:avLst/>
          </a:prstGeom>
        </p:spPr>
      </p:pic>
      <p:pic>
        <p:nvPicPr>
          <p:cNvPr id="9" name="Picture 8">
            <a:extLst>
              <a:ext uri="{FF2B5EF4-FFF2-40B4-BE49-F238E27FC236}">
                <a16:creationId xmlns:a16="http://schemas.microsoft.com/office/drawing/2014/main" id="{BF5B910B-9CF5-1A4D-BDC9-BED3DC78E8BD}"/>
              </a:ext>
            </a:extLst>
          </p:cNvPr>
          <p:cNvPicPr>
            <a:picLocks noChangeAspect="1"/>
          </p:cNvPicPr>
          <p:nvPr/>
        </p:nvPicPr>
        <p:blipFill>
          <a:blip r:embed="rId5"/>
          <a:stretch>
            <a:fillRect/>
          </a:stretch>
        </p:blipFill>
        <p:spPr>
          <a:xfrm>
            <a:off x="1023980" y="876300"/>
            <a:ext cx="7096041" cy="5143500"/>
          </a:xfrm>
          <a:prstGeom prst="rect">
            <a:avLst/>
          </a:prstGeom>
        </p:spPr>
      </p:pic>
      <p:sp>
        <p:nvSpPr>
          <p:cNvPr id="3" name="Rectangle 2">
            <a:extLst>
              <a:ext uri="{FF2B5EF4-FFF2-40B4-BE49-F238E27FC236}">
                <a16:creationId xmlns:a16="http://schemas.microsoft.com/office/drawing/2014/main" id="{CAC6C05F-F411-5E4A-9025-EC434EED5F97}"/>
              </a:ext>
            </a:extLst>
          </p:cNvPr>
          <p:cNvSpPr/>
          <p:nvPr/>
        </p:nvSpPr>
        <p:spPr>
          <a:xfrm>
            <a:off x="2123343" y="1226527"/>
            <a:ext cx="910004" cy="290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6A878B-8719-9948-82FD-339A341A5E50}"/>
              </a:ext>
            </a:extLst>
          </p:cNvPr>
          <p:cNvSpPr/>
          <p:nvPr/>
        </p:nvSpPr>
        <p:spPr>
          <a:xfrm>
            <a:off x="2123342" y="1226527"/>
            <a:ext cx="910004" cy="290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858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4">
            <a:extLst>
              <a:ext uri="{FF2B5EF4-FFF2-40B4-BE49-F238E27FC236}">
                <a16:creationId xmlns:a16="http://schemas.microsoft.com/office/drawing/2014/main" id="{27E94E87-195F-A344-B3EE-D2639891ABDC}"/>
              </a:ext>
            </a:extLst>
          </p:cNvPr>
          <p:cNvSpPr txBox="1"/>
          <p:nvPr/>
        </p:nvSpPr>
        <p:spPr>
          <a:xfrm>
            <a:off x="725366" y="2017685"/>
            <a:ext cx="3574074" cy="3152192"/>
          </a:xfrm>
          <a:prstGeom prst="rect">
            <a:avLst/>
          </a:prstGeom>
          <a:no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2014" tIns="112014" rIns="112014" bIns="112014" numCol="1" spcCol="1270" anchor="t" anchorCtr="0">
            <a:noAutofit/>
          </a:bodyPr>
          <a:lstStyle/>
          <a:p>
            <a:pPr lvl="1" indent="-342900" defTabSz="700088">
              <a:lnSpc>
                <a:spcPct val="90000"/>
              </a:lnSpc>
              <a:spcAft>
                <a:spcPct val="15000"/>
              </a:spcAft>
              <a:buFont typeface="Wingdings" pitchFamily="2" charset="2"/>
              <a:buChar char="ü"/>
            </a:pPr>
            <a:r>
              <a:rPr lang="en-US" sz="2100">
                <a:latin typeface="Tw Cen MT" panose="020B0602020104020603" pitchFamily="34" charset="77"/>
              </a:rPr>
              <a:t>Depth of engagement</a:t>
            </a:r>
          </a:p>
          <a:p>
            <a:pPr lvl="1" indent="-342900" defTabSz="700088">
              <a:lnSpc>
                <a:spcPct val="90000"/>
              </a:lnSpc>
              <a:spcAft>
                <a:spcPct val="15000"/>
              </a:spcAft>
              <a:buFont typeface="Wingdings" pitchFamily="2" charset="2"/>
              <a:buChar char="ü"/>
            </a:pPr>
            <a:r>
              <a:rPr lang="en-US" sz="2100">
                <a:latin typeface="Tw Cen MT" panose="020B0602020104020603" pitchFamily="34" charset="77"/>
              </a:rPr>
              <a:t>Scaffolded language practice</a:t>
            </a:r>
          </a:p>
          <a:p>
            <a:pPr lvl="1" indent="-342900" defTabSz="700088">
              <a:lnSpc>
                <a:spcPct val="90000"/>
              </a:lnSpc>
              <a:spcAft>
                <a:spcPct val="15000"/>
              </a:spcAft>
              <a:buFont typeface="Wingdings" pitchFamily="2" charset="2"/>
              <a:buChar char="ü"/>
            </a:pPr>
            <a:r>
              <a:rPr lang="en-US" sz="2100">
                <a:latin typeface="Tw Cen MT" panose="020B0602020104020603" pitchFamily="34" charset="77"/>
              </a:rPr>
              <a:t>Quality of contribution to class discussion</a:t>
            </a:r>
          </a:p>
          <a:p>
            <a:pPr lvl="1" indent="-342900" defTabSz="700088">
              <a:lnSpc>
                <a:spcPct val="90000"/>
              </a:lnSpc>
              <a:spcAft>
                <a:spcPct val="15000"/>
              </a:spcAft>
              <a:buFont typeface="Arial Unicode MS" panose="020B0604020202020204" pitchFamily="34" charset="-128"/>
              <a:buChar char="✗"/>
            </a:pPr>
            <a:r>
              <a:rPr lang="en-US" sz="2100">
                <a:latin typeface="Tw Cen MT" panose="020B0602020104020603" pitchFamily="34" charset="77"/>
              </a:rPr>
              <a:t>Extent of participation</a:t>
            </a:r>
          </a:p>
          <a:p>
            <a:pPr lvl="1" indent="-342900" defTabSz="700088">
              <a:lnSpc>
                <a:spcPct val="90000"/>
              </a:lnSpc>
              <a:spcAft>
                <a:spcPct val="15000"/>
              </a:spcAft>
              <a:buFont typeface="Arial Unicode MS" panose="020B0604020202020204" pitchFamily="34" charset="-128"/>
              <a:buChar char="✗"/>
            </a:pPr>
            <a:r>
              <a:rPr lang="en-US" sz="2100">
                <a:latin typeface="Tw Cen MT" panose="020B0602020104020603" pitchFamily="34" charset="77"/>
              </a:rPr>
              <a:t>Collaboration</a:t>
            </a:r>
          </a:p>
          <a:p>
            <a:pPr lvl="1" indent="-342900" defTabSz="700088">
              <a:lnSpc>
                <a:spcPct val="90000"/>
              </a:lnSpc>
              <a:spcAft>
                <a:spcPct val="15000"/>
              </a:spcAft>
              <a:buFont typeface="Arial Unicode MS" panose="020B0604020202020204" pitchFamily="34" charset="-128"/>
              <a:buChar char="✗"/>
            </a:pPr>
            <a:r>
              <a:rPr lang="en-US" sz="2100">
                <a:latin typeface="Tw Cen MT" panose="020B0602020104020603" pitchFamily="34" charset="77"/>
              </a:rPr>
              <a:t>Participation in online community</a:t>
            </a:r>
          </a:p>
        </p:txBody>
      </p:sp>
      <p:graphicFrame>
        <p:nvGraphicFramePr>
          <p:cNvPr id="18" name="Diagram 4">
            <a:extLst>
              <a:ext uri="{FF2B5EF4-FFF2-40B4-BE49-F238E27FC236}">
                <a16:creationId xmlns:a16="http://schemas.microsoft.com/office/drawing/2014/main" id="{EAD668FB-C22D-0342-A022-AB110F3D7C66}"/>
              </a:ext>
            </a:extLst>
          </p:cNvPr>
          <p:cNvGraphicFramePr>
            <a:graphicFrameLocks noGrp="1"/>
          </p:cNvGraphicFramePr>
          <p:nvPr>
            <p:ph idx="1"/>
          </p:nvPr>
        </p:nvGraphicFramePr>
        <p:xfrm>
          <a:off x="252458" y="1116640"/>
          <a:ext cx="8517869" cy="659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5832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accent2"/>
                </a:solidFill>
                <a:latin typeface="Tw Cen MT" charset="0"/>
                <a:ea typeface="Tw Cen MT" charset="0"/>
                <a:cs typeface="Tw Cen MT" charset="0"/>
              </a:rPr>
              <a:t>THINK AGAIN: </a:t>
            </a:r>
          </a:p>
        </p:txBody>
      </p:sp>
      <p:sp>
        <p:nvSpPr>
          <p:cNvPr id="3" name="Subtitle 2"/>
          <p:cNvSpPr>
            <a:spLocks noGrp="1"/>
          </p:cNvSpPr>
          <p:nvPr>
            <p:ph type="subTitle" idx="1"/>
          </p:nvPr>
        </p:nvSpPr>
        <p:spPr/>
        <p:txBody>
          <a:bodyPr/>
          <a:lstStyle/>
          <a:p>
            <a:r>
              <a:rPr lang="en-US" b="1" dirty="0">
                <a:solidFill>
                  <a:schemeClr val="accent2"/>
                </a:solidFill>
                <a:latin typeface="Tw Cen MT" charset="0"/>
                <a:ea typeface="Tw Cen MT" charset="0"/>
                <a:cs typeface="Tw Cen MT" charset="0"/>
              </a:rPr>
              <a:t>INNOVATING TASK BASED DESIGN FOR DIRECT ENTRY COURSES</a:t>
            </a:r>
          </a:p>
          <a:p>
            <a:endParaRPr lang="en-US" dirty="0"/>
          </a:p>
        </p:txBody>
      </p:sp>
    </p:spTree>
    <p:extLst>
      <p:ext uri="{BB962C8B-B14F-4D97-AF65-F5344CB8AC3E}">
        <p14:creationId xmlns:p14="http://schemas.microsoft.com/office/powerpoint/2010/main" val="1584673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E29FB7F-09FA-9F41-AF10-A7D301C40BAC}"/>
              </a:ext>
            </a:extLst>
          </p:cNvPr>
          <p:cNvPicPr>
            <a:picLocks noChangeAspect="1"/>
          </p:cNvPicPr>
          <p:nvPr/>
        </p:nvPicPr>
        <p:blipFill>
          <a:blip r:embed="rId3"/>
          <a:stretch>
            <a:fillRect/>
          </a:stretch>
        </p:blipFill>
        <p:spPr>
          <a:xfrm>
            <a:off x="3828081" y="976394"/>
            <a:ext cx="5315919" cy="5227880"/>
          </a:xfrm>
          <a:prstGeom prst="rect">
            <a:avLst/>
          </a:prstGeom>
        </p:spPr>
      </p:pic>
      <p:sp>
        <p:nvSpPr>
          <p:cNvPr id="3" name="Content Placeholder 2">
            <a:extLst>
              <a:ext uri="{FF2B5EF4-FFF2-40B4-BE49-F238E27FC236}">
                <a16:creationId xmlns:a16="http://schemas.microsoft.com/office/drawing/2014/main" id="{23F81728-431D-F64E-889F-E8DE21BD09CF}"/>
              </a:ext>
            </a:extLst>
          </p:cNvPr>
          <p:cNvSpPr>
            <a:spLocks noGrp="1"/>
          </p:cNvSpPr>
          <p:nvPr>
            <p:ph idx="1"/>
          </p:nvPr>
        </p:nvSpPr>
        <p:spPr>
          <a:xfrm>
            <a:off x="245568" y="1358900"/>
            <a:ext cx="8229600" cy="5227880"/>
          </a:xfrm>
        </p:spPr>
        <p:txBody>
          <a:bodyPr>
            <a:normAutofit/>
          </a:bodyPr>
          <a:lstStyle/>
          <a:p>
            <a:pPr marL="0" indent="0">
              <a:buNone/>
            </a:pPr>
            <a:r>
              <a:rPr lang="en-US" sz="2800" b="1">
                <a:solidFill>
                  <a:srgbClr val="E96A00"/>
                </a:solidFill>
                <a:latin typeface="Tw Cen MT" panose="020B0602020104020603" pitchFamily="34" charset="77"/>
              </a:rPr>
              <a:t>Task redesign</a:t>
            </a:r>
          </a:p>
          <a:p>
            <a:endParaRPr lang="en-US">
              <a:latin typeface="Tw Cen MT" panose="020B0602020104020603" pitchFamily="34" charset="77"/>
            </a:endParaRPr>
          </a:p>
          <a:p>
            <a:pPr marL="0" indent="0">
              <a:buNone/>
            </a:pPr>
            <a:r>
              <a:rPr lang="en-US" b="1">
                <a:latin typeface="Tw Cen MT" panose="020B0602020104020603" pitchFamily="34" charset="77"/>
              </a:rPr>
              <a:t>Fortnightly cycle:</a:t>
            </a:r>
          </a:p>
          <a:p>
            <a:pPr marL="0" indent="0">
              <a:buNone/>
            </a:pPr>
            <a:r>
              <a:rPr lang="en-US" b="1">
                <a:latin typeface="Tw Cen MT" panose="020B0602020104020603" pitchFamily="34" charset="77"/>
              </a:rPr>
              <a:t>Week 1:</a:t>
            </a:r>
          </a:p>
          <a:p>
            <a:pPr marL="0" indent="0">
              <a:buNone/>
            </a:pPr>
            <a:r>
              <a:rPr lang="en-US">
                <a:latin typeface="Tw Cen MT" panose="020B0602020104020603" pitchFamily="34" charset="77"/>
              </a:rPr>
              <a:t>Content &amp; language input</a:t>
            </a:r>
          </a:p>
          <a:p>
            <a:pPr marL="0" indent="0">
              <a:buNone/>
            </a:pPr>
            <a:r>
              <a:rPr lang="en-US">
                <a:latin typeface="Tw Cen MT" panose="020B0602020104020603" pitchFamily="34" charset="77"/>
              </a:rPr>
              <a:t>Discussion board: </a:t>
            </a:r>
          </a:p>
          <a:p>
            <a:pPr marL="400050" lvl="1" indent="0">
              <a:buNone/>
            </a:pPr>
            <a:r>
              <a:rPr lang="en-US" sz="2400">
                <a:latin typeface="Tw Cen MT" panose="020B0602020104020603" pitchFamily="34" charset="77"/>
              </a:rPr>
              <a:t>- student moderated</a:t>
            </a:r>
          </a:p>
          <a:p>
            <a:pPr marL="0" indent="0">
              <a:buNone/>
            </a:pPr>
            <a:endParaRPr lang="en-US" b="1">
              <a:latin typeface="Tw Cen MT" panose="020B0602020104020603" pitchFamily="34" charset="77"/>
            </a:endParaRPr>
          </a:p>
          <a:p>
            <a:pPr marL="0" indent="0">
              <a:buNone/>
            </a:pPr>
            <a:r>
              <a:rPr lang="en-US" b="1">
                <a:latin typeface="Tw Cen MT" panose="020B0602020104020603" pitchFamily="34" charset="77"/>
              </a:rPr>
              <a:t>Week 2</a:t>
            </a:r>
          </a:p>
          <a:p>
            <a:pPr marL="0" indent="0">
              <a:buNone/>
            </a:pPr>
            <a:r>
              <a:rPr lang="en-US">
                <a:latin typeface="Tw Cen MT" panose="020B0602020104020603" pitchFamily="34" charset="77"/>
              </a:rPr>
              <a:t>Further content &amp; language input</a:t>
            </a:r>
          </a:p>
          <a:p>
            <a:pPr marL="0" indent="0">
              <a:buNone/>
            </a:pPr>
            <a:r>
              <a:rPr lang="en-US">
                <a:latin typeface="Tw Cen MT" panose="020B0602020104020603" pitchFamily="34" charset="77"/>
              </a:rPr>
              <a:t>Student-led seminar</a:t>
            </a:r>
          </a:p>
          <a:p>
            <a:pPr marL="0" indent="0">
              <a:buNone/>
            </a:pPr>
            <a:endParaRPr lang="en-US">
              <a:latin typeface="Tw Cen MT" panose="020B0602020104020603" pitchFamily="34" charset="77"/>
            </a:endParaRPr>
          </a:p>
          <a:p>
            <a:pPr marL="0" indent="0">
              <a:buNone/>
            </a:pPr>
            <a:endParaRPr lang="en-US">
              <a:latin typeface="Tw Cen MT" panose="020B0602020104020603" pitchFamily="34" charset="77"/>
            </a:endParaRPr>
          </a:p>
        </p:txBody>
      </p:sp>
      <p:graphicFrame>
        <p:nvGraphicFramePr>
          <p:cNvPr id="10" name="Diagram 4">
            <a:extLst>
              <a:ext uri="{FF2B5EF4-FFF2-40B4-BE49-F238E27FC236}">
                <a16:creationId xmlns:a16="http://schemas.microsoft.com/office/drawing/2014/main" id="{11F6E0E0-1D07-DC4C-A63E-14DD21445734}"/>
              </a:ext>
            </a:extLst>
          </p:cNvPr>
          <p:cNvGraphicFramePr>
            <a:graphicFrameLocks/>
          </p:cNvGraphicFramePr>
          <p:nvPr/>
        </p:nvGraphicFramePr>
        <p:xfrm>
          <a:off x="457200" y="132542"/>
          <a:ext cx="4974336" cy="10580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05169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4C25C-B7AD-9E49-AEE2-CBE77332F5B2}"/>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2A9AA63F-2704-DB40-A344-943C67A2741E}"/>
              </a:ext>
            </a:extLst>
          </p:cNvPr>
          <p:cNvPicPr>
            <a:picLocks noGrp="1" noChangeAspect="1"/>
          </p:cNvPicPr>
          <p:nvPr>
            <p:ph idx="1"/>
          </p:nvPr>
        </p:nvPicPr>
        <p:blipFill>
          <a:blip r:embed="rId3"/>
          <a:stretch>
            <a:fillRect/>
          </a:stretch>
        </p:blipFill>
        <p:spPr>
          <a:xfrm>
            <a:off x="382466" y="857250"/>
            <a:ext cx="8379069" cy="5143500"/>
          </a:xfrm>
        </p:spPr>
      </p:pic>
      <p:pic>
        <p:nvPicPr>
          <p:cNvPr id="8" name="Picture 7">
            <a:extLst>
              <a:ext uri="{FF2B5EF4-FFF2-40B4-BE49-F238E27FC236}">
                <a16:creationId xmlns:a16="http://schemas.microsoft.com/office/drawing/2014/main" id="{41178A01-82CD-1343-B5D6-B9E5589CCBA7}"/>
              </a:ext>
            </a:extLst>
          </p:cNvPr>
          <p:cNvPicPr>
            <a:picLocks noChangeAspect="1"/>
          </p:cNvPicPr>
          <p:nvPr/>
        </p:nvPicPr>
        <p:blipFill>
          <a:blip r:embed="rId4"/>
          <a:stretch>
            <a:fillRect/>
          </a:stretch>
        </p:blipFill>
        <p:spPr>
          <a:xfrm>
            <a:off x="1925516" y="857250"/>
            <a:ext cx="5897484" cy="5143500"/>
          </a:xfrm>
          <a:prstGeom prst="rect">
            <a:avLst/>
          </a:prstGeom>
        </p:spPr>
      </p:pic>
      <p:pic>
        <p:nvPicPr>
          <p:cNvPr id="10" name="Picture 9">
            <a:extLst>
              <a:ext uri="{FF2B5EF4-FFF2-40B4-BE49-F238E27FC236}">
                <a16:creationId xmlns:a16="http://schemas.microsoft.com/office/drawing/2014/main" id="{1B2D1A37-2E30-C944-98EC-DAB2B999408D}"/>
              </a:ext>
            </a:extLst>
          </p:cNvPr>
          <p:cNvPicPr>
            <a:picLocks noChangeAspect="1"/>
          </p:cNvPicPr>
          <p:nvPr/>
        </p:nvPicPr>
        <p:blipFill>
          <a:blip r:embed="rId5"/>
          <a:stretch>
            <a:fillRect/>
          </a:stretch>
        </p:blipFill>
        <p:spPr>
          <a:xfrm>
            <a:off x="365307" y="1131094"/>
            <a:ext cx="8396228" cy="4632264"/>
          </a:xfrm>
          <a:prstGeom prst="rect">
            <a:avLst/>
          </a:prstGeom>
        </p:spPr>
      </p:pic>
      <p:sp>
        <p:nvSpPr>
          <p:cNvPr id="11" name="Rectangle 10">
            <a:extLst>
              <a:ext uri="{FF2B5EF4-FFF2-40B4-BE49-F238E27FC236}">
                <a16:creationId xmlns:a16="http://schemas.microsoft.com/office/drawing/2014/main" id="{4281AE97-539D-4341-B5A1-F9F1895D6129}"/>
              </a:ext>
            </a:extLst>
          </p:cNvPr>
          <p:cNvSpPr/>
          <p:nvPr/>
        </p:nvSpPr>
        <p:spPr>
          <a:xfrm>
            <a:off x="1754066" y="1701311"/>
            <a:ext cx="1028700" cy="593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7A7A555-CA24-F741-8B48-28779C3E08A7}"/>
              </a:ext>
            </a:extLst>
          </p:cNvPr>
          <p:cNvSpPr/>
          <p:nvPr/>
        </p:nvSpPr>
        <p:spPr>
          <a:xfrm>
            <a:off x="628650" y="4787411"/>
            <a:ext cx="1028700" cy="417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C808DA6-543D-5F44-BC28-4FF83CC223DB}"/>
              </a:ext>
            </a:extLst>
          </p:cNvPr>
          <p:cNvSpPr txBox="1"/>
          <p:nvPr/>
        </p:nvSpPr>
        <p:spPr>
          <a:xfrm>
            <a:off x="1754065" y="1820008"/>
            <a:ext cx="910004" cy="507831"/>
          </a:xfrm>
          <a:prstGeom prst="rect">
            <a:avLst/>
          </a:prstGeom>
          <a:noFill/>
        </p:spPr>
        <p:txBody>
          <a:bodyPr wrap="square" rtlCol="0">
            <a:spAutoFit/>
          </a:bodyPr>
          <a:lstStyle/>
          <a:p>
            <a:r>
              <a:rPr lang="en-US" sz="2700" b="1">
                <a:latin typeface="Tw Cen MT" panose="020B0602020104020603" pitchFamily="34" charset="77"/>
              </a:rPr>
              <a:t>A</a:t>
            </a:r>
          </a:p>
        </p:txBody>
      </p:sp>
      <p:pic>
        <p:nvPicPr>
          <p:cNvPr id="15" name="Picture 14">
            <a:extLst>
              <a:ext uri="{FF2B5EF4-FFF2-40B4-BE49-F238E27FC236}">
                <a16:creationId xmlns:a16="http://schemas.microsoft.com/office/drawing/2014/main" id="{6A843B89-A96A-1849-BF69-B77A5B2C20FE}"/>
              </a:ext>
            </a:extLst>
          </p:cNvPr>
          <p:cNvPicPr>
            <a:picLocks noChangeAspect="1"/>
          </p:cNvPicPr>
          <p:nvPr/>
        </p:nvPicPr>
        <p:blipFill>
          <a:blip r:embed="rId6"/>
          <a:stretch>
            <a:fillRect/>
          </a:stretch>
        </p:blipFill>
        <p:spPr>
          <a:xfrm>
            <a:off x="923127" y="857250"/>
            <a:ext cx="7280588" cy="5143500"/>
          </a:xfrm>
          <a:prstGeom prst="rect">
            <a:avLst/>
          </a:prstGeom>
        </p:spPr>
      </p:pic>
      <p:sp>
        <p:nvSpPr>
          <p:cNvPr id="17" name="Rectangle 16">
            <a:extLst>
              <a:ext uri="{FF2B5EF4-FFF2-40B4-BE49-F238E27FC236}">
                <a16:creationId xmlns:a16="http://schemas.microsoft.com/office/drawing/2014/main" id="{D54F67F5-7154-014B-80B2-39EC961DDFB8}"/>
              </a:ext>
            </a:extLst>
          </p:cNvPr>
          <p:cNvSpPr/>
          <p:nvPr/>
        </p:nvSpPr>
        <p:spPr>
          <a:xfrm>
            <a:off x="1738892" y="1867130"/>
            <a:ext cx="356088" cy="237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12A5761-2C91-184F-940E-EC4E38830232}"/>
              </a:ext>
            </a:extLst>
          </p:cNvPr>
          <p:cNvSpPr txBox="1"/>
          <p:nvPr/>
        </p:nvSpPr>
        <p:spPr>
          <a:xfrm>
            <a:off x="1788786" y="1677510"/>
            <a:ext cx="320919" cy="507831"/>
          </a:xfrm>
          <a:prstGeom prst="rect">
            <a:avLst/>
          </a:prstGeom>
          <a:noFill/>
        </p:spPr>
        <p:txBody>
          <a:bodyPr wrap="square" rtlCol="0">
            <a:spAutoFit/>
          </a:bodyPr>
          <a:lstStyle/>
          <a:p>
            <a:r>
              <a:rPr lang="en-US" sz="2700" b="1">
                <a:latin typeface="Tw Cen MT" panose="020B0602020104020603" pitchFamily="34" charset="77"/>
              </a:rPr>
              <a:t>A</a:t>
            </a:r>
          </a:p>
        </p:txBody>
      </p:sp>
      <p:sp>
        <p:nvSpPr>
          <p:cNvPr id="18" name="Rectangle 17">
            <a:extLst>
              <a:ext uri="{FF2B5EF4-FFF2-40B4-BE49-F238E27FC236}">
                <a16:creationId xmlns:a16="http://schemas.microsoft.com/office/drawing/2014/main" id="{BA7E0EF4-59BF-2440-91A9-26520473A9B4}"/>
              </a:ext>
            </a:extLst>
          </p:cNvPr>
          <p:cNvSpPr/>
          <p:nvPr/>
        </p:nvSpPr>
        <p:spPr>
          <a:xfrm>
            <a:off x="2209068" y="1131094"/>
            <a:ext cx="1219933" cy="546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DF05B20-F7A0-0840-B311-F3A55B68A6F9}"/>
              </a:ext>
            </a:extLst>
          </p:cNvPr>
          <p:cNvSpPr/>
          <p:nvPr/>
        </p:nvSpPr>
        <p:spPr>
          <a:xfrm>
            <a:off x="1499739" y="5240745"/>
            <a:ext cx="2443612" cy="238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BAF5F81-D1C0-184A-B26F-479F651E51C4}"/>
              </a:ext>
            </a:extLst>
          </p:cNvPr>
          <p:cNvSpPr txBox="1"/>
          <p:nvPr/>
        </p:nvSpPr>
        <p:spPr>
          <a:xfrm>
            <a:off x="2209067" y="1146858"/>
            <a:ext cx="320919" cy="507831"/>
          </a:xfrm>
          <a:prstGeom prst="rect">
            <a:avLst/>
          </a:prstGeom>
          <a:noFill/>
        </p:spPr>
        <p:txBody>
          <a:bodyPr wrap="square" rtlCol="0">
            <a:spAutoFit/>
          </a:bodyPr>
          <a:lstStyle/>
          <a:p>
            <a:r>
              <a:rPr lang="en-US" sz="2700" b="1">
                <a:latin typeface="Tw Cen MT" panose="020B0602020104020603" pitchFamily="34" charset="77"/>
              </a:rPr>
              <a:t>B</a:t>
            </a:r>
          </a:p>
        </p:txBody>
      </p:sp>
      <p:sp>
        <p:nvSpPr>
          <p:cNvPr id="23" name="Rectangle 22">
            <a:extLst>
              <a:ext uri="{FF2B5EF4-FFF2-40B4-BE49-F238E27FC236}">
                <a16:creationId xmlns:a16="http://schemas.microsoft.com/office/drawing/2014/main" id="{DD30B38B-1830-9140-B92B-F8186A4BAF4B}"/>
              </a:ext>
            </a:extLst>
          </p:cNvPr>
          <p:cNvSpPr/>
          <p:nvPr/>
        </p:nvSpPr>
        <p:spPr>
          <a:xfrm>
            <a:off x="2094981" y="1134658"/>
            <a:ext cx="1219933" cy="546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B0A835AC-AEA1-E642-931A-FE2B8E8E1805}"/>
              </a:ext>
            </a:extLst>
          </p:cNvPr>
          <p:cNvPicPr>
            <a:picLocks noChangeAspect="1"/>
          </p:cNvPicPr>
          <p:nvPr/>
        </p:nvPicPr>
        <p:blipFill>
          <a:blip r:embed="rId7"/>
          <a:stretch>
            <a:fillRect/>
          </a:stretch>
        </p:blipFill>
        <p:spPr>
          <a:xfrm>
            <a:off x="923126" y="1798557"/>
            <a:ext cx="7467600" cy="3381375"/>
          </a:xfrm>
          <a:prstGeom prst="rect">
            <a:avLst/>
          </a:prstGeom>
        </p:spPr>
      </p:pic>
      <p:sp>
        <p:nvSpPr>
          <p:cNvPr id="26" name="Rectangle 25">
            <a:extLst>
              <a:ext uri="{FF2B5EF4-FFF2-40B4-BE49-F238E27FC236}">
                <a16:creationId xmlns:a16="http://schemas.microsoft.com/office/drawing/2014/main" id="{393A0779-1B00-EE48-AFEA-3F70B61033DE}"/>
              </a:ext>
            </a:extLst>
          </p:cNvPr>
          <p:cNvSpPr/>
          <p:nvPr/>
        </p:nvSpPr>
        <p:spPr>
          <a:xfrm>
            <a:off x="2044834" y="2669660"/>
            <a:ext cx="278534" cy="439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8EEC3BB-C7BB-1246-BA50-C39FDAFDE3A6}"/>
              </a:ext>
            </a:extLst>
          </p:cNvPr>
          <p:cNvSpPr/>
          <p:nvPr/>
        </p:nvSpPr>
        <p:spPr>
          <a:xfrm>
            <a:off x="2323368" y="2255107"/>
            <a:ext cx="1240814" cy="504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29755D2-25CB-B24C-9565-B6A863C52EBE}"/>
              </a:ext>
            </a:extLst>
          </p:cNvPr>
          <p:cNvSpPr txBox="1"/>
          <p:nvPr/>
        </p:nvSpPr>
        <p:spPr>
          <a:xfrm>
            <a:off x="2423594" y="2233861"/>
            <a:ext cx="320919" cy="507831"/>
          </a:xfrm>
          <a:prstGeom prst="rect">
            <a:avLst/>
          </a:prstGeom>
          <a:noFill/>
        </p:spPr>
        <p:txBody>
          <a:bodyPr wrap="square" rtlCol="0">
            <a:spAutoFit/>
          </a:bodyPr>
          <a:lstStyle/>
          <a:p>
            <a:r>
              <a:rPr lang="en-US" sz="2700" b="1">
                <a:latin typeface="Tw Cen MT" panose="020B0602020104020603" pitchFamily="34" charset="77"/>
              </a:rPr>
              <a:t>A</a:t>
            </a:r>
          </a:p>
        </p:txBody>
      </p:sp>
      <p:sp>
        <p:nvSpPr>
          <p:cNvPr id="22" name="TextBox 21">
            <a:extLst>
              <a:ext uri="{FF2B5EF4-FFF2-40B4-BE49-F238E27FC236}">
                <a16:creationId xmlns:a16="http://schemas.microsoft.com/office/drawing/2014/main" id="{CD87D904-1F67-B846-8A02-F2CC101ACB16}"/>
              </a:ext>
            </a:extLst>
          </p:cNvPr>
          <p:cNvSpPr txBox="1"/>
          <p:nvPr/>
        </p:nvSpPr>
        <p:spPr>
          <a:xfrm>
            <a:off x="2064761" y="2718609"/>
            <a:ext cx="320919" cy="507831"/>
          </a:xfrm>
          <a:prstGeom prst="rect">
            <a:avLst/>
          </a:prstGeom>
          <a:noFill/>
        </p:spPr>
        <p:txBody>
          <a:bodyPr wrap="square" rtlCol="0">
            <a:spAutoFit/>
          </a:bodyPr>
          <a:lstStyle/>
          <a:p>
            <a:r>
              <a:rPr lang="en-US" sz="2700" b="1">
                <a:latin typeface="Tw Cen MT" panose="020B0602020104020603" pitchFamily="34" charset="77"/>
              </a:rPr>
              <a:t>B</a:t>
            </a:r>
          </a:p>
        </p:txBody>
      </p:sp>
      <p:pic>
        <p:nvPicPr>
          <p:cNvPr id="29" name="Picture 28">
            <a:extLst>
              <a:ext uri="{FF2B5EF4-FFF2-40B4-BE49-F238E27FC236}">
                <a16:creationId xmlns:a16="http://schemas.microsoft.com/office/drawing/2014/main" id="{F631D9FD-5C00-374E-9A62-3582939E9E98}"/>
              </a:ext>
            </a:extLst>
          </p:cNvPr>
          <p:cNvPicPr>
            <a:picLocks noChangeAspect="1"/>
          </p:cNvPicPr>
          <p:nvPr/>
        </p:nvPicPr>
        <p:blipFill>
          <a:blip r:embed="rId8"/>
          <a:stretch>
            <a:fillRect/>
          </a:stretch>
        </p:blipFill>
        <p:spPr>
          <a:xfrm>
            <a:off x="698015" y="1951353"/>
            <a:ext cx="7505700" cy="3533775"/>
          </a:xfrm>
          <a:prstGeom prst="rect">
            <a:avLst/>
          </a:prstGeom>
        </p:spPr>
      </p:pic>
      <p:sp>
        <p:nvSpPr>
          <p:cNvPr id="30" name="Rectangle 29">
            <a:extLst>
              <a:ext uri="{FF2B5EF4-FFF2-40B4-BE49-F238E27FC236}">
                <a16:creationId xmlns:a16="http://schemas.microsoft.com/office/drawing/2014/main" id="{8C94B0A4-E2A3-154E-90CE-777FDB0085C5}"/>
              </a:ext>
            </a:extLst>
          </p:cNvPr>
          <p:cNvSpPr/>
          <p:nvPr/>
        </p:nvSpPr>
        <p:spPr>
          <a:xfrm>
            <a:off x="1499739" y="2960982"/>
            <a:ext cx="425777" cy="242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3E312F2-8BD8-0A42-B1E3-7A5FF5D076A6}"/>
              </a:ext>
            </a:extLst>
          </p:cNvPr>
          <p:cNvSpPr/>
          <p:nvPr/>
        </p:nvSpPr>
        <p:spPr>
          <a:xfrm>
            <a:off x="1925516" y="2363365"/>
            <a:ext cx="840788" cy="413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2D2E9EA0-74EE-C04D-90E4-3695C3B40E2D}"/>
              </a:ext>
            </a:extLst>
          </p:cNvPr>
          <p:cNvSpPr txBox="1"/>
          <p:nvPr/>
        </p:nvSpPr>
        <p:spPr>
          <a:xfrm>
            <a:off x="1552211" y="2763419"/>
            <a:ext cx="489236" cy="623248"/>
          </a:xfrm>
          <a:prstGeom prst="rect">
            <a:avLst/>
          </a:prstGeom>
          <a:noFill/>
        </p:spPr>
        <p:txBody>
          <a:bodyPr wrap="none" rtlCol="0">
            <a:spAutoFit/>
          </a:bodyPr>
          <a:lstStyle/>
          <a:p>
            <a:r>
              <a:rPr lang="en-US" sz="3450" b="1">
                <a:latin typeface="Tw Cen MT" panose="020B0602020104020603" pitchFamily="34" charset="77"/>
              </a:rPr>
              <a:t>A</a:t>
            </a:r>
          </a:p>
        </p:txBody>
      </p:sp>
      <p:sp>
        <p:nvSpPr>
          <p:cNvPr id="33" name="TextBox 32">
            <a:extLst>
              <a:ext uri="{FF2B5EF4-FFF2-40B4-BE49-F238E27FC236}">
                <a16:creationId xmlns:a16="http://schemas.microsoft.com/office/drawing/2014/main" id="{A202412D-CCA7-D745-BB2E-7E19222A3BD2}"/>
              </a:ext>
            </a:extLst>
          </p:cNvPr>
          <p:cNvSpPr txBox="1"/>
          <p:nvPr/>
        </p:nvSpPr>
        <p:spPr>
          <a:xfrm>
            <a:off x="2050071" y="2206357"/>
            <a:ext cx="442750" cy="623248"/>
          </a:xfrm>
          <a:prstGeom prst="rect">
            <a:avLst/>
          </a:prstGeom>
          <a:noFill/>
        </p:spPr>
        <p:txBody>
          <a:bodyPr wrap="none" rtlCol="0">
            <a:spAutoFit/>
          </a:bodyPr>
          <a:lstStyle/>
          <a:p>
            <a:r>
              <a:rPr lang="en-US" sz="3450" b="1">
                <a:latin typeface="Tw Cen MT" panose="020B0602020104020603" pitchFamily="34" charset="77"/>
              </a:rPr>
              <a:t>C</a:t>
            </a:r>
          </a:p>
        </p:txBody>
      </p:sp>
      <p:sp>
        <p:nvSpPr>
          <p:cNvPr id="34" name="Rectangle 33">
            <a:extLst>
              <a:ext uri="{FF2B5EF4-FFF2-40B4-BE49-F238E27FC236}">
                <a16:creationId xmlns:a16="http://schemas.microsoft.com/office/drawing/2014/main" id="{C58D79FB-B940-7C4A-B1C3-A6ECC10D5BD8}"/>
              </a:ext>
            </a:extLst>
          </p:cNvPr>
          <p:cNvSpPr/>
          <p:nvPr/>
        </p:nvSpPr>
        <p:spPr>
          <a:xfrm>
            <a:off x="1268917" y="4757478"/>
            <a:ext cx="2674433" cy="245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45F49A7-0B0A-4FDC-B885-58D099E64923}"/>
              </a:ext>
            </a:extLst>
          </p:cNvPr>
          <p:cNvPicPr>
            <a:picLocks noChangeAspect="1"/>
          </p:cNvPicPr>
          <p:nvPr/>
        </p:nvPicPr>
        <p:blipFill>
          <a:blip r:embed="rId9"/>
          <a:stretch>
            <a:fillRect/>
          </a:stretch>
        </p:blipFill>
        <p:spPr>
          <a:xfrm>
            <a:off x="-1" y="430307"/>
            <a:ext cx="4792719" cy="2930622"/>
          </a:xfrm>
          <a:prstGeom prst="rect">
            <a:avLst/>
          </a:prstGeom>
        </p:spPr>
      </p:pic>
      <p:pic>
        <p:nvPicPr>
          <p:cNvPr id="7" name="Picture 6">
            <a:extLst>
              <a:ext uri="{FF2B5EF4-FFF2-40B4-BE49-F238E27FC236}">
                <a16:creationId xmlns:a16="http://schemas.microsoft.com/office/drawing/2014/main" id="{BAC28FD9-7ABB-4F60-8693-C67285731D44}"/>
              </a:ext>
            </a:extLst>
          </p:cNvPr>
          <p:cNvPicPr>
            <a:picLocks noChangeAspect="1"/>
          </p:cNvPicPr>
          <p:nvPr/>
        </p:nvPicPr>
        <p:blipFill>
          <a:blip r:embed="rId10"/>
          <a:stretch>
            <a:fillRect/>
          </a:stretch>
        </p:blipFill>
        <p:spPr>
          <a:xfrm>
            <a:off x="4792720" y="1879"/>
            <a:ext cx="4319857" cy="2497507"/>
          </a:xfrm>
          <a:prstGeom prst="rect">
            <a:avLst/>
          </a:prstGeom>
        </p:spPr>
      </p:pic>
      <p:pic>
        <p:nvPicPr>
          <p:cNvPr id="28" name="Picture 27">
            <a:extLst>
              <a:ext uri="{FF2B5EF4-FFF2-40B4-BE49-F238E27FC236}">
                <a16:creationId xmlns:a16="http://schemas.microsoft.com/office/drawing/2014/main" id="{EF3BC8F5-1FFE-4297-B758-AC3EDEC44DCC}"/>
              </a:ext>
            </a:extLst>
          </p:cNvPr>
          <p:cNvPicPr>
            <a:picLocks noChangeAspect="1"/>
          </p:cNvPicPr>
          <p:nvPr/>
        </p:nvPicPr>
        <p:blipFill>
          <a:blip r:embed="rId11"/>
          <a:stretch>
            <a:fillRect/>
          </a:stretch>
        </p:blipFill>
        <p:spPr>
          <a:xfrm>
            <a:off x="2186539" y="1886001"/>
            <a:ext cx="4815731" cy="2559776"/>
          </a:xfrm>
          <a:prstGeom prst="rect">
            <a:avLst/>
          </a:prstGeom>
        </p:spPr>
      </p:pic>
      <p:pic>
        <p:nvPicPr>
          <p:cNvPr id="14" name="Picture 13">
            <a:extLst>
              <a:ext uri="{FF2B5EF4-FFF2-40B4-BE49-F238E27FC236}">
                <a16:creationId xmlns:a16="http://schemas.microsoft.com/office/drawing/2014/main" id="{BA6386FE-9DC1-4D7C-9F52-CEEF35D86C7C}"/>
              </a:ext>
            </a:extLst>
          </p:cNvPr>
          <p:cNvPicPr>
            <a:picLocks noChangeAspect="1"/>
          </p:cNvPicPr>
          <p:nvPr/>
        </p:nvPicPr>
        <p:blipFill>
          <a:blip r:embed="rId12"/>
          <a:stretch>
            <a:fillRect/>
          </a:stretch>
        </p:blipFill>
        <p:spPr>
          <a:xfrm>
            <a:off x="4783558" y="2917572"/>
            <a:ext cx="4351282" cy="2911138"/>
          </a:xfrm>
          <a:prstGeom prst="rect">
            <a:avLst/>
          </a:prstGeom>
        </p:spPr>
      </p:pic>
      <p:pic>
        <p:nvPicPr>
          <p:cNvPr id="36" name="Picture 35">
            <a:extLst>
              <a:ext uri="{FF2B5EF4-FFF2-40B4-BE49-F238E27FC236}">
                <a16:creationId xmlns:a16="http://schemas.microsoft.com/office/drawing/2014/main" id="{3B544FDB-758E-4867-99FA-47B345D53991}"/>
              </a:ext>
            </a:extLst>
          </p:cNvPr>
          <p:cNvPicPr>
            <a:picLocks noChangeAspect="1"/>
          </p:cNvPicPr>
          <p:nvPr/>
        </p:nvPicPr>
        <p:blipFill>
          <a:blip r:embed="rId13"/>
          <a:stretch>
            <a:fillRect/>
          </a:stretch>
        </p:blipFill>
        <p:spPr>
          <a:xfrm>
            <a:off x="-4684" y="3875773"/>
            <a:ext cx="5432612" cy="2982227"/>
          </a:xfrm>
          <a:prstGeom prst="rect">
            <a:avLst/>
          </a:prstGeom>
        </p:spPr>
      </p:pic>
    </p:spTree>
    <p:extLst>
      <p:ext uri="{BB962C8B-B14F-4D97-AF65-F5344CB8AC3E}">
        <p14:creationId xmlns:p14="http://schemas.microsoft.com/office/powerpoint/2010/main" val="260788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7" grpId="0" animBg="1"/>
      <p:bldP spid="16" grpId="0"/>
      <p:bldP spid="18" grpId="0" animBg="1"/>
      <p:bldP spid="19" grpId="0" animBg="1"/>
      <p:bldP spid="20" grpId="0"/>
      <p:bldP spid="23" grpId="0" animBg="1"/>
      <p:bldP spid="26" grpId="0" animBg="1"/>
      <p:bldP spid="27" grpId="0" animBg="1"/>
      <p:bldP spid="21" grpId="0"/>
      <p:bldP spid="22" grpId="0"/>
      <p:bldP spid="30" grpId="0" animBg="1"/>
      <p:bldP spid="31" grpId="0" animBg="1"/>
      <p:bldP spid="31" grpId="1" animBg="1"/>
      <p:bldP spid="32" grpId="0"/>
      <p:bldP spid="33" grpId="0"/>
      <p:bldP spid="34" grpId="0" animBg="1"/>
      <p:bldP spid="3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4">
            <a:extLst>
              <a:ext uri="{FF2B5EF4-FFF2-40B4-BE49-F238E27FC236}">
                <a16:creationId xmlns:a16="http://schemas.microsoft.com/office/drawing/2014/main" id="{27E94E87-195F-A344-B3EE-D2639891ABDC}"/>
              </a:ext>
            </a:extLst>
          </p:cNvPr>
          <p:cNvSpPr txBox="1"/>
          <p:nvPr/>
        </p:nvSpPr>
        <p:spPr>
          <a:xfrm>
            <a:off x="725366" y="2017685"/>
            <a:ext cx="3574074" cy="3152192"/>
          </a:xfrm>
          <a:prstGeom prst="rect">
            <a:avLst/>
          </a:prstGeom>
          <a:no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2014" tIns="112014" rIns="112014" bIns="112014" numCol="1" spcCol="1270" anchor="t" anchorCtr="0">
            <a:noAutofit/>
          </a:bodyPr>
          <a:lstStyle/>
          <a:p>
            <a:pPr lvl="1" indent="-342900" defTabSz="700088">
              <a:lnSpc>
                <a:spcPct val="90000"/>
              </a:lnSpc>
              <a:spcAft>
                <a:spcPct val="15000"/>
              </a:spcAft>
              <a:buFont typeface="Wingdings" pitchFamily="2" charset="2"/>
              <a:buChar char="ü"/>
            </a:pPr>
            <a:r>
              <a:rPr lang="en-US" sz="2100">
                <a:latin typeface="Tw Cen MT" panose="020B0602020104020603" pitchFamily="34" charset="77"/>
              </a:rPr>
              <a:t>Depth of engagement</a:t>
            </a:r>
          </a:p>
          <a:p>
            <a:pPr lvl="1" indent="-342900" defTabSz="700088">
              <a:lnSpc>
                <a:spcPct val="90000"/>
              </a:lnSpc>
              <a:spcAft>
                <a:spcPct val="15000"/>
              </a:spcAft>
              <a:buFont typeface="Wingdings" pitchFamily="2" charset="2"/>
              <a:buChar char="ü"/>
            </a:pPr>
            <a:r>
              <a:rPr lang="en-US" sz="2100">
                <a:latin typeface="Tw Cen MT" panose="020B0602020104020603" pitchFamily="34" charset="77"/>
              </a:rPr>
              <a:t>Scaffolded language practice</a:t>
            </a:r>
          </a:p>
          <a:p>
            <a:pPr lvl="1" indent="-342900" defTabSz="700088">
              <a:lnSpc>
                <a:spcPct val="90000"/>
              </a:lnSpc>
              <a:spcAft>
                <a:spcPct val="15000"/>
              </a:spcAft>
              <a:buFont typeface="Wingdings" pitchFamily="2" charset="2"/>
              <a:buChar char="ü"/>
            </a:pPr>
            <a:r>
              <a:rPr lang="en-US" sz="2100">
                <a:latin typeface="Tw Cen MT" panose="020B0602020104020603" pitchFamily="34" charset="77"/>
              </a:rPr>
              <a:t>Quality of contribution to class discussion</a:t>
            </a:r>
          </a:p>
          <a:p>
            <a:pPr lvl="1" indent="-342900" defTabSz="700088">
              <a:lnSpc>
                <a:spcPct val="90000"/>
              </a:lnSpc>
              <a:spcAft>
                <a:spcPct val="15000"/>
              </a:spcAft>
              <a:buFont typeface="Arial Unicode MS" panose="020B0604020202020204" pitchFamily="34" charset="-128"/>
              <a:buChar char="✗"/>
            </a:pPr>
            <a:r>
              <a:rPr lang="en-US" sz="2100">
                <a:latin typeface="Tw Cen MT" panose="020B0602020104020603" pitchFamily="34" charset="77"/>
              </a:rPr>
              <a:t>Extent of participation</a:t>
            </a:r>
          </a:p>
          <a:p>
            <a:pPr lvl="1" indent="-342900" defTabSz="700088">
              <a:lnSpc>
                <a:spcPct val="90000"/>
              </a:lnSpc>
              <a:spcAft>
                <a:spcPct val="15000"/>
              </a:spcAft>
              <a:buFont typeface="Arial Unicode MS" panose="020B0604020202020204" pitchFamily="34" charset="-128"/>
              <a:buChar char="✗"/>
            </a:pPr>
            <a:r>
              <a:rPr lang="en-US" sz="2100">
                <a:latin typeface="Tw Cen MT" panose="020B0602020104020603" pitchFamily="34" charset="77"/>
              </a:rPr>
              <a:t>Collaboration</a:t>
            </a:r>
          </a:p>
          <a:p>
            <a:pPr lvl="1" indent="-342900" defTabSz="700088">
              <a:lnSpc>
                <a:spcPct val="90000"/>
              </a:lnSpc>
              <a:spcAft>
                <a:spcPct val="15000"/>
              </a:spcAft>
              <a:buFont typeface="Arial Unicode MS" panose="020B0604020202020204" pitchFamily="34" charset="-128"/>
              <a:buChar char="✗"/>
            </a:pPr>
            <a:r>
              <a:rPr lang="en-US" sz="2100">
                <a:latin typeface="Tw Cen MT" panose="020B0602020104020603" pitchFamily="34" charset="77"/>
              </a:rPr>
              <a:t>Participation in online community</a:t>
            </a:r>
          </a:p>
        </p:txBody>
      </p:sp>
      <p:graphicFrame>
        <p:nvGraphicFramePr>
          <p:cNvPr id="18" name="Diagram 4">
            <a:extLst>
              <a:ext uri="{FF2B5EF4-FFF2-40B4-BE49-F238E27FC236}">
                <a16:creationId xmlns:a16="http://schemas.microsoft.com/office/drawing/2014/main" id="{EAD668FB-C22D-0342-A022-AB110F3D7C66}"/>
              </a:ext>
            </a:extLst>
          </p:cNvPr>
          <p:cNvGraphicFramePr>
            <a:graphicFrameLocks noGrp="1"/>
          </p:cNvGraphicFramePr>
          <p:nvPr>
            <p:ph idx="1"/>
          </p:nvPr>
        </p:nvGraphicFramePr>
        <p:xfrm>
          <a:off x="252458" y="1116640"/>
          <a:ext cx="8517869" cy="659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4">
            <a:extLst>
              <a:ext uri="{FF2B5EF4-FFF2-40B4-BE49-F238E27FC236}">
                <a16:creationId xmlns:a16="http://schemas.microsoft.com/office/drawing/2014/main" id="{1BF1F71D-8A4C-8C49-A6EB-CF1A11E96B4F}"/>
              </a:ext>
            </a:extLst>
          </p:cNvPr>
          <p:cNvSpPr txBox="1"/>
          <p:nvPr/>
        </p:nvSpPr>
        <p:spPr>
          <a:xfrm>
            <a:off x="4862146" y="2017685"/>
            <a:ext cx="3908180" cy="3429150"/>
          </a:xfrm>
          <a:prstGeom prst="rect">
            <a:avLst/>
          </a:prstGeom>
          <a:no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2014" tIns="112014" rIns="112014" bIns="112014" numCol="1" spcCol="1270" anchor="t" anchorCtr="0">
            <a:noAutofit/>
          </a:bodyPr>
          <a:lstStyle/>
          <a:p>
            <a:pPr lvl="1" indent="-342900" defTabSz="700088">
              <a:lnSpc>
                <a:spcPct val="90000"/>
              </a:lnSpc>
              <a:spcAft>
                <a:spcPct val="15000"/>
              </a:spcAft>
              <a:buFont typeface="Wingdings" pitchFamily="2" charset="2"/>
              <a:buChar char="ü"/>
            </a:pPr>
            <a:r>
              <a:rPr lang="en-US" sz="2100">
                <a:latin typeface="Tw Cen MT" panose="020B0602020104020603" pitchFamily="34" charset="77"/>
              </a:rPr>
              <a:t>Increased depth of engagement</a:t>
            </a:r>
          </a:p>
          <a:p>
            <a:pPr lvl="1" indent="-342900" defTabSz="700088">
              <a:lnSpc>
                <a:spcPct val="90000"/>
              </a:lnSpc>
              <a:spcAft>
                <a:spcPct val="15000"/>
              </a:spcAft>
              <a:buFont typeface="Wingdings" pitchFamily="2" charset="2"/>
              <a:buChar char="ü"/>
            </a:pPr>
            <a:r>
              <a:rPr lang="en-US" sz="2100">
                <a:latin typeface="Tw Cen MT" panose="020B0602020104020603" pitchFamily="34" charset="77"/>
              </a:rPr>
              <a:t>Critique &amp; reflection</a:t>
            </a:r>
          </a:p>
          <a:p>
            <a:pPr lvl="1" indent="-342900" defTabSz="700088">
              <a:lnSpc>
                <a:spcPct val="90000"/>
              </a:lnSpc>
              <a:spcAft>
                <a:spcPct val="15000"/>
              </a:spcAft>
              <a:buFont typeface="Wingdings" pitchFamily="2" charset="2"/>
              <a:buChar char="ü"/>
            </a:pPr>
            <a:r>
              <a:rPr lang="en-US" sz="2100">
                <a:latin typeface="Tw Cen MT" panose="020B0602020104020603" pitchFamily="34" charset="77"/>
              </a:rPr>
              <a:t>Scaffolded language practice</a:t>
            </a:r>
          </a:p>
          <a:p>
            <a:pPr lvl="1" indent="-342900" defTabSz="700088">
              <a:lnSpc>
                <a:spcPct val="90000"/>
              </a:lnSpc>
              <a:spcAft>
                <a:spcPct val="15000"/>
              </a:spcAft>
              <a:buFont typeface="Wingdings" pitchFamily="2" charset="2"/>
              <a:buChar char="ü"/>
            </a:pPr>
            <a:r>
              <a:rPr lang="en-US" sz="2100">
                <a:latin typeface="Tw Cen MT" panose="020B0602020104020603" pitchFamily="34" charset="77"/>
              </a:rPr>
              <a:t>Improved quality of contribution to class discussion</a:t>
            </a:r>
          </a:p>
          <a:p>
            <a:pPr lvl="1" indent="-342900" defTabSz="700088">
              <a:lnSpc>
                <a:spcPct val="90000"/>
              </a:lnSpc>
              <a:spcAft>
                <a:spcPct val="15000"/>
              </a:spcAft>
              <a:buFont typeface="Wingdings" pitchFamily="2" charset="2"/>
              <a:buChar char="ü"/>
            </a:pPr>
            <a:r>
              <a:rPr lang="en-US" sz="2100">
                <a:latin typeface="Tw Cen MT" panose="020B0602020104020603" pitchFamily="34" charset="77"/>
              </a:rPr>
              <a:t>Extent of participation</a:t>
            </a:r>
          </a:p>
          <a:p>
            <a:pPr lvl="1" indent="-342900" defTabSz="700088">
              <a:lnSpc>
                <a:spcPct val="90000"/>
              </a:lnSpc>
              <a:spcAft>
                <a:spcPct val="15000"/>
              </a:spcAft>
              <a:buFont typeface="Wingdings" pitchFamily="2" charset="2"/>
              <a:buChar char="ü"/>
            </a:pPr>
            <a:r>
              <a:rPr lang="en-US" sz="2100">
                <a:latin typeface="Tw Cen MT" panose="020B0602020104020603" pitchFamily="34" charset="77"/>
              </a:rPr>
              <a:t>Collaboration</a:t>
            </a:r>
          </a:p>
          <a:p>
            <a:pPr lvl="1" indent="-342900" defTabSz="700088">
              <a:lnSpc>
                <a:spcPct val="90000"/>
              </a:lnSpc>
              <a:spcAft>
                <a:spcPct val="15000"/>
              </a:spcAft>
              <a:buFont typeface="Wingdings" pitchFamily="2" charset="2"/>
              <a:buChar char="ü"/>
            </a:pPr>
            <a:r>
              <a:rPr lang="en-US" sz="2100">
                <a:latin typeface="Tw Cen MT" panose="020B0602020104020603" pitchFamily="34" charset="77"/>
              </a:rPr>
              <a:t>Participation in online community</a:t>
            </a:r>
          </a:p>
        </p:txBody>
      </p:sp>
    </p:spTree>
    <p:extLst>
      <p:ext uri="{BB962C8B-B14F-4D97-AF65-F5344CB8AC3E}">
        <p14:creationId xmlns:p14="http://schemas.microsoft.com/office/powerpoint/2010/main" val="3228961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solidFill>
              </a:rPr>
              <a:t>Shifting Teacher Mindsets: Creating a Design Ecology</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endParaRPr lang="en-AU" dirty="0"/>
          </a:p>
          <a:p>
            <a:endParaRPr lang="en-AU" dirty="0"/>
          </a:p>
          <a:p>
            <a:pPr marL="0" indent="0">
              <a:buNone/>
            </a:pPr>
            <a:r>
              <a:rPr lang="en-AU" dirty="0">
                <a:ea typeface="ＭＳ Ｐゴシック"/>
              </a:rPr>
              <a:t>“Teachers need to be part of the process of innovation as researchers, aware of the broad social aims of Education  but increasingly skilled in articulating and practising design ecologies that construct architecture for student learning” </a:t>
            </a:r>
          </a:p>
          <a:p>
            <a:pPr marL="0" indent="0">
              <a:buNone/>
            </a:pPr>
            <a:r>
              <a:rPr lang="en-AU" sz="1600" dirty="0">
                <a:ea typeface="ＭＳ Ｐゴシック"/>
              </a:rPr>
              <a:t>( Bennet, Lockyer Agostinho 2018)</a:t>
            </a:r>
            <a:endParaRPr lang="en-US" sz="1600" dirty="0">
              <a:ea typeface="ＭＳ Ｐゴシック"/>
            </a:endParaRPr>
          </a:p>
          <a:p>
            <a:endParaRPr lang="en-US" dirty="0"/>
          </a:p>
          <a:p>
            <a:pPr marL="0" indent="0">
              <a:buNone/>
            </a:pPr>
            <a:endParaRPr lang="en-US" dirty="0"/>
          </a:p>
        </p:txBody>
      </p:sp>
    </p:spTree>
    <p:extLst>
      <p:ext uri="{BB962C8B-B14F-4D97-AF65-F5344CB8AC3E}">
        <p14:creationId xmlns:p14="http://schemas.microsoft.com/office/powerpoint/2010/main" val="1808011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E96A00"/>
                </a:solidFill>
                <a:latin typeface="Tw Cen MT" charset="0"/>
                <a:ea typeface="Tw Cen MT" charset="0"/>
                <a:cs typeface="Tw Cen MT" charset="0"/>
              </a:rPr>
              <a:t>References</a:t>
            </a:r>
          </a:p>
        </p:txBody>
      </p:sp>
      <p:sp>
        <p:nvSpPr>
          <p:cNvPr id="3" name="Content Placeholder 2"/>
          <p:cNvSpPr>
            <a:spLocks noGrp="1"/>
          </p:cNvSpPr>
          <p:nvPr>
            <p:ph idx="1"/>
          </p:nvPr>
        </p:nvSpPr>
        <p:spPr>
          <a:xfrm>
            <a:off x="457200" y="1045368"/>
            <a:ext cx="8229600" cy="5507832"/>
          </a:xfrm>
        </p:spPr>
        <p:txBody>
          <a:bodyPr vert="horz" lIns="91440" tIns="45720" rIns="91440" bIns="45720" rtlCol="0" anchor="t">
            <a:noAutofit/>
          </a:bodyPr>
          <a:lstStyle/>
          <a:p>
            <a:pPr marL="263525" indent="-263525">
              <a:buNone/>
            </a:pPr>
            <a:r>
              <a:rPr lang="en-US" sz="1200">
                <a:ea typeface="ＭＳ Ｐゴシック"/>
              </a:rPr>
              <a:t>Bennett, S. , Lockyer, L. and Agostinho, S. (2018, online first).</a:t>
            </a:r>
            <a:r>
              <a:rPr lang="en-US" sz="1200" i="1">
                <a:ea typeface="ＭＳ Ｐゴシック"/>
              </a:rPr>
              <a:t> </a:t>
            </a:r>
            <a:r>
              <a:rPr lang="en-US" sz="1200">
                <a:ea typeface="ＭＳ Ｐゴシック"/>
              </a:rPr>
              <a:t>Towards sustainable technology‐enhanced innovation in higher education: Advancing learning design by understanding and supporting teacher design practice.</a:t>
            </a:r>
            <a:r>
              <a:rPr lang="en-US" sz="1200" i="1">
                <a:ea typeface="ＭＳ Ｐゴシック"/>
              </a:rPr>
              <a:t> British Journal of Educational Technology. doi:</a:t>
            </a:r>
            <a:r>
              <a:rPr lang="en-US" sz="1200" i="1" u="sng">
                <a:ea typeface="ＭＳ Ｐゴシック"/>
                <a:hlinkClick r:id="rId2"/>
              </a:rPr>
              <a:t>10.1111/bjet.12683</a:t>
            </a:r>
            <a:r>
              <a:rPr lang="en-US" sz="1200" u="sng">
                <a:ea typeface="ＭＳ Ｐゴシック"/>
                <a:hlinkClick r:id="rId2"/>
              </a:rPr>
              <a:t> Links to an external site.</a:t>
            </a:r>
            <a:endParaRPr lang="en-US" sz="1200" u="sng">
              <a:ea typeface="ＭＳ Ｐゴシック"/>
            </a:endParaRPr>
          </a:p>
          <a:p>
            <a:pPr marL="0" indent="0">
              <a:buNone/>
            </a:pPr>
            <a:r>
              <a:rPr lang="en-AU" sz="1200">
                <a:ea typeface="ＭＳ Ｐゴシック"/>
              </a:rPr>
              <a:t>Ellis, R. (2009). Task‐based language teaching: Sorting out the misunderstandings. </a:t>
            </a:r>
            <a:r>
              <a:rPr lang="en-AU" sz="1200" i="1">
                <a:ea typeface="ＭＳ Ｐゴシック"/>
              </a:rPr>
              <a:t>International journal of applied linguistics</a:t>
            </a:r>
            <a:r>
              <a:rPr lang="en-AU" sz="1200">
                <a:ea typeface="ＭＳ Ｐゴシック"/>
              </a:rPr>
              <a:t>, </a:t>
            </a:r>
            <a:r>
              <a:rPr lang="en-AU" sz="1200" i="1">
                <a:ea typeface="ＭＳ Ｐゴシック"/>
              </a:rPr>
              <a:t>19</a:t>
            </a:r>
            <a:r>
              <a:rPr lang="en-AU" sz="1200">
                <a:ea typeface="ＭＳ Ｐゴシック"/>
              </a:rPr>
              <a:t>(3), 221-246.</a:t>
            </a:r>
            <a:endParaRPr lang="en-US" sz="1200">
              <a:ea typeface="ＭＳ Ｐゴシック"/>
            </a:endParaRPr>
          </a:p>
          <a:p>
            <a:pPr marL="263525" indent="-263525">
              <a:buNone/>
            </a:pPr>
            <a:r>
              <a:rPr lang="en-US" sz="1200">
                <a:ea typeface="ＭＳ Ｐゴシック"/>
              </a:rPr>
              <a:t>Felipe Fajardo, M. (2015). A review of critical literacy belief and practices of English language learners and teachers. </a:t>
            </a:r>
            <a:r>
              <a:rPr lang="en-US" sz="1200" i="1">
                <a:ea typeface="ＭＳ Ｐゴシック"/>
              </a:rPr>
              <a:t>University of Sydney Papers in TESOL (10), </a:t>
            </a:r>
            <a:r>
              <a:rPr lang="en-US" sz="1200">
                <a:ea typeface="ＭＳ Ｐゴシック"/>
              </a:rPr>
              <a:t>29-56.</a:t>
            </a:r>
          </a:p>
          <a:p>
            <a:pPr marL="263525" indent="-263525">
              <a:buNone/>
            </a:pPr>
            <a:r>
              <a:rPr lang="en-AU" sz="1200">
                <a:ea typeface="ＭＳ Ｐゴシック"/>
              </a:rPr>
              <a:t>González-Lloret, M. (2008). Computer-mediated learning of L2 pragmatics. </a:t>
            </a:r>
            <a:r>
              <a:rPr lang="en-AU" sz="1200" i="1">
                <a:ea typeface="ＭＳ Ｐゴシック"/>
              </a:rPr>
              <a:t>Investigating pragmatics in foreign language learning, teaching and testing</a:t>
            </a:r>
            <a:r>
              <a:rPr lang="en-AU" sz="1200">
                <a:ea typeface="ＭＳ Ｐゴシック"/>
              </a:rPr>
              <a:t>, </a:t>
            </a:r>
            <a:r>
              <a:rPr lang="en-AU" sz="1200" i="1">
                <a:ea typeface="ＭＳ Ｐゴシック"/>
              </a:rPr>
              <a:t>114132</a:t>
            </a:r>
            <a:r>
              <a:rPr lang="en-AU" sz="1200">
                <a:ea typeface="ＭＳ Ｐゴシック"/>
              </a:rPr>
              <a:t>.</a:t>
            </a:r>
            <a:endParaRPr lang="en-US" sz="1200"/>
          </a:p>
          <a:p>
            <a:pPr marL="263525" indent="-263525">
              <a:buNone/>
            </a:pPr>
            <a:r>
              <a:rPr lang="en-US" sz="1200">
                <a:ea typeface="ＭＳ Ｐゴシック"/>
              </a:rPr>
              <a:t>Gonzales-Lloret, M. (2017). Technology for task-</a:t>
            </a:r>
            <a:r>
              <a:rPr lang="en-US" sz="1200" err="1">
                <a:ea typeface="ＭＳ Ｐゴシック"/>
              </a:rPr>
              <a:t>basedlanguage</a:t>
            </a:r>
            <a:r>
              <a:rPr lang="en-US" sz="1200">
                <a:ea typeface="ＭＳ Ｐゴシック"/>
              </a:rPr>
              <a:t> teaching. In Chappelle, C. A. &amp; </a:t>
            </a:r>
            <a:r>
              <a:rPr lang="en-US" sz="1200" err="1">
                <a:ea typeface="ＭＳ Ｐゴシック"/>
              </a:rPr>
              <a:t>Sauro</a:t>
            </a:r>
            <a:r>
              <a:rPr lang="en-US" sz="1200">
                <a:ea typeface="ＭＳ Ｐゴシック"/>
              </a:rPr>
              <a:t>, S. </a:t>
            </a:r>
            <a:r>
              <a:rPr lang="en-US" sz="1200" i="1">
                <a:ea typeface="ＭＳ Ｐゴシック"/>
              </a:rPr>
              <a:t>The Handbook of technology and second language teaching and learning. </a:t>
            </a:r>
            <a:r>
              <a:rPr lang="en-US" sz="1200">
                <a:ea typeface="ＭＳ Ｐゴシック"/>
              </a:rPr>
              <a:t>Hoboken, NJ: Wiley Blackwell.</a:t>
            </a:r>
          </a:p>
          <a:p>
            <a:pPr marL="0" indent="0">
              <a:buNone/>
            </a:pPr>
            <a:r>
              <a:rPr lang="en-AU" sz="1200">
                <a:ea typeface="ＭＳ Ｐゴシック"/>
              </a:rPr>
              <a:t>Graham, C. R. (2006). Blended learning systems. </a:t>
            </a:r>
            <a:r>
              <a:rPr lang="en-AU" sz="1200" i="1">
                <a:ea typeface="ＭＳ Ｐゴシック"/>
              </a:rPr>
              <a:t>The handbook of blended learning</a:t>
            </a:r>
            <a:r>
              <a:rPr lang="en-AU" sz="1200">
                <a:ea typeface="ＭＳ Ｐゴシック"/>
              </a:rPr>
              <a:t>, 3-21. </a:t>
            </a:r>
            <a:endParaRPr lang="en-US" sz="1200">
              <a:ea typeface="ＭＳ Ｐゴシック"/>
            </a:endParaRPr>
          </a:p>
          <a:p>
            <a:pPr marL="263525" indent="-263525">
              <a:buNone/>
            </a:pPr>
            <a:r>
              <a:rPr lang="en-US" sz="1200" err="1">
                <a:ea typeface="ＭＳ Ｐゴシック"/>
              </a:rPr>
              <a:t>Hinrichsen</a:t>
            </a:r>
            <a:r>
              <a:rPr lang="en-US" sz="1200">
                <a:ea typeface="ＭＳ Ｐゴシック"/>
              </a:rPr>
              <a:t>, J. &amp; Coombs, A. (2014). The five resources of critical digital literacy: a framework for curriculum integration. </a:t>
            </a:r>
            <a:r>
              <a:rPr lang="en-US" sz="1200" i="1">
                <a:ea typeface="ＭＳ Ｐゴシック"/>
              </a:rPr>
              <a:t>Research in Learning technology (21), </a:t>
            </a:r>
            <a:r>
              <a:rPr lang="en-US" sz="1200">
                <a:ea typeface="ＭＳ Ｐゴシック"/>
              </a:rPr>
              <a:t>21334. </a:t>
            </a:r>
            <a:r>
              <a:rPr lang="en-US" sz="1200" err="1">
                <a:ea typeface="ＭＳ Ｐゴシック"/>
              </a:rPr>
              <a:t>doi</a:t>
            </a:r>
            <a:r>
              <a:rPr lang="en-US" sz="1200">
                <a:ea typeface="ＭＳ Ｐゴシック"/>
              </a:rPr>
              <a:t>: 10.3402/rlt.v21.21334</a:t>
            </a:r>
          </a:p>
          <a:p>
            <a:pPr marL="263525" indent="-263525">
              <a:buNone/>
            </a:pPr>
            <a:r>
              <a:rPr lang="en-US" sz="1200">
                <a:ea typeface="ＭＳ Ｐゴシック"/>
              </a:rPr>
              <a:t>Howard, S. K., &amp; Thompson, K. (2016). Seeing the system: Dynamics and complexity of technology integration in secondary schools. </a:t>
            </a:r>
            <a:r>
              <a:rPr lang="en-US" sz="1200" i="1">
                <a:ea typeface="ＭＳ Ｐゴシック"/>
              </a:rPr>
              <a:t>Education and Information Technologies</a:t>
            </a:r>
            <a:r>
              <a:rPr lang="en-US" sz="1200">
                <a:ea typeface="ＭＳ Ｐゴシック"/>
              </a:rPr>
              <a:t>, </a:t>
            </a:r>
            <a:r>
              <a:rPr lang="en-US" sz="1200" i="1">
                <a:ea typeface="ＭＳ Ｐゴシック"/>
              </a:rPr>
              <a:t>21</a:t>
            </a:r>
            <a:r>
              <a:rPr lang="en-US" sz="1200">
                <a:ea typeface="ＭＳ Ｐゴシック"/>
              </a:rPr>
              <a:t>(6), 1877-1894</a:t>
            </a:r>
            <a:endParaRPr lang="en-US" sz="1200"/>
          </a:p>
          <a:p>
            <a:pPr marL="263525" indent="-263525">
              <a:buNone/>
            </a:pPr>
            <a:r>
              <a:rPr lang="en-US" sz="1200" err="1">
                <a:ea typeface="ＭＳ Ｐゴシック"/>
              </a:rPr>
              <a:t>Laurillard</a:t>
            </a:r>
            <a:r>
              <a:rPr lang="en-US" sz="1200">
                <a:ea typeface="ＭＳ Ｐゴシック"/>
              </a:rPr>
              <a:t>, D. (2002). </a:t>
            </a:r>
            <a:r>
              <a:rPr lang="en-US" sz="1200" i="1">
                <a:ea typeface="ＭＳ Ｐゴシック"/>
              </a:rPr>
              <a:t>Rethinking university teaching: a conversational framework for the effective use of learning technologies. </a:t>
            </a:r>
            <a:r>
              <a:rPr lang="en-US" sz="1200">
                <a:ea typeface="ＭＳ Ｐゴシック"/>
              </a:rPr>
              <a:t>London &amp; NY: Routledge Falmer.</a:t>
            </a:r>
          </a:p>
          <a:p>
            <a:pPr marL="263525" indent="-263525">
              <a:buNone/>
            </a:pPr>
            <a:r>
              <a:rPr lang="en-US" sz="1200" err="1">
                <a:ea typeface="ＭＳ Ｐゴシック"/>
              </a:rPr>
              <a:t>Laurillard</a:t>
            </a:r>
            <a:r>
              <a:rPr lang="en-US" sz="1200">
                <a:ea typeface="ＭＳ Ｐゴシック"/>
              </a:rPr>
              <a:t>, D. (2009). The pedagogical challenges to collaborative technologies. </a:t>
            </a:r>
            <a:r>
              <a:rPr lang="en-US" sz="1200" i="1">
                <a:ea typeface="ＭＳ Ｐゴシック"/>
              </a:rPr>
              <a:t>International Journal of Computer-Supported Collaborative Learning (4), </a:t>
            </a:r>
            <a:r>
              <a:rPr lang="en-US" sz="1200">
                <a:ea typeface="ＭＳ Ｐゴシック"/>
              </a:rPr>
              <a:t>5-20.</a:t>
            </a:r>
          </a:p>
          <a:p>
            <a:pPr marL="263525" indent="-263525">
              <a:buNone/>
            </a:pPr>
            <a:r>
              <a:rPr lang="en-US" sz="1200" err="1">
                <a:ea typeface="ＭＳ Ｐゴシック"/>
              </a:rPr>
              <a:t>Laurillard</a:t>
            </a:r>
            <a:r>
              <a:rPr lang="en-US" sz="1200">
                <a:ea typeface="ＭＳ Ｐゴシック"/>
              </a:rPr>
              <a:t>, D. (2013). </a:t>
            </a:r>
            <a:r>
              <a:rPr lang="en-US" sz="1200" i="1">
                <a:ea typeface="ＭＳ Ｐゴシック"/>
              </a:rPr>
              <a:t>Teaching as a design science: Building pedagogical patterns for learning and technology</a:t>
            </a:r>
            <a:r>
              <a:rPr lang="en-US" sz="1200">
                <a:ea typeface="ＭＳ Ｐゴシック"/>
              </a:rPr>
              <a:t>. Routledge.</a:t>
            </a:r>
          </a:p>
          <a:p>
            <a:pPr marL="0" indent="0">
              <a:buNone/>
            </a:pPr>
            <a:r>
              <a:rPr lang="en-US" sz="1200">
                <a:ea typeface="ＭＳ Ｐゴシック"/>
              </a:rPr>
              <a:t>Luke, A. (2013). Defining critical literacy. In Pandya, J. &amp; Avila, J. </a:t>
            </a:r>
            <a:r>
              <a:rPr lang="en-US" sz="1200" i="1">
                <a:ea typeface="ＭＳ Ｐゴシック"/>
              </a:rPr>
              <a:t>Moving critical literacies forward. </a:t>
            </a:r>
            <a:r>
              <a:rPr lang="en-US" sz="1200">
                <a:ea typeface="ＭＳ Ｐゴシック"/>
              </a:rPr>
              <a:t>NY: </a:t>
            </a:r>
            <a:r>
              <a:rPr lang="en-US" sz="1200" err="1">
                <a:ea typeface="ＭＳ Ｐゴシック"/>
              </a:rPr>
              <a:t>routledge</a:t>
            </a:r>
            <a:r>
              <a:rPr lang="en-US" sz="1200">
                <a:ea typeface="ＭＳ Ｐゴシック"/>
              </a:rPr>
              <a:t>.</a:t>
            </a:r>
          </a:p>
          <a:p>
            <a:pPr marL="0" indent="0">
              <a:buNone/>
            </a:pPr>
            <a:r>
              <a:rPr lang="en-AU" sz="1200">
                <a:ea typeface="ＭＳ Ｐゴシック"/>
              </a:rPr>
              <a:t>Papert, S. (1991). Idit Harel's book Constructionism.</a:t>
            </a:r>
            <a:endParaRPr lang="en-US" sz="1200"/>
          </a:p>
          <a:p>
            <a:pPr marL="263525" indent="-263525">
              <a:buNone/>
            </a:pPr>
            <a:r>
              <a:rPr lang="en-US" sz="1200" err="1">
                <a:ea typeface="ＭＳ Ｐゴシック"/>
              </a:rPr>
              <a:t>Paran</a:t>
            </a:r>
            <a:r>
              <a:rPr lang="en-US" sz="1200">
                <a:ea typeface="ＭＳ Ｐゴシック"/>
              </a:rPr>
              <a:t>, A. &amp; Wallace, C. (2016). Teaching literacy. In Hall, G. (ed). </a:t>
            </a:r>
            <a:r>
              <a:rPr lang="en-US" sz="1200" i="1">
                <a:ea typeface="ＭＳ Ｐゴシック"/>
              </a:rPr>
              <a:t>The Routledge handbook of English language teaching. </a:t>
            </a:r>
            <a:r>
              <a:rPr lang="en-US" sz="1200">
                <a:ea typeface="ＭＳ Ｐゴシック"/>
              </a:rPr>
              <a:t>London: Routledge. </a:t>
            </a:r>
            <a:endParaRPr lang="en-US" sz="1200"/>
          </a:p>
          <a:p>
            <a:pPr marL="263525" indent="-263525">
              <a:buNone/>
            </a:pPr>
            <a:r>
              <a:rPr lang="en-US" sz="1200">
                <a:ea typeface="ＭＳ Ｐゴシック"/>
              </a:rPr>
              <a:t>Roche, T. (2017). Assessing the role of digital literacy in English for Academic purposes university pathway programs. </a:t>
            </a:r>
            <a:r>
              <a:rPr lang="en-US" sz="1200" i="1">
                <a:ea typeface="ＭＳ Ｐゴシック"/>
              </a:rPr>
              <a:t>Journal of Academic Language and Learning (11), </a:t>
            </a:r>
            <a:r>
              <a:rPr lang="en-US" sz="1200">
                <a:ea typeface="ＭＳ Ｐゴシック"/>
              </a:rPr>
              <a:t>1, A-71 – A-87.</a:t>
            </a:r>
          </a:p>
          <a:p>
            <a:pPr marL="0" indent="0">
              <a:buNone/>
            </a:pPr>
            <a:endParaRPr lang="en-US" sz="1200"/>
          </a:p>
          <a:p>
            <a:pPr marL="0" indent="0">
              <a:buNone/>
            </a:pPr>
            <a:endParaRPr lang="en-US" sz="1200"/>
          </a:p>
        </p:txBody>
      </p:sp>
    </p:spTree>
    <p:extLst>
      <p:ext uri="{BB962C8B-B14F-4D97-AF65-F5344CB8AC3E}">
        <p14:creationId xmlns:p14="http://schemas.microsoft.com/office/powerpoint/2010/main" val="2971732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55E750-B434-4B40-B07C-440FFBEFF1BA}"/>
              </a:ext>
            </a:extLst>
          </p:cNvPr>
          <p:cNvSpPr txBox="1"/>
          <p:nvPr/>
        </p:nvSpPr>
        <p:spPr>
          <a:xfrm>
            <a:off x="375385" y="1491916"/>
            <a:ext cx="8422106" cy="4225490"/>
          </a:xfrm>
          <a:prstGeom prst="rect">
            <a:avLst/>
          </a:prstGeom>
          <a:solidFill>
            <a:schemeClr val="accent2">
              <a:lumMod val="60000"/>
              <a:lumOff val="40000"/>
            </a:schemeClr>
          </a:solidFill>
        </p:spPr>
        <p:txBody>
          <a:bodyPr wrap="square" rtlCol="0">
            <a:spAutoFit/>
          </a:bodyPr>
          <a:lstStyle/>
          <a:p>
            <a:endParaRPr lang="en-AU" dirty="0"/>
          </a:p>
        </p:txBody>
      </p:sp>
      <p:sp>
        <p:nvSpPr>
          <p:cNvPr id="2" name="Title 1">
            <a:extLst>
              <a:ext uri="{FF2B5EF4-FFF2-40B4-BE49-F238E27FC236}">
                <a16:creationId xmlns:a16="http://schemas.microsoft.com/office/drawing/2014/main" id="{CCE2C53F-C3F6-42A1-80B5-F8A9090D9B7F}"/>
              </a:ext>
            </a:extLst>
          </p:cNvPr>
          <p:cNvSpPr>
            <a:spLocks noGrp="1"/>
          </p:cNvSpPr>
          <p:nvPr>
            <p:ph type="title"/>
          </p:nvPr>
        </p:nvSpPr>
        <p:spPr/>
        <p:txBody>
          <a:bodyPr/>
          <a:lstStyle/>
          <a:p>
            <a:r>
              <a:rPr lang="en-AU" b="1" dirty="0">
                <a:solidFill>
                  <a:schemeClr val="accent2"/>
                </a:solidFill>
                <a:latin typeface="Tw Cen MT" charset="0"/>
                <a:ea typeface="Tw Cen MT" charset="0"/>
                <a:cs typeface="Tw Cen MT" charset="0"/>
              </a:rPr>
              <a:t>Overview</a:t>
            </a:r>
          </a:p>
        </p:txBody>
      </p:sp>
      <p:sp>
        <p:nvSpPr>
          <p:cNvPr id="3" name="Content Placeholder 2">
            <a:extLst>
              <a:ext uri="{FF2B5EF4-FFF2-40B4-BE49-F238E27FC236}">
                <a16:creationId xmlns:a16="http://schemas.microsoft.com/office/drawing/2014/main" id="{68314CFF-009B-4B0B-ACC0-DDE7A9301E2A}"/>
              </a:ext>
            </a:extLst>
          </p:cNvPr>
          <p:cNvSpPr>
            <a:spLocks noGrp="1"/>
          </p:cNvSpPr>
          <p:nvPr>
            <p:ph idx="1"/>
          </p:nvPr>
        </p:nvSpPr>
        <p:spPr/>
        <p:txBody>
          <a:bodyPr vert="horz" lIns="91440" tIns="45720" rIns="91440" bIns="45720" rtlCol="0" anchor="t">
            <a:normAutofit/>
          </a:bodyPr>
          <a:lstStyle/>
          <a:p>
            <a:pPr marL="0" indent="0">
              <a:buNone/>
            </a:pPr>
            <a:endParaRPr lang="en-AU" dirty="0"/>
          </a:p>
          <a:p>
            <a:pPr marL="0" indent="0">
              <a:buNone/>
            </a:pPr>
            <a:endParaRPr lang="en-AU" dirty="0"/>
          </a:p>
          <a:p>
            <a:pPr marL="0" indent="0">
              <a:buNone/>
            </a:pPr>
            <a:r>
              <a:rPr lang="en-AU" dirty="0">
                <a:ea typeface="ＭＳ Ｐゴシック"/>
              </a:rPr>
              <a:t>1. Context 										Carolyn Matthews</a:t>
            </a:r>
          </a:p>
          <a:p>
            <a:pPr marL="0" indent="0">
              <a:buNone/>
            </a:pPr>
            <a:endParaRPr lang="en-AU" dirty="0"/>
          </a:p>
          <a:p>
            <a:pPr marL="0" indent="0">
              <a:buNone/>
            </a:pPr>
            <a:r>
              <a:rPr lang="en-AU" dirty="0">
                <a:ea typeface="ＭＳ Ｐゴシック"/>
              </a:rPr>
              <a:t>2. Principles of Task Based Design				Brooke Donnelly</a:t>
            </a:r>
          </a:p>
          <a:p>
            <a:endParaRPr lang="en-AU" dirty="0"/>
          </a:p>
          <a:p>
            <a:pPr marL="0" indent="0">
              <a:buNone/>
            </a:pPr>
            <a:r>
              <a:rPr lang="en-AU" dirty="0">
                <a:ea typeface="ＭＳ Ｐゴシック"/>
              </a:rPr>
              <a:t>3. Principles in Action-Applied Example		Paola Clews</a:t>
            </a:r>
            <a:endParaRPr lang="en-AU" dirty="0"/>
          </a:p>
          <a:p>
            <a:pPr marL="0" indent="0">
              <a:buNone/>
            </a:pPr>
            <a:endParaRPr lang="en-AU" dirty="0"/>
          </a:p>
          <a:p>
            <a:pPr marL="0" indent="0">
              <a:buNone/>
            </a:pPr>
            <a:r>
              <a:rPr lang="en-AU" dirty="0">
                <a:ea typeface="ＭＳ Ｐゴシック"/>
              </a:rPr>
              <a:t>4. Q&amp;A</a:t>
            </a:r>
          </a:p>
        </p:txBody>
      </p:sp>
    </p:spTree>
    <p:extLst>
      <p:ext uri="{BB962C8B-B14F-4D97-AF65-F5344CB8AC3E}">
        <p14:creationId xmlns:p14="http://schemas.microsoft.com/office/powerpoint/2010/main" val="629837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Straight Arrow Connector 32">
            <a:extLst>
              <a:ext uri="{FF2B5EF4-FFF2-40B4-BE49-F238E27FC236}">
                <a16:creationId xmlns:a16="http://schemas.microsoft.com/office/drawing/2014/main" id="{280556DD-4A21-4B57-8E95-6F4606AEBED7}"/>
              </a:ext>
            </a:extLst>
          </p:cNvPr>
          <p:cNvCxnSpPr>
            <a:cxnSpLocks/>
          </p:cNvCxnSpPr>
          <p:nvPr/>
        </p:nvCxnSpPr>
        <p:spPr>
          <a:xfrm rot="16200000" flipV="1">
            <a:off x="559237" y="4183599"/>
            <a:ext cx="1667478" cy="8556"/>
          </a:xfrm>
          <a:prstGeom prst="curvedConnector3">
            <a:avLst>
              <a:gd name="adj1" fmla="val 50000"/>
            </a:avLst>
          </a:prstGeom>
          <a:ln w="38100">
            <a:solidFill>
              <a:schemeClr val="tx1">
                <a:lumMod val="75000"/>
                <a:lumOff val="25000"/>
              </a:schemeClr>
            </a:solidFill>
            <a:headEnd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32">
            <a:extLst>
              <a:ext uri="{FF2B5EF4-FFF2-40B4-BE49-F238E27FC236}">
                <a16:creationId xmlns:a16="http://schemas.microsoft.com/office/drawing/2014/main" id="{DDE57D3D-7222-4048-A678-AC3CBF94123A}"/>
              </a:ext>
            </a:extLst>
          </p:cNvPr>
          <p:cNvCxnSpPr>
            <a:cxnSpLocks/>
          </p:cNvCxnSpPr>
          <p:nvPr/>
        </p:nvCxnSpPr>
        <p:spPr>
          <a:xfrm rot="5400000">
            <a:off x="-305347" y="3604254"/>
            <a:ext cx="2218810" cy="12700"/>
          </a:xfrm>
          <a:prstGeom prst="curvedConnector3">
            <a:avLst>
              <a:gd name="adj1" fmla="val 50000"/>
            </a:avLst>
          </a:prstGeom>
          <a:ln w="38100">
            <a:solidFill>
              <a:schemeClr val="tx1">
                <a:lumMod val="75000"/>
                <a:lumOff val="25000"/>
              </a:schemeClr>
            </a:solidFill>
            <a:headEnd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60" name="Rectangle: Rounded Corners 59">
            <a:extLst>
              <a:ext uri="{FF2B5EF4-FFF2-40B4-BE49-F238E27FC236}">
                <a16:creationId xmlns:a16="http://schemas.microsoft.com/office/drawing/2014/main" id="{0927B8CE-C467-47B1-B0E5-7836AB304AB4}"/>
              </a:ext>
            </a:extLst>
          </p:cNvPr>
          <p:cNvSpPr/>
          <p:nvPr/>
        </p:nvSpPr>
        <p:spPr>
          <a:xfrm>
            <a:off x="162985" y="3738598"/>
            <a:ext cx="1117715" cy="340133"/>
          </a:xfrm>
          <a:prstGeom prst="round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a:solidFill>
                  <a:schemeClr val="tx1"/>
                </a:solidFill>
              </a:rPr>
              <a:t>Modulate</a:t>
            </a:r>
          </a:p>
        </p:txBody>
      </p:sp>
      <p:cxnSp>
        <p:nvCxnSpPr>
          <p:cNvPr id="53" name="Straight Arrow Connector 32">
            <a:extLst>
              <a:ext uri="{FF2B5EF4-FFF2-40B4-BE49-F238E27FC236}">
                <a16:creationId xmlns:a16="http://schemas.microsoft.com/office/drawing/2014/main" id="{316F7B85-8240-494C-A06A-7D34D58605FB}"/>
              </a:ext>
            </a:extLst>
          </p:cNvPr>
          <p:cNvCxnSpPr>
            <a:cxnSpLocks/>
          </p:cNvCxnSpPr>
          <p:nvPr/>
        </p:nvCxnSpPr>
        <p:spPr>
          <a:xfrm rot="16200000" flipV="1">
            <a:off x="4103304" y="4055503"/>
            <a:ext cx="1667478" cy="8556"/>
          </a:xfrm>
          <a:prstGeom prst="curvedConnector3">
            <a:avLst>
              <a:gd name="adj1" fmla="val 50000"/>
            </a:avLst>
          </a:prstGeom>
          <a:ln w="38100">
            <a:solidFill>
              <a:schemeClr val="tx1">
                <a:lumMod val="75000"/>
                <a:lumOff val="25000"/>
              </a:schemeClr>
            </a:solidFill>
            <a:headEnd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32">
            <a:extLst>
              <a:ext uri="{FF2B5EF4-FFF2-40B4-BE49-F238E27FC236}">
                <a16:creationId xmlns:a16="http://schemas.microsoft.com/office/drawing/2014/main" id="{F7C3748C-64E6-42C2-A5DF-8F148D1A76E4}"/>
              </a:ext>
            </a:extLst>
          </p:cNvPr>
          <p:cNvCxnSpPr>
            <a:cxnSpLocks/>
          </p:cNvCxnSpPr>
          <p:nvPr/>
        </p:nvCxnSpPr>
        <p:spPr>
          <a:xfrm rot="5400000">
            <a:off x="3242640" y="3635499"/>
            <a:ext cx="2218810" cy="12700"/>
          </a:xfrm>
          <a:prstGeom prst="curvedConnector3">
            <a:avLst>
              <a:gd name="adj1" fmla="val 50000"/>
            </a:avLst>
          </a:prstGeom>
          <a:ln w="38100">
            <a:solidFill>
              <a:schemeClr val="tx1">
                <a:lumMod val="75000"/>
                <a:lumOff val="25000"/>
              </a:schemeClr>
            </a:solidFill>
            <a:headEnd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32">
            <a:extLst>
              <a:ext uri="{FF2B5EF4-FFF2-40B4-BE49-F238E27FC236}">
                <a16:creationId xmlns:a16="http://schemas.microsoft.com/office/drawing/2014/main" id="{D6C44A67-18B8-421B-AA11-E314D9B984D3}"/>
              </a:ext>
            </a:extLst>
          </p:cNvPr>
          <p:cNvCxnSpPr>
            <a:cxnSpLocks/>
          </p:cNvCxnSpPr>
          <p:nvPr/>
        </p:nvCxnSpPr>
        <p:spPr>
          <a:xfrm rot="10800000" flipV="1">
            <a:off x="5294701" y="5966276"/>
            <a:ext cx="2739305" cy="1"/>
          </a:xfrm>
          <a:prstGeom prst="curvedConnector3">
            <a:avLst>
              <a:gd name="adj1" fmla="val 50000"/>
            </a:avLst>
          </a:prstGeom>
          <a:ln w="38100">
            <a:solidFill>
              <a:schemeClr val="tx1">
                <a:lumMod val="75000"/>
                <a:lumOff val="25000"/>
              </a:schemeClr>
            </a:solidFill>
            <a:headEnd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32">
            <a:extLst>
              <a:ext uri="{FF2B5EF4-FFF2-40B4-BE49-F238E27FC236}">
                <a16:creationId xmlns:a16="http://schemas.microsoft.com/office/drawing/2014/main" id="{06A315EB-5C36-4184-9EFD-7210A05095C8}"/>
              </a:ext>
            </a:extLst>
          </p:cNvPr>
          <p:cNvCxnSpPr/>
          <p:nvPr/>
        </p:nvCxnSpPr>
        <p:spPr>
          <a:xfrm>
            <a:off x="4321112" y="4994614"/>
            <a:ext cx="3101968" cy="12700"/>
          </a:xfrm>
          <a:prstGeom prst="curvedConnector3">
            <a:avLst>
              <a:gd name="adj1" fmla="val 53275"/>
            </a:avLst>
          </a:prstGeom>
          <a:ln w="38100">
            <a:solidFill>
              <a:schemeClr val="tx1">
                <a:lumMod val="75000"/>
                <a:lumOff val="25000"/>
              </a:schemeClr>
            </a:solidFill>
            <a:headEnd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32">
            <a:extLst>
              <a:ext uri="{FF2B5EF4-FFF2-40B4-BE49-F238E27FC236}">
                <a16:creationId xmlns:a16="http://schemas.microsoft.com/office/drawing/2014/main" id="{8F20F66E-F8F1-4359-8A27-11FCA0145ABD}"/>
              </a:ext>
            </a:extLst>
          </p:cNvPr>
          <p:cNvCxnSpPr>
            <a:cxnSpLocks/>
          </p:cNvCxnSpPr>
          <p:nvPr/>
        </p:nvCxnSpPr>
        <p:spPr>
          <a:xfrm rot="10800000" flipV="1">
            <a:off x="1902769" y="5948608"/>
            <a:ext cx="2739305" cy="1"/>
          </a:xfrm>
          <a:prstGeom prst="curvedConnector3">
            <a:avLst>
              <a:gd name="adj1" fmla="val 50000"/>
            </a:avLst>
          </a:prstGeom>
          <a:ln w="38100">
            <a:solidFill>
              <a:schemeClr val="tx1">
                <a:lumMod val="75000"/>
                <a:lumOff val="25000"/>
              </a:schemeClr>
            </a:solidFill>
            <a:headEnd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32">
            <a:extLst>
              <a:ext uri="{FF2B5EF4-FFF2-40B4-BE49-F238E27FC236}">
                <a16:creationId xmlns:a16="http://schemas.microsoft.com/office/drawing/2014/main" id="{556D57D3-FAB0-4817-8C4E-0C639F347A10}"/>
              </a:ext>
            </a:extLst>
          </p:cNvPr>
          <p:cNvCxnSpPr/>
          <p:nvPr/>
        </p:nvCxnSpPr>
        <p:spPr>
          <a:xfrm>
            <a:off x="797708" y="4990936"/>
            <a:ext cx="3101968" cy="12700"/>
          </a:xfrm>
          <a:prstGeom prst="curvedConnector3">
            <a:avLst>
              <a:gd name="adj1" fmla="val 53275"/>
            </a:avLst>
          </a:prstGeom>
          <a:ln w="38100">
            <a:solidFill>
              <a:schemeClr val="tx1">
                <a:lumMod val="75000"/>
                <a:lumOff val="25000"/>
              </a:schemeClr>
            </a:solidFill>
            <a:headEnd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2">
            <a:extLst>
              <a:ext uri="{FF2B5EF4-FFF2-40B4-BE49-F238E27FC236}">
                <a16:creationId xmlns:a16="http://schemas.microsoft.com/office/drawing/2014/main" id="{3745C81D-E5D4-4859-A406-F1B7C7748EBB}"/>
              </a:ext>
            </a:extLst>
          </p:cNvPr>
          <p:cNvCxnSpPr/>
          <p:nvPr/>
        </p:nvCxnSpPr>
        <p:spPr>
          <a:xfrm>
            <a:off x="4145281" y="1912292"/>
            <a:ext cx="3101968" cy="12700"/>
          </a:xfrm>
          <a:prstGeom prst="curvedConnector3">
            <a:avLst>
              <a:gd name="adj1" fmla="val 53275"/>
            </a:avLst>
          </a:prstGeom>
          <a:ln w="38100">
            <a:solidFill>
              <a:schemeClr val="tx1">
                <a:lumMod val="75000"/>
                <a:lumOff val="25000"/>
              </a:schemeClr>
            </a:solidFill>
            <a:headEnd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2">
            <a:extLst>
              <a:ext uri="{FF2B5EF4-FFF2-40B4-BE49-F238E27FC236}">
                <a16:creationId xmlns:a16="http://schemas.microsoft.com/office/drawing/2014/main" id="{6B02185D-02B2-47A6-9DDF-66513346ABE9}"/>
              </a:ext>
            </a:extLst>
          </p:cNvPr>
          <p:cNvCxnSpPr>
            <a:cxnSpLocks/>
          </p:cNvCxnSpPr>
          <p:nvPr/>
        </p:nvCxnSpPr>
        <p:spPr>
          <a:xfrm rot="10800000">
            <a:off x="5263058" y="2981068"/>
            <a:ext cx="3219408" cy="13181"/>
          </a:xfrm>
          <a:prstGeom prst="curvedConnector3">
            <a:avLst>
              <a:gd name="adj1" fmla="val 50000"/>
            </a:avLst>
          </a:prstGeom>
          <a:ln w="38100">
            <a:solidFill>
              <a:schemeClr val="tx1">
                <a:lumMod val="75000"/>
                <a:lumOff val="25000"/>
              </a:schemeClr>
            </a:solidFill>
            <a:headEnd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2">
            <a:extLst>
              <a:ext uri="{FF2B5EF4-FFF2-40B4-BE49-F238E27FC236}">
                <a16:creationId xmlns:a16="http://schemas.microsoft.com/office/drawing/2014/main" id="{A9587513-0CF1-40C3-995E-03D1040AE6B1}"/>
              </a:ext>
            </a:extLst>
          </p:cNvPr>
          <p:cNvCxnSpPr>
            <a:cxnSpLocks/>
          </p:cNvCxnSpPr>
          <p:nvPr/>
        </p:nvCxnSpPr>
        <p:spPr>
          <a:xfrm rot="10800000">
            <a:off x="1621089" y="3051077"/>
            <a:ext cx="3546089" cy="14518"/>
          </a:xfrm>
          <a:prstGeom prst="curvedConnector3">
            <a:avLst>
              <a:gd name="adj1" fmla="val 50000"/>
            </a:avLst>
          </a:prstGeom>
          <a:ln w="38100">
            <a:solidFill>
              <a:schemeClr val="tx1">
                <a:lumMod val="75000"/>
                <a:lumOff val="25000"/>
              </a:schemeClr>
            </a:solidFill>
            <a:headEnd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FFE91AC0-FE7F-4574-83A7-55DC75499E83}"/>
              </a:ext>
            </a:extLst>
          </p:cNvPr>
          <p:cNvCxnSpPr>
            <a:cxnSpLocks/>
          </p:cNvCxnSpPr>
          <p:nvPr/>
        </p:nvCxnSpPr>
        <p:spPr>
          <a:xfrm flipV="1">
            <a:off x="587744" y="1844833"/>
            <a:ext cx="3366099" cy="6528"/>
          </a:xfrm>
          <a:prstGeom prst="curvedConnector3">
            <a:avLst>
              <a:gd name="adj1" fmla="val 50000"/>
            </a:avLst>
          </a:prstGeom>
          <a:ln w="38100">
            <a:solidFill>
              <a:schemeClr val="tx1">
                <a:lumMod val="75000"/>
                <a:lumOff val="25000"/>
              </a:schemeClr>
            </a:solidFill>
            <a:headEnd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BF764309-FE21-4769-A176-D386554B01DB}"/>
              </a:ext>
            </a:extLst>
          </p:cNvPr>
          <p:cNvSpPr>
            <a:spLocks noGrp="1"/>
          </p:cNvSpPr>
          <p:nvPr>
            <p:ph type="title"/>
          </p:nvPr>
        </p:nvSpPr>
        <p:spPr>
          <a:xfrm>
            <a:off x="124028" y="0"/>
            <a:ext cx="8229600" cy="1143000"/>
          </a:xfrm>
        </p:spPr>
        <p:txBody>
          <a:bodyPr/>
          <a:lstStyle/>
          <a:p>
            <a:r>
              <a:rPr lang="en-US" b="1" dirty="0">
                <a:solidFill>
                  <a:srgbClr val="E65A26"/>
                </a:solidFill>
                <a:latin typeface="Tw Cen MT" charset="0"/>
                <a:ea typeface="Tw Cen MT" charset="0"/>
                <a:cs typeface="Tw Cen MT" charset="0"/>
              </a:rPr>
              <a:t>How do we do learning?</a:t>
            </a:r>
            <a:br>
              <a:rPr lang="en-US" b="1" dirty="0">
                <a:solidFill>
                  <a:srgbClr val="E65A26"/>
                </a:solidFill>
                <a:latin typeface="Tw Cen MT" charset="0"/>
                <a:ea typeface="Tw Cen MT" charset="0"/>
                <a:cs typeface="Tw Cen MT" charset="0"/>
              </a:rPr>
            </a:br>
            <a:r>
              <a:rPr lang="en-US" b="1" dirty="0">
                <a:solidFill>
                  <a:srgbClr val="E65A26"/>
                </a:solidFill>
                <a:latin typeface="Tw Cen MT" charset="0"/>
                <a:ea typeface="Tw Cen MT" charset="0"/>
                <a:cs typeface="Tw Cen MT" charset="0"/>
              </a:rPr>
              <a:t>Conversational Framework: Diana </a:t>
            </a:r>
            <a:r>
              <a:rPr lang="en-US" b="1" dirty="0" err="1">
                <a:solidFill>
                  <a:srgbClr val="E65A26"/>
                </a:solidFill>
                <a:latin typeface="Tw Cen MT" charset="0"/>
                <a:ea typeface="Tw Cen MT" charset="0"/>
                <a:cs typeface="Tw Cen MT" charset="0"/>
              </a:rPr>
              <a:t>Laurillard</a:t>
            </a:r>
            <a:endParaRPr lang="en-US" b="1" dirty="0">
              <a:solidFill>
                <a:srgbClr val="E65A26"/>
              </a:solidFill>
              <a:latin typeface="Tw Cen MT" charset="0"/>
              <a:ea typeface="Tw Cen MT" charset="0"/>
              <a:cs typeface="Tw Cen MT" charset="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44352" y="3703779"/>
            <a:ext cx="38100" cy="47625"/>
          </a:xfrm>
        </p:spPr>
      </p:pic>
      <p:sp>
        <p:nvSpPr>
          <p:cNvPr id="4" name="Rectangle 3"/>
          <p:cNvSpPr/>
          <p:nvPr/>
        </p:nvSpPr>
        <p:spPr>
          <a:xfrm>
            <a:off x="4772512" y="3159872"/>
            <a:ext cx="242374" cy="369332"/>
          </a:xfrm>
          <a:prstGeom prst="rect">
            <a:avLst/>
          </a:prstGeom>
        </p:spPr>
        <p:txBody>
          <a:bodyPr wrap="none">
            <a:spAutoFit/>
          </a:bodyPr>
          <a:lstStyle/>
          <a:p>
            <a:r>
              <a:rPr lang="sk-SK">
                <a:solidFill>
                  <a:srgbClr val="000000"/>
                </a:solidFill>
                <a:latin typeface="Times" charset="0"/>
              </a:rPr>
              <a:t> </a:t>
            </a:r>
            <a:endParaRPr lang="en-US"/>
          </a:p>
        </p:txBody>
      </p:sp>
      <p:sp>
        <p:nvSpPr>
          <p:cNvPr id="8" name="TextBox 7"/>
          <p:cNvSpPr txBox="1"/>
          <p:nvPr/>
        </p:nvSpPr>
        <p:spPr>
          <a:xfrm>
            <a:off x="1522675" y="6613427"/>
            <a:ext cx="8899810" cy="215444"/>
          </a:xfrm>
          <a:prstGeom prst="rect">
            <a:avLst/>
          </a:prstGeom>
          <a:noFill/>
        </p:spPr>
        <p:txBody>
          <a:bodyPr wrap="square" rtlCol="0">
            <a:spAutoFit/>
          </a:bodyPr>
          <a:lstStyle/>
          <a:p>
            <a:r>
              <a:rPr lang="en-US" sz="800">
                <a:latin typeface="+mj-lt"/>
              </a:rPr>
              <a:t>Diana </a:t>
            </a:r>
            <a:r>
              <a:rPr lang="en-US" sz="800" err="1">
                <a:latin typeface="+mj-lt"/>
              </a:rPr>
              <a:t>Laurillard</a:t>
            </a:r>
            <a:r>
              <a:rPr lang="en-US" sz="800">
                <a:latin typeface="+mj-lt"/>
              </a:rPr>
              <a:t>: “Teaching as a design Science : Can we unlock the power of technology”: Abertay University 2014: </a:t>
            </a:r>
            <a:r>
              <a:rPr lang="en-US" sz="800">
                <a:latin typeface="+mj-lt"/>
                <a:hlinkClick r:id="rId4"/>
              </a:rPr>
              <a:t>https://www.youtube.com/watch?v=eh9254T2ZYg</a:t>
            </a:r>
            <a:endParaRPr lang="en-US" sz="800">
              <a:latin typeface="+mj-lt"/>
            </a:endParaRPr>
          </a:p>
        </p:txBody>
      </p:sp>
      <p:sp>
        <p:nvSpPr>
          <p:cNvPr id="3" name="Rectangle: Rounded Corners 2">
            <a:extLst>
              <a:ext uri="{FF2B5EF4-FFF2-40B4-BE49-F238E27FC236}">
                <a16:creationId xmlns:a16="http://schemas.microsoft.com/office/drawing/2014/main" id="{1FC46F2C-6F68-4473-BDD5-204EC4A223B4}"/>
              </a:ext>
            </a:extLst>
          </p:cNvPr>
          <p:cNvSpPr/>
          <p:nvPr/>
        </p:nvSpPr>
        <p:spPr>
          <a:xfrm>
            <a:off x="2015839" y="1760176"/>
            <a:ext cx="1631513" cy="355772"/>
          </a:xfrm>
          <a:prstGeom prst="roundRect">
            <a:avLst/>
          </a:prstGeom>
          <a:solidFill>
            <a:srgbClr val="E65A2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AU"/>
              <a:t>Acquiring</a:t>
            </a:r>
          </a:p>
        </p:txBody>
      </p:sp>
      <p:sp>
        <p:nvSpPr>
          <p:cNvPr id="9" name="Rectangle: Rounded Corners 8">
            <a:extLst>
              <a:ext uri="{FF2B5EF4-FFF2-40B4-BE49-F238E27FC236}">
                <a16:creationId xmlns:a16="http://schemas.microsoft.com/office/drawing/2014/main" id="{14BF4AD2-9FF0-44DC-AFDE-36540DB3DE08}"/>
              </a:ext>
            </a:extLst>
          </p:cNvPr>
          <p:cNvSpPr/>
          <p:nvPr/>
        </p:nvSpPr>
        <p:spPr>
          <a:xfrm>
            <a:off x="2030021" y="2259971"/>
            <a:ext cx="1631513" cy="355772"/>
          </a:xfrm>
          <a:prstGeom prst="roundRect">
            <a:avLst/>
          </a:prstGeom>
          <a:solidFill>
            <a:srgbClr val="E65A2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AU"/>
              <a:t>Inquiring</a:t>
            </a:r>
          </a:p>
        </p:txBody>
      </p:sp>
      <p:sp>
        <p:nvSpPr>
          <p:cNvPr id="10" name="Rectangle: Rounded Corners 9">
            <a:extLst>
              <a:ext uri="{FF2B5EF4-FFF2-40B4-BE49-F238E27FC236}">
                <a16:creationId xmlns:a16="http://schemas.microsoft.com/office/drawing/2014/main" id="{D8E52F30-3932-45AA-87F5-C2316A4F5ED1}"/>
              </a:ext>
            </a:extLst>
          </p:cNvPr>
          <p:cNvSpPr/>
          <p:nvPr/>
        </p:nvSpPr>
        <p:spPr>
          <a:xfrm>
            <a:off x="2035977" y="2748028"/>
            <a:ext cx="1631513" cy="355772"/>
          </a:xfrm>
          <a:prstGeom prst="roundRect">
            <a:avLst/>
          </a:prstGeom>
          <a:solidFill>
            <a:srgbClr val="E65A2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AU"/>
              <a:t>Producing</a:t>
            </a:r>
          </a:p>
        </p:txBody>
      </p:sp>
      <p:sp>
        <p:nvSpPr>
          <p:cNvPr id="11" name="Rectangle: Rounded Corners 10">
            <a:extLst>
              <a:ext uri="{FF2B5EF4-FFF2-40B4-BE49-F238E27FC236}">
                <a16:creationId xmlns:a16="http://schemas.microsoft.com/office/drawing/2014/main" id="{9D90C911-5AC5-4829-802C-BD8565B014E0}"/>
              </a:ext>
            </a:extLst>
          </p:cNvPr>
          <p:cNvSpPr/>
          <p:nvPr/>
        </p:nvSpPr>
        <p:spPr>
          <a:xfrm>
            <a:off x="3944278" y="1612395"/>
            <a:ext cx="1303717" cy="1605690"/>
          </a:xfrm>
          <a:prstGeom prst="round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a:t>Learner concepts</a:t>
            </a:r>
          </a:p>
        </p:txBody>
      </p:sp>
      <p:sp>
        <p:nvSpPr>
          <p:cNvPr id="13" name="Rectangle: Rounded Corners 12">
            <a:extLst>
              <a:ext uri="{FF2B5EF4-FFF2-40B4-BE49-F238E27FC236}">
                <a16:creationId xmlns:a16="http://schemas.microsoft.com/office/drawing/2014/main" id="{FD39BB6E-BC79-4410-82D7-72D6DE74255B}"/>
              </a:ext>
            </a:extLst>
          </p:cNvPr>
          <p:cNvSpPr/>
          <p:nvPr/>
        </p:nvSpPr>
        <p:spPr>
          <a:xfrm>
            <a:off x="5432435" y="2229255"/>
            <a:ext cx="1672445" cy="371969"/>
          </a:xfrm>
          <a:prstGeom prst="roundRect">
            <a:avLst/>
          </a:prstGeom>
          <a:solidFill>
            <a:srgbClr val="E65A2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AU"/>
              <a:t>Discussing</a:t>
            </a:r>
          </a:p>
        </p:txBody>
      </p:sp>
      <p:sp>
        <p:nvSpPr>
          <p:cNvPr id="14" name="Rectangle: Rounded Corners 13">
            <a:extLst>
              <a:ext uri="{FF2B5EF4-FFF2-40B4-BE49-F238E27FC236}">
                <a16:creationId xmlns:a16="http://schemas.microsoft.com/office/drawing/2014/main" id="{AB7DC693-E0E1-42D8-8278-9D270B832D74}"/>
              </a:ext>
            </a:extLst>
          </p:cNvPr>
          <p:cNvSpPr/>
          <p:nvPr/>
        </p:nvSpPr>
        <p:spPr>
          <a:xfrm>
            <a:off x="7289321" y="1593233"/>
            <a:ext cx="1403396" cy="1663860"/>
          </a:xfrm>
          <a:prstGeom prst="round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a:t>Peer concepts</a:t>
            </a:r>
          </a:p>
        </p:txBody>
      </p:sp>
      <p:sp>
        <p:nvSpPr>
          <p:cNvPr id="15" name="Rectangle: Rounded Corners 14">
            <a:extLst>
              <a:ext uri="{FF2B5EF4-FFF2-40B4-BE49-F238E27FC236}">
                <a16:creationId xmlns:a16="http://schemas.microsoft.com/office/drawing/2014/main" id="{DD60119E-C543-430E-8A40-4BCA9368D8B1}"/>
              </a:ext>
            </a:extLst>
          </p:cNvPr>
          <p:cNvSpPr/>
          <p:nvPr/>
        </p:nvSpPr>
        <p:spPr>
          <a:xfrm>
            <a:off x="536159" y="1642408"/>
            <a:ext cx="1084930" cy="1622703"/>
          </a:xfrm>
          <a:prstGeom prst="round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a:t>Teacher concepts</a:t>
            </a:r>
          </a:p>
        </p:txBody>
      </p:sp>
      <p:sp>
        <p:nvSpPr>
          <p:cNvPr id="16" name="Rectangle: Rounded Corners 15">
            <a:extLst>
              <a:ext uri="{FF2B5EF4-FFF2-40B4-BE49-F238E27FC236}">
                <a16:creationId xmlns:a16="http://schemas.microsoft.com/office/drawing/2014/main" id="{B311C370-1216-4D6F-9C08-013BF8DB0B0D}"/>
              </a:ext>
            </a:extLst>
          </p:cNvPr>
          <p:cNvSpPr/>
          <p:nvPr/>
        </p:nvSpPr>
        <p:spPr>
          <a:xfrm>
            <a:off x="2276448" y="5243725"/>
            <a:ext cx="1303717" cy="414931"/>
          </a:xfrm>
          <a:prstGeom prst="roundRect">
            <a:avLst/>
          </a:prstGeom>
          <a:solidFill>
            <a:srgbClr val="E65A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a:solidFill>
                  <a:schemeClr val="bg1"/>
                </a:solidFill>
              </a:rPr>
              <a:t>Practising</a:t>
            </a:r>
          </a:p>
        </p:txBody>
      </p:sp>
      <p:sp>
        <p:nvSpPr>
          <p:cNvPr id="17" name="Rectangle: Rounded Corners 16">
            <a:extLst>
              <a:ext uri="{FF2B5EF4-FFF2-40B4-BE49-F238E27FC236}">
                <a16:creationId xmlns:a16="http://schemas.microsoft.com/office/drawing/2014/main" id="{3C362A97-0E2E-4E48-8414-04F040944074}"/>
              </a:ext>
            </a:extLst>
          </p:cNvPr>
          <p:cNvSpPr/>
          <p:nvPr/>
        </p:nvSpPr>
        <p:spPr>
          <a:xfrm>
            <a:off x="3953843" y="4748891"/>
            <a:ext cx="1303717" cy="1315009"/>
          </a:xfrm>
          <a:prstGeom prst="round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a:solidFill>
                  <a:schemeClr val="tx1"/>
                </a:solidFill>
              </a:rPr>
              <a:t>Learner practice</a:t>
            </a:r>
          </a:p>
        </p:txBody>
      </p:sp>
      <p:sp>
        <p:nvSpPr>
          <p:cNvPr id="18" name="Rectangle: Rounded Corners 17">
            <a:extLst>
              <a:ext uri="{FF2B5EF4-FFF2-40B4-BE49-F238E27FC236}">
                <a16:creationId xmlns:a16="http://schemas.microsoft.com/office/drawing/2014/main" id="{AC4F43D3-9A50-4AB0-87B8-1677B6B4EF9A}"/>
              </a:ext>
            </a:extLst>
          </p:cNvPr>
          <p:cNvSpPr/>
          <p:nvPr/>
        </p:nvSpPr>
        <p:spPr>
          <a:xfrm>
            <a:off x="5522418" y="5269434"/>
            <a:ext cx="1724831" cy="373267"/>
          </a:xfrm>
          <a:prstGeom prst="roundRect">
            <a:avLst/>
          </a:prstGeom>
          <a:solidFill>
            <a:srgbClr val="E65A2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AU"/>
              <a:t>Collaborating</a:t>
            </a:r>
          </a:p>
        </p:txBody>
      </p:sp>
      <p:sp>
        <p:nvSpPr>
          <p:cNvPr id="19" name="Rectangle: Rounded Corners 18">
            <a:extLst>
              <a:ext uri="{FF2B5EF4-FFF2-40B4-BE49-F238E27FC236}">
                <a16:creationId xmlns:a16="http://schemas.microsoft.com/office/drawing/2014/main" id="{6105B85D-81B8-4912-9D2D-55AFBB30E435}"/>
              </a:ext>
            </a:extLst>
          </p:cNvPr>
          <p:cNvSpPr/>
          <p:nvPr/>
        </p:nvSpPr>
        <p:spPr>
          <a:xfrm>
            <a:off x="7516803" y="4720009"/>
            <a:ext cx="1303717" cy="1294574"/>
          </a:xfrm>
          <a:prstGeom prst="round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a:solidFill>
                  <a:schemeClr val="tx1"/>
                </a:solidFill>
              </a:rPr>
              <a:t>Peer practice</a:t>
            </a:r>
          </a:p>
        </p:txBody>
      </p:sp>
      <p:sp>
        <p:nvSpPr>
          <p:cNvPr id="20" name="Rectangle: Rounded Corners 19">
            <a:extLst>
              <a:ext uri="{FF2B5EF4-FFF2-40B4-BE49-F238E27FC236}">
                <a16:creationId xmlns:a16="http://schemas.microsoft.com/office/drawing/2014/main" id="{FD76E654-D459-4584-9B42-90DB89E6C49D}"/>
              </a:ext>
            </a:extLst>
          </p:cNvPr>
          <p:cNvSpPr/>
          <p:nvPr/>
        </p:nvSpPr>
        <p:spPr>
          <a:xfrm>
            <a:off x="445805" y="4748891"/>
            <a:ext cx="1402797" cy="1380008"/>
          </a:xfrm>
          <a:prstGeom prst="round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a:solidFill>
                  <a:schemeClr val="tx1"/>
                </a:solidFill>
              </a:rPr>
              <a:t>Learning environment</a:t>
            </a:r>
          </a:p>
        </p:txBody>
      </p:sp>
      <p:sp>
        <p:nvSpPr>
          <p:cNvPr id="52" name="Rectangle: Rounded Corners 51">
            <a:extLst>
              <a:ext uri="{FF2B5EF4-FFF2-40B4-BE49-F238E27FC236}">
                <a16:creationId xmlns:a16="http://schemas.microsoft.com/office/drawing/2014/main" id="{4A58043F-8515-47D4-B419-B9686AC59148}"/>
              </a:ext>
            </a:extLst>
          </p:cNvPr>
          <p:cNvSpPr/>
          <p:nvPr/>
        </p:nvSpPr>
        <p:spPr>
          <a:xfrm>
            <a:off x="3711170" y="3585221"/>
            <a:ext cx="1117715" cy="340133"/>
          </a:xfrm>
          <a:prstGeom prst="round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a:solidFill>
                  <a:schemeClr val="tx1"/>
                </a:solidFill>
              </a:rPr>
              <a:t>Modulate</a:t>
            </a:r>
          </a:p>
        </p:txBody>
      </p:sp>
      <p:sp>
        <p:nvSpPr>
          <p:cNvPr id="56" name="Rectangle: Rounded Corners 55">
            <a:extLst>
              <a:ext uri="{FF2B5EF4-FFF2-40B4-BE49-F238E27FC236}">
                <a16:creationId xmlns:a16="http://schemas.microsoft.com/office/drawing/2014/main" id="{BCA4A519-C6C4-41E6-B10F-744CA2611A76}"/>
              </a:ext>
            </a:extLst>
          </p:cNvPr>
          <p:cNvSpPr/>
          <p:nvPr/>
        </p:nvSpPr>
        <p:spPr>
          <a:xfrm>
            <a:off x="4486924" y="4078731"/>
            <a:ext cx="1117715" cy="340133"/>
          </a:xfrm>
          <a:prstGeom prst="round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a:solidFill>
                  <a:schemeClr val="tx1"/>
                </a:solidFill>
              </a:rPr>
              <a:t>Generate</a:t>
            </a:r>
          </a:p>
        </p:txBody>
      </p:sp>
      <p:sp>
        <p:nvSpPr>
          <p:cNvPr id="61" name="Rectangle: Rounded Corners 60">
            <a:extLst>
              <a:ext uri="{FF2B5EF4-FFF2-40B4-BE49-F238E27FC236}">
                <a16:creationId xmlns:a16="http://schemas.microsoft.com/office/drawing/2014/main" id="{D90D341E-9B6F-4DAF-ACD2-B3D50771A170}"/>
              </a:ext>
            </a:extLst>
          </p:cNvPr>
          <p:cNvSpPr/>
          <p:nvPr/>
        </p:nvSpPr>
        <p:spPr>
          <a:xfrm>
            <a:off x="980433" y="4211083"/>
            <a:ext cx="1117715" cy="340133"/>
          </a:xfrm>
          <a:prstGeom prst="round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a:solidFill>
                  <a:schemeClr val="tx1"/>
                </a:solidFill>
              </a:rPr>
              <a:t>Generate</a:t>
            </a:r>
          </a:p>
        </p:txBody>
      </p:sp>
    </p:spTree>
    <p:extLst>
      <p:ext uri="{BB962C8B-B14F-4D97-AF65-F5344CB8AC3E}">
        <p14:creationId xmlns:p14="http://schemas.microsoft.com/office/powerpoint/2010/main" val="2196010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latin typeface="Tw Cen MT" charset="0"/>
                <a:ea typeface="Tw Cen MT" charset="0"/>
                <a:cs typeface="Tw Cen MT" charset="0"/>
              </a:rPr>
              <a:t>Approach: Design Thinking</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1174282" y="1889585"/>
            <a:ext cx="6421931" cy="32635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439487" y="5614988"/>
            <a:ext cx="4588777" cy="215444"/>
          </a:xfrm>
          <a:prstGeom prst="rect">
            <a:avLst/>
          </a:prstGeom>
          <a:noFill/>
        </p:spPr>
        <p:txBody>
          <a:bodyPr wrap="square" rtlCol="0">
            <a:spAutoFit/>
          </a:bodyPr>
          <a:lstStyle/>
          <a:p>
            <a:r>
              <a:rPr lang="en-US" sz="800" dirty="0"/>
              <a:t>Learning Solutions Mag March 16 2018</a:t>
            </a:r>
          </a:p>
        </p:txBody>
      </p:sp>
    </p:spTree>
    <p:extLst>
      <p:ext uri="{BB962C8B-B14F-4D97-AF65-F5344CB8AC3E}">
        <p14:creationId xmlns:p14="http://schemas.microsoft.com/office/powerpoint/2010/main" val="639362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Blended Learning</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7561" y="1443397"/>
            <a:ext cx="6656439" cy="3421626"/>
          </a:xfrm>
        </p:spPr>
      </p:pic>
      <p:sp>
        <p:nvSpPr>
          <p:cNvPr id="4" name="Rectangle 3"/>
          <p:cNvSpPr/>
          <p:nvPr/>
        </p:nvSpPr>
        <p:spPr>
          <a:xfrm>
            <a:off x="4481110" y="3290501"/>
            <a:ext cx="242374" cy="369332"/>
          </a:xfrm>
          <a:prstGeom prst="rect">
            <a:avLst/>
          </a:prstGeom>
        </p:spPr>
        <p:txBody>
          <a:bodyPr wrap="none">
            <a:spAutoFit/>
          </a:bodyPr>
          <a:lstStyle/>
          <a:p>
            <a:r>
              <a:rPr lang="sk-SK" dirty="0">
                <a:solidFill>
                  <a:srgbClr val="000000"/>
                </a:solidFill>
                <a:latin typeface="Times" charset="0"/>
              </a:rPr>
              <a:t> </a:t>
            </a:r>
            <a:endParaRPr lang="en-US" dirty="0"/>
          </a:p>
        </p:txBody>
      </p:sp>
      <p:sp>
        <p:nvSpPr>
          <p:cNvPr id="6" name="TextBox 5"/>
          <p:cNvSpPr txBox="1"/>
          <p:nvPr/>
        </p:nvSpPr>
        <p:spPr>
          <a:xfrm>
            <a:off x="457201" y="2076515"/>
            <a:ext cx="2527064" cy="2031325"/>
          </a:xfrm>
          <a:prstGeom prst="rect">
            <a:avLst/>
          </a:prstGeom>
          <a:solidFill>
            <a:srgbClr val="92D050"/>
          </a:solidFill>
        </p:spPr>
        <p:txBody>
          <a:bodyPr wrap="square" rtlCol="0">
            <a:spAutoFit/>
          </a:bodyPr>
          <a:lstStyle/>
          <a:p>
            <a:r>
              <a:rPr lang="en-US" dirty="0"/>
              <a:t>Method</a:t>
            </a:r>
          </a:p>
          <a:p>
            <a:r>
              <a:rPr lang="en-US" dirty="0"/>
              <a:t>+</a:t>
            </a:r>
          </a:p>
          <a:p>
            <a:r>
              <a:rPr lang="en-US" dirty="0"/>
              <a:t>Modalities</a:t>
            </a:r>
          </a:p>
          <a:p>
            <a:r>
              <a:rPr lang="en-US" dirty="0"/>
              <a:t>+</a:t>
            </a:r>
          </a:p>
          <a:p>
            <a:r>
              <a:rPr lang="en-US" dirty="0"/>
              <a:t>Ratio of F2F &amp; Digital Environments</a:t>
            </a:r>
          </a:p>
          <a:p>
            <a:endParaRPr lang="en-US" dirty="0"/>
          </a:p>
        </p:txBody>
      </p:sp>
      <p:sp>
        <p:nvSpPr>
          <p:cNvPr id="7" name="TextBox 6"/>
          <p:cNvSpPr txBox="1"/>
          <p:nvPr/>
        </p:nvSpPr>
        <p:spPr>
          <a:xfrm>
            <a:off x="814387" y="5450231"/>
            <a:ext cx="2527064" cy="230832"/>
          </a:xfrm>
          <a:prstGeom prst="rect">
            <a:avLst/>
          </a:prstGeom>
          <a:noFill/>
        </p:spPr>
        <p:txBody>
          <a:bodyPr wrap="square" rtlCol="0">
            <a:spAutoFit/>
          </a:bodyPr>
          <a:lstStyle/>
          <a:p>
            <a:r>
              <a:rPr lang="en-US" sz="900" dirty="0"/>
              <a:t>Graham Allen </a:t>
            </a:r>
            <a:r>
              <a:rPr lang="en-US" sz="900" dirty="0" err="1"/>
              <a:t>Ure</a:t>
            </a:r>
            <a:r>
              <a:rPr lang="en-US" sz="900" dirty="0"/>
              <a:t> (2003 p.4 )</a:t>
            </a:r>
          </a:p>
        </p:txBody>
      </p:sp>
    </p:spTree>
    <p:extLst>
      <p:ext uri="{BB962C8B-B14F-4D97-AF65-F5344CB8AC3E}">
        <p14:creationId xmlns:p14="http://schemas.microsoft.com/office/powerpoint/2010/main" val="399907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0723E-D066-4502-8A06-19346D9EDC5A}"/>
              </a:ext>
            </a:extLst>
          </p:cNvPr>
          <p:cNvSpPr>
            <a:spLocks noGrp="1"/>
          </p:cNvSpPr>
          <p:nvPr>
            <p:ph type="title"/>
          </p:nvPr>
        </p:nvSpPr>
        <p:spPr>
          <a:xfrm>
            <a:off x="258654" y="-5138"/>
            <a:ext cx="7886700" cy="704677"/>
          </a:xfrm>
        </p:spPr>
        <p:txBody>
          <a:bodyPr>
            <a:normAutofit/>
          </a:bodyPr>
          <a:lstStyle/>
          <a:p>
            <a:r>
              <a:rPr lang="en-AU" sz="2700" dirty="0">
                <a:solidFill>
                  <a:srgbClr val="E65A26"/>
                </a:solidFill>
                <a:latin typeface="Tw Cen MT" charset="0"/>
                <a:ea typeface="Tw Cen MT" charset="0"/>
                <a:cs typeface="Tw Cen MT" charset="0"/>
              </a:rPr>
              <a:t>DEC at CET</a:t>
            </a:r>
          </a:p>
        </p:txBody>
      </p:sp>
      <p:graphicFrame>
        <p:nvGraphicFramePr>
          <p:cNvPr id="4" name="Content Placeholder 3">
            <a:extLst>
              <a:ext uri="{FF2B5EF4-FFF2-40B4-BE49-F238E27FC236}">
                <a16:creationId xmlns:a16="http://schemas.microsoft.com/office/drawing/2014/main" id="{7818C14E-15A1-40BB-AA29-19F17BE36B46}"/>
              </a:ext>
            </a:extLst>
          </p:cNvPr>
          <p:cNvGraphicFramePr>
            <a:graphicFrameLocks noGrp="1"/>
          </p:cNvGraphicFramePr>
          <p:nvPr>
            <p:ph idx="1"/>
            <p:extLst>
              <p:ext uri="{D42A27DB-BD31-4B8C-83A1-F6EECF244321}">
                <p14:modId xmlns:p14="http://schemas.microsoft.com/office/powerpoint/2010/main" val="1121441502"/>
              </p:ext>
            </p:extLst>
          </p:nvPr>
        </p:nvGraphicFramePr>
        <p:xfrm>
          <a:off x="147858" y="618989"/>
          <a:ext cx="8867188" cy="704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5" name="Rectangle: Rounded Corners 154">
            <a:extLst>
              <a:ext uri="{FF2B5EF4-FFF2-40B4-BE49-F238E27FC236}">
                <a16:creationId xmlns:a16="http://schemas.microsoft.com/office/drawing/2014/main" id="{5C8ADAC1-FFA0-4FB0-8237-879350EA13C6}"/>
              </a:ext>
            </a:extLst>
          </p:cNvPr>
          <p:cNvSpPr/>
          <p:nvPr/>
        </p:nvSpPr>
        <p:spPr>
          <a:xfrm>
            <a:off x="422032" y="1521780"/>
            <a:ext cx="8370276" cy="724691"/>
          </a:xfrm>
          <a:prstGeom prst="roundRect">
            <a:avLst/>
          </a:prstGeom>
          <a:solidFill>
            <a:schemeClr val="bg1">
              <a:lumMod val="95000"/>
            </a:schemeClr>
          </a:solidFill>
          <a:ln w="285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b="1" i="0" u="none" strike="noStrike">
                <a:solidFill>
                  <a:srgbClr val="E65A26"/>
                </a:solidFill>
                <a:latin typeface="Tw Cen MT"/>
                <a:ea typeface="&amp;quot"/>
                <a:cs typeface="&amp;quot"/>
              </a:rPr>
              <a:t>Spiral Curriculum </a:t>
            </a:r>
          </a:p>
          <a:p>
            <a:pPr algn="ctr"/>
            <a:r>
              <a:rPr lang="en-AU" i="0" u="none" strike="noStrike">
                <a:solidFill>
                  <a:schemeClr val="tx1"/>
                </a:solidFill>
                <a:latin typeface="Tw Cen MT"/>
                <a:ea typeface="&amp;quot"/>
                <a:cs typeface="&amp;quot"/>
              </a:rPr>
              <a:t>Task Design repeated; increase in difficulty; target Standard increases in difficulty</a:t>
            </a:r>
            <a:r>
              <a:rPr lang="en-AU">
                <a:solidFill>
                  <a:schemeClr val="tx1"/>
                </a:solidFill>
                <a:latin typeface="Tw Cen MT"/>
                <a:ea typeface="&amp;quot"/>
                <a:cs typeface="&amp;quot"/>
              </a:rPr>
              <a:t>.</a:t>
            </a:r>
            <a:endParaRPr lang="en-US">
              <a:solidFill>
                <a:schemeClr val="tx1"/>
              </a:solidFill>
            </a:endParaRPr>
          </a:p>
        </p:txBody>
      </p:sp>
      <p:sp>
        <p:nvSpPr>
          <p:cNvPr id="14" name="Rectangle: Rounded Corners 13">
            <a:extLst>
              <a:ext uri="{FF2B5EF4-FFF2-40B4-BE49-F238E27FC236}">
                <a16:creationId xmlns:a16="http://schemas.microsoft.com/office/drawing/2014/main" id="{FBC65210-EEB5-40E9-90DB-23B57F17C75B}"/>
              </a:ext>
            </a:extLst>
          </p:cNvPr>
          <p:cNvSpPr/>
          <p:nvPr/>
        </p:nvSpPr>
        <p:spPr>
          <a:xfrm>
            <a:off x="422032" y="2368447"/>
            <a:ext cx="8370276" cy="724691"/>
          </a:xfrm>
          <a:prstGeom prst="roundRect">
            <a:avLst/>
          </a:prstGeom>
          <a:solidFill>
            <a:schemeClr val="bg1">
              <a:lumMod val="95000"/>
            </a:schemeClr>
          </a:solidFill>
          <a:ln w="285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b="1" dirty="0">
                <a:solidFill>
                  <a:srgbClr val="E65A26"/>
                </a:solidFill>
                <a:latin typeface="Tw Cen MT"/>
                <a:ea typeface="&amp;quot"/>
                <a:cs typeface="&amp;quot"/>
              </a:rPr>
              <a:t>Social Learning</a:t>
            </a:r>
          </a:p>
          <a:p>
            <a:pPr algn="ctr"/>
            <a:r>
              <a:rPr lang="en-AU" dirty="0">
                <a:solidFill>
                  <a:schemeClr val="tx1"/>
                </a:solidFill>
                <a:ea typeface="&amp;quot"/>
                <a:cs typeface="&amp;quot"/>
              </a:rPr>
              <a:t>Collaborative, Interactive, Autonomous, Empowerment</a:t>
            </a:r>
            <a:endParaRPr lang="en-US" dirty="0">
              <a:solidFill>
                <a:schemeClr val="tx1"/>
              </a:solidFill>
            </a:endParaRPr>
          </a:p>
        </p:txBody>
      </p:sp>
      <p:sp>
        <p:nvSpPr>
          <p:cNvPr id="15" name="Rectangle: Rounded Corners 14">
            <a:extLst>
              <a:ext uri="{FF2B5EF4-FFF2-40B4-BE49-F238E27FC236}">
                <a16:creationId xmlns:a16="http://schemas.microsoft.com/office/drawing/2014/main" id="{D42EFF03-88DE-47F1-AD13-41C42B0C2663}"/>
              </a:ext>
            </a:extLst>
          </p:cNvPr>
          <p:cNvSpPr/>
          <p:nvPr/>
        </p:nvSpPr>
        <p:spPr>
          <a:xfrm>
            <a:off x="422032" y="3221577"/>
            <a:ext cx="8370276" cy="840205"/>
          </a:xfrm>
          <a:prstGeom prst="roundRect">
            <a:avLst/>
          </a:prstGeom>
          <a:solidFill>
            <a:schemeClr val="bg1">
              <a:lumMod val="95000"/>
            </a:schemeClr>
          </a:solidFill>
          <a:ln w="285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b="1" dirty="0">
                <a:solidFill>
                  <a:srgbClr val="E65A26"/>
                </a:solidFill>
                <a:latin typeface="Tw Cen MT"/>
                <a:ea typeface="&amp;quot"/>
                <a:cs typeface="&amp;quot"/>
              </a:rPr>
              <a:t>Blended Curriculum </a:t>
            </a:r>
          </a:p>
          <a:p>
            <a:pPr algn="ctr"/>
            <a:r>
              <a:rPr lang="en-AU" dirty="0">
                <a:solidFill>
                  <a:schemeClr val="tx1"/>
                </a:solidFill>
                <a:ea typeface="&amp;quot"/>
                <a:cs typeface="&amp;quot"/>
              </a:rPr>
              <a:t>Task Design across Digital (LMS), Physical (Classroom) and </a:t>
            </a:r>
          </a:p>
          <a:p>
            <a:pPr algn="ctr"/>
            <a:r>
              <a:rPr lang="en-AU" dirty="0">
                <a:solidFill>
                  <a:schemeClr val="tx1"/>
                </a:solidFill>
                <a:ea typeface="&amp;quot"/>
                <a:cs typeface="&amp;quot"/>
              </a:rPr>
              <a:t>Social spaces (Digital or Physical): Multimodal </a:t>
            </a:r>
            <a:endParaRPr lang="en-US" dirty="0">
              <a:solidFill>
                <a:schemeClr val="tx1"/>
              </a:solidFill>
            </a:endParaRPr>
          </a:p>
        </p:txBody>
      </p:sp>
      <p:sp>
        <p:nvSpPr>
          <p:cNvPr id="16" name="Rectangle: Rounded Corners 15">
            <a:extLst>
              <a:ext uri="{FF2B5EF4-FFF2-40B4-BE49-F238E27FC236}">
                <a16:creationId xmlns:a16="http://schemas.microsoft.com/office/drawing/2014/main" id="{6BBAADF1-E5DB-487B-ABD2-C840BE39CCB3}"/>
              </a:ext>
            </a:extLst>
          </p:cNvPr>
          <p:cNvSpPr/>
          <p:nvPr/>
        </p:nvSpPr>
        <p:spPr>
          <a:xfrm>
            <a:off x="422032" y="4159331"/>
            <a:ext cx="8370276" cy="724691"/>
          </a:xfrm>
          <a:prstGeom prst="roundRect">
            <a:avLst/>
          </a:prstGeom>
          <a:solidFill>
            <a:schemeClr val="bg1">
              <a:lumMod val="95000"/>
            </a:schemeClr>
          </a:solidFill>
          <a:ln w="285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b="1">
                <a:solidFill>
                  <a:srgbClr val="E65A26"/>
                </a:solidFill>
                <a:latin typeface="Tw Cen MT"/>
                <a:ea typeface="&amp;quot"/>
                <a:cs typeface="&amp;quot"/>
              </a:rPr>
              <a:t>Adaptive Learning</a:t>
            </a:r>
          </a:p>
          <a:p>
            <a:pPr algn="ctr"/>
            <a:r>
              <a:rPr lang="en-AU">
                <a:solidFill>
                  <a:schemeClr val="tx1"/>
                </a:solidFill>
                <a:ea typeface="&amp;quot"/>
                <a:cs typeface="&amp;quot"/>
              </a:rPr>
              <a:t>Learning/Feedback loops, </a:t>
            </a:r>
            <a:r>
              <a:rPr lang="en-AU">
                <a:solidFill>
                  <a:schemeClr val="tx1"/>
                </a:solidFill>
              </a:rPr>
              <a:t>Learning/Feedback loops</a:t>
            </a:r>
            <a:endParaRPr lang="en-US">
              <a:solidFill>
                <a:schemeClr val="tx1"/>
              </a:solidFill>
            </a:endParaRPr>
          </a:p>
        </p:txBody>
      </p:sp>
      <p:sp>
        <p:nvSpPr>
          <p:cNvPr id="17" name="Rectangle: Rounded Corners 16">
            <a:extLst>
              <a:ext uri="{FF2B5EF4-FFF2-40B4-BE49-F238E27FC236}">
                <a16:creationId xmlns:a16="http://schemas.microsoft.com/office/drawing/2014/main" id="{E6A3AFBD-A47A-47C6-878D-8A7B598F43CA}"/>
              </a:ext>
            </a:extLst>
          </p:cNvPr>
          <p:cNvSpPr/>
          <p:nvPr/>
        </p:nvSpPr>
        <p:spPr>
          <a:xfrm>
            <a:off x="422032" y="5025825"/>
            <a:ext cx="8370276" cy="871094"/>
          </a:xfrm>
          <a:prstGeom prst="roundRect">
            <a:avLst/>
          </a:prstGeom>
          <a:solidFill>
            <a:schemeClr val="bg1">
              <a:lumMod val="95000"/>
            </a:schemeClr>
          </a:solidFill>
          <a:ln w="285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b="1" dirty="0">
                <a:solidFill>
                  <a:srgbClr val="E65A26"/>
                </a:solidFill>
                <a:latin typeface="Tw Cen MT"/>
                <a:ea typeface="&amp;quot"/>
                <a:cs typeface="&amp;quot"/>
              </a:rPr>
              <a:t>Learning Process </a:t>
            </a:r>
          </a:p>
          <a:p>
            <a:pPr algn="ctr"/>
            <a:r>
              <a:rPr lang="en-AU" dirty="0">
                <a:solidFill>
                  <a:schemeClr val="tx1"/>
                </a:solidFill>
                <a:ea typeface="&amp;quot"/>
                <a:cs typeface="&amp;quot"/>
              </a:rPr>
              <a:t> Input &amp; Skill development; Practise + Feedback; Performance Assessment Task - Result +Feedback</a:t>
            </a:r>
            <a:endParaRPr lang="en-US" dirty="0">
              <a:solidFill>
                <a:schemeClr val="tx1"/>
              </a:solidFill>
            </a:endParaRPr>
          </a:p>
        </p:txBody>
      </p:sp>
      <p:sp>
        <p:nvSpPr>
          <p:cNvPr id="18" name="Rectangle: Rounded Corners 17">
            <a:extLst>
              <a:ext uri="{FF2B5EF4-FFF2-40B4-BE49-F238E27FC236}">
                <a16:creationId xmlns:a16="http://schemas.microsoft.com/office/drawing/2014/main" id="{05A28953-AEDD-470D-967C-A91DE2E33430}"/>
              </a:ext>
            </a:extLst>
          </p:cNvPr>
          <p:cNvSpPr/>
          <p:nvPr/>
        </p:nvSpPr>
        <p:spPr>
          <a:xfrm>
            <a:off x="422032" y="6038723"/>
            <a:ext cx="8370276" cy="724691"/>
          </a:xfrm>
          <a:prstGeom prst="roundRect">
            <a:avLst/>
          </a:prstGeom>
          <a:solidFill>
            <a:schemeClr val="bg1">
              <a:lumMod val="95000"/>
            </a:schemeClr>
          </a:solidFill>
          <a:ln w="285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b="1">
                <a:solidFill>
                  <a:srgbClr val="E65A26"/>
                </a:solidFill>
                <a:latin typeface="Tw Cen MT"/>
                <a:ea typeface="&amp;quot"/>
                <a:cs typeface="&amp;quot"/>
              </a:rPr>
              <a:t>One Scale</a:t>
            </a:r>
          </a:p>
          <a:p>
            <a:pPr algn="ctr"/>
            <a:r>
              <a:rPr lang="en-AU">
                <a:solidFill>
                  <a:schemeClr val="tx1"/>
                </a:solidFill>
                <a:ea typeface="&amp;quot"/>
                <a:cs typeface="&amp;quot"/>
              </a:rPr>
              <a:t>A common rubric: Clarity in terms of progress</a:t>
            </a:r>
            <a:endParaRPr lang="en-US">
              <a:solidFill>
                <a:schemeClr val="tx1"/>
              </a:solidFill>
            </a:endParaRPr>
          </a:p>
        </p:txBody>
      </p:sp>
    </p:spTree>
    <p:extLst>
      <p:ext uri="{BB962C8B-B14F-4D97-AF65-F5344CB8AC3E}">
        <p14:creationId xmlns:p14="http://schemas.microsoft.com/office/powerpoint/2010/main" val="205400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animBg="1"/>
      <p:bldP spid="14" grpId="0" animBg="1"/>
      <p:bldP spid="15"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solidFill>
                  <a:schemeClr val="accent2"/>
                </a:solidFill>
                <a:latin typeface="Tw Cen MT" charset="0"/>
                <a:ea typeface="Tw Cen MT" charset="0"/>
                <a:cs typeface="Tw Cen MT" charset="0"/>
              </a:rPr>
              <a:t>TASK BASED LEARNING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10577595"/>
              </p:ext>
            </p:extLst>
          </p:nvPr>
        </p:nvGraphicFramePr>
        <p:xfrm>
          <a:off x="450057" y="1939529"/>
          <a:ext cx="8065294" cy="3550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6420256" y="4928276"/>
            <a:ext cx="2095095" cy="646331"/>
          </a:xfrm>
          <a:prstGeom prst="rect">
            <a:avLst/>
          </a:prstGeom>
          <a:noFill/>
        </p:spPr>
        <p:txBody>
          <a:bodyPr wrap="square" rtlCol="0">
            <a:spAutoFit/>
          </a:bodyPr>
          <a:lstStyle/>
          <a:p>
            <a:r>
              <a:rPr lang="en-US" dirty="0"/>
              <a:t>Ellis 2009, </a:t>
            </a:r>
            <a:r>
              <a:rPr lang="en-US" dirty="0" err="1"/>
              <a:t>Laurillard</a:t>
            </a:r>
            <a:r>
              <a:rPr lang="en-US" dirty="0"/>
              <a:t> 2012</a:t>
            </a:r>
          </a:p>
        </p:txBody>
      </p:sp>
      <p:cxnSp>
        <p:nvCxnSpPr>
          <p:cNvPr id="9" name="Straight Arrow Connector 8"/>
          <p:cNvCxnSpPr/>
          <p:nvPr/>
        </p:nvCxnSpPr>
        <p:spPr>
          <a:xfrm>
            <a:off x="3808379" y="3045974"/>
            <a:ext cx="145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Curved Up Arrow 10"/>
          <p:cNvSpPr/>
          <p:nvPr/>
        </p:nvSpPr>
        <p:spPr>
          <a:xfrm flipH="1">
            <a:off x="4946515" y="4490531"/>
            <a:ext cx="2066252" cy="525055"/>
          </a:xfrm>
          <a:prstGeom prst="curvedUpArrow">
            <a:avLst>
              <a:gd name="adj1" fmla="val 25000"/>
              <a:gd name="adj2" fmla="val 50000"/>
              <a:gd name="adj3" fmla="val 579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Down Arrow 11"/>
          <p:cNvSpPr/>
          <p:nvPr/>
        </p:nvSpPr>
        <p:spPr>
          <a:xfrm>
            <a:off x="4946515" y="2205328"/>
            <a:ext cx="2276273" cy="70841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84214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1F1B7-1801-42CE-A528-3E211C5A1C7C}"/>
              </a:ext>
            </a:extLst>
          </p:cNvPr>
          <p:cNvSpPr>
            <a:spLocks noGrp="1"/>
          </p:cNvSpPr>
          <p:nvPr>
            <p:ph type="title"/>
          </p:nvPr>
        </p:nvSpPr>
        <p:spPr>
          <a:xfrm>
            <a:off x="459317" y="270316"/>
            <a:ext cx="7886700" cy="604838"/>
          </a:xfrm>
        </p:spPr>
        <p:txBody>
          <a:bodyPr>
            <a:normAutofit/>
          </a:bodyPr>
          <a:lstStyle/>
          <a:p>
            <a:r>
              <a:rPr lang="en-US" sz="2700" dirty="0" err="1">
                <a:solidFill>
                  <a:schemeClr val="accent2"/>
                </a:solidFill>
                <a:latin typeface="Tw Cen MT" charset="0"/>
                <a:ea typeface="Tw Cen MT" charset="0"/>
                <a:cs typeface="Tw Cen MT" charset="0"/>
              </a:rPr>
              <a:t>UoC</a:t>
            </a:r>
            <a:r>
              <a:rPr lang="en-US" sz="2700" dirty="0">
                <a:solidFill>
                  <a:schemeClr val="accent2"/>
                </a:solidFill>
                <a:latin typeface="Tw Cen MT" charset="0"/>
                <a:ea typeface="Tw Cen MT" charset="0"/>
                <a:cs typeface="Tw Cen MT" charset="0"/>
              </a:rPr>
              <a:t>: Participate in an Academic Discussion</a:t>
            </a:r>
          </a:p>
        </p:txBody>
      </p:sp>
      <p:graphicFrame>
        <p:nvGraphicFramePr>
          <p:cNvPr id="4" name="Content Placeholder 3">
            <a:extLst>
              <a:ext uri="{FF2B5EF4-FFF2-40B4-BE49-F238E27FC236}">
                <a16:creationId xmlns:a16="http://schemas.microsoft.com/office/drawing/2014/main" id="{06824272-2EB1-4AE4-B125-8AFB291760CB}"/>
              </a:ext>
            </a:extLst>
          </p:cNvPr>
          <p:cNvGraphicFramePr>
            <a:graphicFrameLocks noGrp="1"/>
          </p:cNvGraphicFramePr>
          <p:nvPr>
            <p:ph idx="1"/>
            <p:extLst>
              <p:ext uri="{D42A27DB-BD31-4B8C-83A1-F6EECF244321}">
                <p14:modId xmlns:p14="http://schemas.microsoft.com/office/powerpoint/2010/main" val="1888062142"/>
              </p:ext>
            </p:extLst>
          </p:nvPr>
        </p:nvGraphicFramePr>
        <p:xfrm>
          <a:off x="3176" y="1066990"/>
          <a:ext cx="8928951" cy="5378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Rounded Corners 4">
            <a:extLst>
              <a:ext uri="{FF2B5EF4-FFF2-40B4-BE49-F238E27FC236}">
                <a16:creationId xmlns:a16="http://schemas.microsoft.com/office/drawing/2014/main" id="{31D30416-1741-4896-8DBA-ECDA876C7FC0}"/>
              </a:ext>
            </a:extLst>
          </p:cNvPr>
          <p:cNvSpPr/>
          <p:nvPr/>
        </p:nvSpPr>
        <p:spPr>
          <a:xfrm>
            <a:off x="6891453" y="3148826"/>
            <a:ext cx="2040673" cy="1304693"/>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t>Digital Literacy:</a:t>
            </a:r>
          </a:p>
          <a:p>
            <a:pPr algn="ctr"/>
            <a:r>
              <a:rPr lang="en-AU" sz="1200" dirty="0"/>
              <a:t>“The capabilities which fit someone for living learning &amp; working in a digital society”</a:t>
            </a:r>
          </a:p>
          <a:p>
            <a:pPr algn="ctr"/>
            <a:r>
              <a:rPr lang="en-AU" sz="1200" dirty="0"/>
              <a:t>(JISC, UK)</a:t>
            </a:r>
          </a:p>
        </p:txBody>
      </p:sp>
      <p:sp>
        <p:nvSpPr>
          <p:cNvPr id="6" name="Rectangle: Rounded Corners 5">
            <a:extLst>
              <a:ext uri="{FF2B5EF4-FFF2-40B4-BE49-F238E27FC236}">
                <a16:creationId xmlns:a16="http://schemas.microsoft.com/office/drawing/2014/main" id="{453FF493-9F13-48D0-95E1-84ADC1544039}"/>
              </a:ext>
            </a:extLst>
          </p:cNvPr>
          <p:cNvSpPr/>
          <p:nvPr/>
        </p:nvSpPr>
        <p:spPr>
          <a:xfrm>
            <a:off x="57547" y="3148825"/>
            <a:ext cx="2040673" cy="1304693"/>
          </a:xfrm>
          <a:prstGeom prst="roundRect">
            <a:avLst/>
          </a:prstGeom>
          <a:solidFill>
            <a:srgbClr val="E96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t>Critical Literacy:</a:t>
            </a:r>
          </a:p>
          <a:p>
            <a:pPr algn="ctr"/>
            <a:r>
              <a:rPr lang="en-AU" sz="1200" dirty="0"/>
              <a:t>The ability to evaluate a text and see beyond the explicit message to the implicit messages including bias, political and social meanings.</a:t>
            </a:r>
          </a:p>
        </p:txBody>
      </p:sp>
    </p:spTree>
    <p:extLst>
      <p:ext uri="{BB962C8B-B14F-4D97-AF65-F5344CB8AC3E}">
        <p14:creationId xmlns:p14="http://schemas.microsoft.com/office/powerpoint/2010/main" val="2619560686"/>
      </p:ext>
    </p:extLst>
  </p:cSld>
  <p:clrMapOvr>
    <a:masterClrMapping/>
  </p:clrMapOvr>
</p:sld>
</file>

<file path=ppt/theme/theme1.xml><?xml version="1.0" encoding="utf-8"?>
<a:theme xmlns:a="http://schemas.openxmlformats.org/drawingml/2006/main" name="PPT-template-standard_August15">
  <a:themeElements>
    <a:clrScheme name="The University of Sydney_Color Theme">
      <a:dk1>
        <a:sysClr val="windowText" lastClr="000000"/>
      </a:dk1>
      <a:lt1>
        <a:sysClr val="window" lastClr="FFFFFF"/>
      </a:lt1>
      <a:dk2>
        <a:srgbClr val="0148A4"/>
      </a:dk2>
      <a:lt2>
        <a:srgbClr val="EEECE1"/>
      </a:lt2>
      <a:accent1>
        <a:srgbClr val="E64626"/>
      </a:accent1>
      <a:accent2>
        <a:srgbClr val="EF8025"/>
      </a:accent2>
      <a:accent3>
        <a:srgbClr val="FFB800"/>
      </a:accent3>
      <a:accent4>
        <a:srgbClr val="5C923E"/>
      </a:accent4>
      <a:accent5>
        <a:srgbClr val="5496DB"/>
      </a:accent5>
      <a:accent6>
        <a:srgbClr val="0148A4"/>
      </a:accent6>
      <a:hlink>
        <a:srgbClr val="E64626"/>
      </a:hlink>
      <a:folHlink>
        <a:srgbClr val="F05133"/>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PPT-template-standard_June16</Template>
  <TotalTime>484</TotalTime>
  <Words>4577</Words>
  <Application>Microsoft Office PowerPoint</Application>
  <PresentationFormat>On-screen Show (4:3)</PresentationFormat>
  <Paragraphs>495</Paragraphs>
  <Slides>24</Slides>
  <Notes>23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ＭＳ Ｐゴシック</vt:lpstr>
      <vt:lpstr>&amp;quot</vt:lpstr>
      <vt:lpstr>Arial</vt:lpstr>
      <vt:lpstr>Arial Unicode MS</vt:lpstr>
      <vt:lpstr>Calibri</vt:lpstr>
      <vt:lpstr>Calibri Light</vt:lpstr>
      <vt:lpstr>Cambria</vt:lpstr>
      <vt:lpstr>Lucida Grande</vt:lpstr>
      <vt:lpstr>Times</vt:lpstr>
      <vt:lpstr>Tw Cen MT</vt:lpstr>
      <vt:lpstr>Wingdings</vt:lpstr>
      <vt:lpstr>PPT-template-standard_August15</vt:lpstr>
      <vt:lpstr>Think Again! Innovating Task Based Design for Direct Entry Courses </vt:lpstr>
      <vt:lpstr>THINK AGAIN: </vt:lpstr>
      <vt:lpstr>Overview</vt:lpstr>
      <vt:lpstr>How do we do learning? Conversational Framework: Diana Laurillard</vt:lpstr>
      <vt:lpstr>Approach: Design Thinking</vt:lpstr>
      <vt:lpstr>Blended Learning</vt:lpstr>
      <vt:lpstr>DEC at CET</vt:lpstr>
      <vt:lpstr>TASK BASED LEARNING </vt:lpstr>
      <vt:lpstr>UoC: Participate in an Academic Discussion</vt:lpstr>
      <vt:lpstr>Principles of Task Based Design</vt:lpstr>
      <vt:lpstr>Digital tools – learning by design</vt:lpstr>
      <vt:lpstr>Principles of task design</vt:lpstr>
      <vt:lpstr>Principles of task design</vt:lpstr>
      <vt:lpstr>Principles of task design</vt:lpstr>
      <vt:lpstr>Over to you</vt:lpstr>
      <vt:lpstr>Direct Entry Course</vt:lpstr>
      <vt:lpstr>PowerPoint Presentation</vt:lpstr>
      <vt:lpstr>PowerPoint Presentation</vt:lpstr>
      <vt:lpstr>PowerPoint Presentation</vt:lpstr>
      <vt:lpstr>PowerPoint Presentation</vt:lpstr>
      <vt:lpstr>PowerPoint Presentation</vt:lpstr>
      <vt:lpstr>PowerPoint Presentation</vt:lpstr>
      <vt:lpstr>Shifting Teacher Mindsets: Creating a Design Ecology</vt:lpstr>
      <vt:lpstr>References</vt:lpstr>
    </vt:vector>
  </TitlesOfParts>
  <Company>Fuji Xerox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Think Again! Presentation sub-title</dc:title>
  <dc:creator>Carolyn Matthews</dc:creator>
  <cp:lastModifiedBy>Carolyn Matthews</cp:lastModifiedBy>
  <cp:revision>4</cp:revision>
  <cp:lastPrinted>2015-06-26T01:12:18Z</cp:lastPrinted>
  <dcterms:created xsi:type="dcterms:W3CDTF">2019-04-12T00:20:42Z</dcterms:created>
  <dcterms:modified xsi:type="dcterms:W3CDTF">2019-04-12T08:24:54Z</dcterms:modified>
</cp:coreProperties>
</file>