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61" r:id="rId3"/>
    <p:sldId id="268" r:id="rId4"/>
    <p:sldId id="266" r:id="rId5"/>
    <p:sldId id="267"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595B"/>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615" autoAdjust="0"/>
  </p:normalViewPr>
  <p:slideViewPr>
    <p:cSldViewPr snapToGrid="0" snapToObjects="1">
      <p:cViewPr varScale="1">
        <p:scale>
          <a:sx n="98" d="100"/>
          <a:sy n="98" d="100"/>
        </p:scale>
        <p:origin x="1974" y="9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15F62F-607C-4DAD-9EA8-36F097636ACE}" type="datetimeFigureOut">
              <a:rPr lang="en-AU" smtClean="0"/>
              <a:t>8/08/2018</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5681EA-11E7-48FB-BB32-FE0578CAD358}" type="slidenum">
              <a:rPr lang="en-AU" smtClean="0"/>
              <a:t>‹#›</a:t>
            </a:fld>
            <a:endParaRPr lang="en-AU"/>
          </a:p>
        </p:txBody>
      </p:sp>
    </p:spTree>
    <p:extLst>
      <p:ext uri="{BB962C8B-B14F-4D97-AF65-F5344CB8AC3E}">
        <p14:creationId xmlns:p14="http://schemas.microsoft.com/office/powerpoint/2010/main" val="3008649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755681EA-11E7-48FB-BB32-FE0578CAD358}" type="slidenum">
              <a:rPr lang="en-AU" smtClean="0"/>
              <a:t>1</a:t>
            </a:fld>
            <a:endParaRPr lang="en-AU"/>
          </a:p>
        </p:txBody>
      </p:sp>
    </p:spTree>
    <p:extLst>
      <p:ext uri="{BB962C8B-B14F-4D97-AF65-F5344CB8AC3E}">
        <p14:creationId xmlns:p14="http://schemas.microsoft.com/office/powerpoint/2010/main" val="2452255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5681EA-11E7-48FB-BB32-FE0578CAD358}" type="slidenum">
              <a:rPr lang="en-AU" smtClean="0"/>
              <a:t>2</a:t>
            </a:fld>
            <a:endParaRPr lang="en-AU"/>
          </a:p>
        </p:txBody>
      </p:sp>
    </p:spTree>
    <p:extLst>
      <p:ext uri="{BB962C8B-B14F-4D97-AF65-F5344CB8AC3E}">
        <p14:creationId xmlns:p14="http://schemas.microsoft.com/office/powerpoint/2010/main" val="24067481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5681EA-11E7-48FB-BB32-FE0578CAD358}" type="slidenum">
              <a:rPr lang="en-AU" smtClean="0"/>
              <a:t>3</a:t>
            </a:fld>
            <a:endParaRPr lang="en-AU"/>
          </a:p>
        </p:txBody>
      </p:sp>
    </p:spTree>
    <p:extLst>
      <p:ext uri="{BB962C8B-B14F-4D97-AF65-F5344CB8AC3E}">
        <p14:creationId xmlns:p14="http://schemas.microsoft.com/office/powerpoint/2010/main" val="618004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5681EA-11E7-48FB-BB32-FE0578CAD358}" type="slidenum">
              <a:rPr lang="en-AU" smtClean="0"/>
              <a:t>4</a:t>
            </a:fld>
            <a:endParaRPr lang="en-AU"/>
          </a:p>
        </p:txBody>
      </p:sp>
    </p:spTree>
    <p:extLst>
      <p:ext uri="{BB962C8B-B14F-4D97-AF65-F5344CB8AC3E}">
        <p14:creationId xmlns:p14="http://schemas.microsoft.com/office/powerpoint/2010/main" val="3274363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5681EA-11E7-48FB-BB32-FE0578CAD358}" type="slidenum">
              <a:rPr lang="en-AU" smtClean="0"/>
              <a:t>5</a:t>
            </a:fld>
            <a:endParaRPr lang="en-AU"/>
          </a:p>
        </p:txBody>
      </p:sp>
    </p:spTree>
    <p:extLst>
      <p:ext uri="{BB962C8B-B14F-4D97-AF65-F5344CB8AC3E}">
        <p14:creationId xmlns:p14="http://schemas.microsoft.com/office/powerpoint/2010/main" val="3150496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685800" y="2130426"/>
            <a:ext cx="7772400" cy="1034927"/>
          </a:xfrm>
        </p:spPr>
        <p:txBody>
          <a:bodyPr/>
          <a:lstStyle>
            <a:lvl1pPr algn="l">
              <a:defRPr>
                <a:solidFill>
                  <a:srgbClr val="58595B"/>
                </a:solidFill>
                <a:latin typeface="Arial"/>
                <a:cs typeface="Arial"/>
              </a:defRPr>
            </a:lvl1pPr>
          </a:lstStyle>
          <a:p>
            <a:r>
              <a:rPr lang="en-AU" dirty="0" smtClean="0"/>
              <a:t>HEADING</a:t>
            </a:r>
            <a:endParaRPr lang="en-US" dirty="0"/>
          </a:p>
        </p:txBody>
      </p:sp>
      <p:sp>
        <p:nvSpPr>
          <p:cNvPr id="3" name="Subtitle 2"/>
          <p:cNvSpPr>
            <a:spLocks noGrp="1"/>
          </p:cNvSpPr>
          <p:nvPr>
            <p:ph type="subTitle" idx="1" hasCustomPrompt="1"/>
          </p:nvPr>
        </p:nvSpPr>
        <p:spPr>
          <a:xfrm>
            <a:off x="685800" y="3407860"/>
            <a:ext cx="7772400" cy="650940"/>
          </a:xfrm>
        </p:spPr>
        <p:txBody>
          <a:bodyPr>
            <a:normAutofit/>
          </a:bodyPr>
          <a:lstStyle>
            <a:lvl1pPr marL="0" indent="0" algn="l">
              <a:buNone/>
              <a:defRPr sz="1800">
                <a:solidFill>
                  <a:srgbClr val="58595B"/>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smtClean="0"/>
              <a:t>SUBTITLE</a:t>
            </a:r>
            <a:endParaRPr lang="en-US" dirty="0"/>
          </a:p>
        </p:txBody>
      </p:sp>
    </p:spTree>
    <p:extLst>
      <p:ext uri="{BB962C8B-B14F-4D97-AF65-F5344CB8AC3E}">
        <p14:creationId xmlns:p14="http://schemas.microsoft.com/office/powerpoint/2010/main" val="1557777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69530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29751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itle 1"/>
          <p:cNvSpPr>
            <a:spLocks noGrp="1"/>
          </p:cNvSpPr>
          <p:nvPr>
            <p:ph type="ctrTitle" hasCustomPrompt="1"/>
          </p:nvPr>
        </p:nvSpPr>
        <p:spPr>
          <a:xfrm>
            <a:off x="685800" y="2130426"/>
            <a:ext cx="7772400" cy="1034927"/>
          </a:xfrm>
        </p:spPr>
        <p:txBody>
          <a:bodyPr/>
          <a:lstStyle>
            <a:lvl1pPr algn="l">
              <a:defRPr>
                <a:solidFill>
                  <a:srgbClr val="58595B"/>
                </a:solidFill>
                <a:latin typeface="Arial"/>
                <a:cs typeface="Arial"/>
              </a:defRPr>
            </a:lvl1pPr>
          </a:lstStyle>
          <a:p>
            <a:r>
              <a:rPr lang="en-AU" dirty="0" smtClean="0"/>
              <a:t>HEADING</a:t>
            </a:r>
            <a:endParaRPr lang="en-US" dirty="0"/>
          </a:p>
        </p:txBody>
      </p:sp>
      <p:sp>
        <p:nvSpPr>
          <p:cNvPr id="8" name="Subtitle 2"/>
          <p:cNvSpPr>
            <a:spLocks noGrp="1"/>
          </p:cNvSpPr>
          <p:nvPr>
            <p:ph type="subTitle" idx="1" hasCustomPrompt="1"/>
          </p:nvPr>
        </p:nvSpPr>
        <p:spPr>
          <a:xfrm>
            <a:off x="685800" y="3407860"/>
            <a:ext cx="7772400" cy="650940"/>
          </a:xfrm>
        </p:spPr>
        <p:txBody>
          <a:bodyPr>
            <a:normAutofit/>
          </a:bodyPr>
          <a:lstStyle>
            <a:lvl1pPr marL="0" indent="0" algn="l">
              <a:buNone/>
              <a:defRPr sz="1800">
                <a:solidFill>
                  <a:srgbClr val="58595B"/>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smtClean="0"/>
              <a:t>SUBTITLE</a:t>
            </a:r>
            <a:endParaRPr lang="en-US" dirty="0"/>
          </a:p>
        </p:txBody>
      </p:sp>
    </p:spTree>
    <p:extLst>
      <p:ext uri="{BB962C8B-B14F-4D97-AF65-F5344CB8AC3E}">
        <p14:creationId xmlns:p14="http://schemas.microsoft.com/office/powerpoint/2010/main" val="2219674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371118"/>
            <a:ext cx="7772400" cy="1362075"/>
          </a:xfrm>
        </p:spPr>
        <p:txBody>
          <a:bodyPr anchor="t">
            <a:normAutofit/>
          </a:bodyPr>
          <a:lstStyle>
            <a:lvl1pPr algn="l">
              <a:defRPr sz="3000" b="0" cap="all"/>
            </a:lvl1pPr>
          </a:lstStyle>
          <a:p>
            <a:r>
              <a:rPr lang="en-AU" dirty="0" smtClean="0"/>
              <a:t>SECTION HEADING</a:t>
            </a:r>
            <a:endParaRPr lang="en-US" dirty="0"/>
          </a:p>
        </p:txBody>
      </p:sp>
    </p:spTree>
    <p:extLst>
      <p:ext uri="{BB962C8B-B14F-4D97-AF65-F5344CB8AC3E}">
        <p14:creationId xmlns:p14="http://schemas.microsoft.com/office/powerpoint/2010/main" val="2808341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720917"/>
          </a:xfrm>
        </p:spPr>
        <p:txBody>
          <a:bodyPr>
            <a:normAutofit/>
          </a:bodyPr>
          <a:lstStyle>
            <a:lvl1pPr>
              <a:defRPr sz="3000"/>
            </a:lvl1pPr>
          </a:lstStyle>
          <a:p>
            <a:r>
              <a:rPr lang="en-AU" dirty="0" smtClean="0"/>
              <a:t>CONTENT HEADING</a:t>
            </a:r>
            <a:endParaRPr lang="en-US" dirty="0"/>
          </a:p>
        </p:txBody>
      </p:sp>
      <p:sp>
        <p:nvSpPr>
          <p:cNvPr id="3" name="Content Placeholder 2"/>
          <p:cNvSpPr>
            <a:spLocks noGrp="1"/>
          </p:cNvSpPr>
          <p:nvPr>
            <p:ph sz="half" idx="1"/>
          </p:nvPr>
        </p:nvSpPr>
        <p:spPr>
          <a:xfrm>
            <a:off x="457200" y="1218916"/>
            <a:ext cx="8229600" cy="462039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F92FFB-B897-2C48-8A4F-846A1D693E29}" type="datetimeFigureOut">
              <a:rPr lang="en-US" smtClean="0"/>
              <a:t>8/8/2018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B9ACDB-B634-2347-95A4-245F21F5473B}" type="slidenum">
              <a:rPr lang="en-US" smtClean="0"/>
              <a:t>‹#›</a:t>
            </a:fld>
            <a:endParaRPr lang="en-US"/>
          </a:p>
        </p:txBody>
      </p:sp>
    </p:spTree>
    <p:extLst>
      <p:ext uri="{BB962C8B-B14F-4D97-AF65-F5344CB8AC3E}">
        <p14:creationId xmlns:p14="http://schemas.microsoft.com/office/powerpoint/2010/main" val="1803779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000"/>
            </a:lvl1pPr>
          </a:lstStyle>
          <a:p>
            <a:r>
              <a:rPr lang="en-AU" dirty="0" smtClean="0"/>
              <a:t>CONTENT HEADING</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dirty="0" smtClean="0"/>
              <a:t>SUBHEADING</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dirty="0" smtClean="0"/>
              <a:t>SUBHEADING</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F92FFB-B897-2C48-8A4F-846A1D693E29}" type="datetimeFigureOut">
              <a:rPr lang="en-US" smtClean="0"/>
              <a:t>8/8/2018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B9ACDB-B634-2347-95A4-245F21F5473B}" type="slidenum">
              <a:rPr lang="en-US" smtClean="0"/>
              <a:t>‹#›</a:t>
            </a:fld>
            <a:endParaRPr lang="en-US"/>
          </a:p>
        </p:txBody>
      </p:sp>
    </p:spTree>
    <p:extLst>
      <p:ext uri="{BB962C8B-B14F-4D97-AF65-F5344CB8AC3E}">
        <p14:creationId xmlns:p14="http://schemas.microsoft.com/office/powerpoint/2010/main" val="1973155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000" baseline="0"/>
            </a:lvl1pPr>
          </a:lstStyle>
          <a:p>
            <a:r>
              <a:rPr lang="en-AU" dirty="0" smtClean="0"/>
              <a:t>CONTENT HEADING</a:t>
            </a:r>
            <a:endParaRPr lang="en-US" dirty="0"/>
          </a:p>
        </p:txBody>
      </p:sp>
    </p:spTree>
    <p:extLst>
      <p:ext uri="{BB962C8B-B14F-4D97-AF65-F5344CB8AC3E}">
        <p14:creationId xmlns:p14="http://schemas.microsoft.com/office/powerpoint/2010/main" val="523088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8595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17244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p:spPr>
        <p:txBody>
          <a:bodyPr anchor="b"/>
          <a:lstStyle>
            <a:lvl1pPr algn="l">
              <a:defRPr sz="2000" b="1" baseline="0"/>
            </a:lvl1pPr>
          </a:lstStyle>
          <a:p>
            <a:r>
              <a:rPr lang="en-AU" dirty="0" smtClean="0"/>
              <a:t>PHOTO CAPTION</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dirty="0" smtClean="0"/>
              <a:t>PHOTO DESCRIPTION</a:t>
            </a:r>
          </a:p>
        </p:txBody>
      </p:sp>
    </p:spTree>
    <p:extLst>
      <p:ext uri="{BB962C8B-B14F-4D97-AF65-F5344CB8AC3E}">
        <p14:creationId xmlns:p14="http://schemas.microsoft.com/office/powerpoint/2010/main" val="677359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F92FFB-B897-2C48-8A4F-846A1D693E29}" type="datetimeFigureOut">
              <a:rPr lang="en-US" smtClean="0"/>
              <a:t>8/8/2018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B9ACDB-B634-2347-95A4-245F21F5473B}" type="slidenum">
              <a:rPr lang="en-US" smtClean="0"/>
              <a:t>‹#›</a:t>
            </a:fld>
            <a:endParaRPr lang="en-US"/>
          </a:p>
        </p:txBody>
      </p:sp>
    </p:spTree>
    <p:extLst>
      <p:ext uri="{BB962C8B-B14F-4D97-AF65-F5344CB8AC3E}">
        <p14:creationId xmlns:p14="http://schemas.microsoft.com/office/powerpoint/2010/main" val="223862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4400" kern="1200">
          <a:solidFill>
            <a:srgbClr val="58595B"/>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rgbClr val="58595B"/>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rgbClr val="58595B"/>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rgbClr val="58595B"/>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rgbClr val="58595B"/>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rgbClr val="58595B"/>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6399" y="680999"/>
            <a:ext cx="8365068" cy="1985471"/>
          </a:xfrm>
        </p:spPr>
        <p:txBody>
          <a:bodyPr>
            <a:noAutofit/>
          </a:bodyPr>
          <a:lstStyle/>
          <a:p>
            <a:pPr algn="ctr"/>
            <a:r>
              <a:rPr lang="en-US" sz="5400" b="1" dirty="0" smtClean="0">
                <a:solidFill>
                  <a:schemeClr val="accent2">
                    <a:lumMod val="90000"/>
                    <a:lumOff val="10000"/>
                  </a:schemeClr>
                </a:solidFill>
              </a:rPr>
              <a:t>How many sides to a triangle?</a:t>
            </a:r>
            <a:endParaRPr lang="en-US" sz="5400" b="1" dirty="0">
              <a:solidFill>
                <a:schemeClr val="accent2">
                  <a:lumMod val="90000"/>
                  <a:lumOff val="10000"/>
                </a:schemeClr>
              </a:solidFill>
            </a:endParaRPr>
          </a:p>
        </p:txBody>
      </p:sp>
      <p:sp>
        <p:nvSpPr>
          <p:cNvPr id="3" name="Subtitle 2"/>
          <p:cNvSpPr>
            <a:spLocks noGrp="1"/>
          </p:cNvSpPr>
          <p:nvPr>
            <p:ph type="subTitle" idx="1"/>
          </p:nvPr>
        </p:nvSpPr>
        <p:spPr>
          <a:xfrm>
            <a:off x="406399" y="5049957"/>
            <a:ext cx="2675468" cy="1320023"/>
          </a:xfrm>
        </p:spPr>
        <p:txBody>
          <a:bodyPr>
            <a:noAutofit/>
          </a:bodyPr>
          <a:lstStyle/>
          <a:p>
            <a:r>
              <a:rPr lang="en-US" sz="2400" b="1" dirty="0">
                <a:solidFill>
                  <a:schemeClr val="accent2">
                    <a:lumMod val="90000"/>
                    <a:lumOff val="10000"/>
                  </a:schemeClr>
                </a:solidFill>
                <a:ea typeface="+mj-ea"/>
              </a:rPr>
              <a:t>Mary Brennan</a:t>
            </a:r>
          </a:p>
          <a:p>
            <a:r>
              <a:rPr lang="en-US" sz="2400" b="1" dirty="0">
                <a:solidFill>
                  <a:schemeClr val="accent2">
                    <a:lumMod val="90000"/>
                    <a:lumOff val="10000"/>
                  </a:schemeClr>
                </a:solidFill>
                <a:ea typeface="+mj-ea"/>
              </a:rPr>
              <a:t>casual academic</a:t>
            </a:r>
          </a:p>
          <a:p>
            <a:r>
              <a:rPr lang="en-US" sz="2400" b="1" dirty="0">
                <a:solidFill>
                  <a:schemeClr val="accent2">
                    <a:lumMod val="90000"/>
                    <a:lumOff val="10000"/>
                  </a:schemeClr>
                </a:solidFill>
                <a:ea typeface="+mj-ea"/>
              </a:rPr>
              <a:t>CQUEnglish</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04178" y="132629"/>
            <a:ext cx="3567289" cy="548370"/>
          </a:xfrm>
          <a:prstGeom prst="rect">
            <a:avLst/>
          </a:prstGeom>
          <a:ln>
            <a:solidFill>
              <a:schemeClr val="tx1"/>
            </a:solidFill>
          </a:ln>
        </p:spPr>
      </p:pic>
      <p:sp>
        <p:nvSpPr>
          <p:cNvPr id="6" name="Rectangle 5"/>
          <p:cNvSpPr/>
          <p:nvPr/>
        </p:nvSpPr>
        <p:spPr>
          <a:xfrm>
            <a:off x="406399" y="2666470"/>
            <a:ext cx="8602133" cy="1908215"/>
          </a:xfrm>
          <a:prstGeom prst="rect">
            <a:avLst/>
          </a:prstGeom>
        </p:spPr>
        <p:txBody>
          <a:bodyPr wrap="square">
            <a:spAutoFit/>
          </a:bodyPr>
          <a:lstStyle/>
          <a:p>
            <a:r>
              <a:rPr lang="en-US" sz="2000" b="1" dirty="0">
                <a:solidFill>
                  <a:schemeClr val="accent2">
                    <a:lumMod val="90000"/>
                    <a:lumOff val="10000"/>
                  </a:schemeClr>
                </a:solidFill>
                <a:latin typeface="+mj-lt"/>
                <a:ea typeface="+mj-ea"/>
                <a:cs typeface="Arial"/>
              </a:rPr>
              <a:t>Diversity</a:t>
            </a:r>
            <a:r>
              <a:rPr lang="en-US" sz="2000" dirty="0">
                <a:solidFill>
                  <a:schemeClr val="accent2">
                    <a:lumMod val="90000"/>
                    <a:lumOff val="10000"/>
                  </a:schemeClr>
                </a:solidFill>
                <a:latin typeface="+mj-lt"/>
                <a:ea typeface="+mj-ea"/>
                <a:cs typeface="Arial"/>
              </a:rPr>
              <a:t/>
            </a:r>
            <a:br>
              <a:rPr lang="en-US" sz="2000" dirty="0">
                <a:solidFill>
                  <a:schemeClr val="accent2">
                    <a:lumMod val="90000"/>
                    <a:lumOff val="10000"/>
                  </a:schemeClr>
                </a:solidFill>
                <a:latin typeface="+mj-lt"/>
                <a:ea typeface="+mj-ea"/>
                <a:cs typeface="Arial"/>
              </a:rPr>
            </a:br>
            <a:r>
              <a:rPr lang="en-US" sz="2000" dirty="0">
                <a:solidFill>
                  <a:schemeClr val="accent2">
                    <a:lumMod val="90000"/>
                    <a:lumOff val="10000"/>
                  </a:schemeClr>
                </a:solidFill>
                <a:latin typeface="+mj-lt"/>
                <a:ea typeface="+mj-ea"/>
                <a:cs typeface="Arial"/>
              </a:rPr>
              <a:t>Education increasingly has moved away from a one-size-fits-all approach and seeks to welcome and promote diversity. It needs to provide opportunities that encourage all students to feel included, to feel they are encouraged to participate and supported to succeed.</a:t>
            </a:r>
            <a:r>
              <a:rPr lang="en-US" dirty="0"/>
              <a:t/>
            </a:r>
            <a:br>
              <a:rPr lang="en-US" dirty="0"/>
            </a:br>
            <a:endParaRPr lang="en-US" dirty="0"/>
          </a:p>
        </p:txBody>
      </p:sp>
    </p:spTree>
    <p:extLst>
      <p:ext uri="{BB962C8B-B14F-4D97-AF65-F5344CB8AC3E}">
        <p14:creationId xmlns:p14="http://schemas.microsoft.com/office/powerpoint/2010/main" val="41620261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756138"/>
            <a:ext cx="7772400" cy="2977055"/>
          </a:xfrm>
        </p:spPr>
        <p:txBody>
          <a:bodyPr>
            <a:noAutofit/>
          </a:bodyPr>
          <a:lstStyle/>
          <a:p>
            <a:pPr algn="ctr"/>
            <a:r>
              <a:rPr lang="en-US" sz="6000" b="1" i="1" cap="none" dirty="0" smtClean="0"/>
              <a:t>To </a:t>
            </a:r>
            <a:r>
              <a:rPr lang="en-US" sz="6000" b="1" i="1" cap="none" dirty="0">
                <a:solidFill>
                  <a:schemeClr val="accent5">
                    <a:lumMod val="75000"/>
                  </a:schemeClr>
                </a:solidFill>
              </a:rPr>
              <a:t>become</a:t>
            </a:r>
            <a:r>
              <a:rPr lang="en-US" sz="6000" b="1" i="1" cap="none" dirty="0" smtClean="0">
                <a:solidFill>
                  <a:schemeClr val="accent5">
                    <a:lumMod val="75000"/>
                  </a:schemeClr>
                </a:solidFill>
              </a:rPr>
              <a:t> engaged</a:t>
            </a:r>
            <a:r>
              <a:rPr lang="en-US" sz="6000" b="1" i="1" cap="none" dirty="0" smtClean="0"/>
              <a:t>, people … need to be </a:t>
            </a:r>
            <a:r>
              <a:rPr lang="en-US" sz="6000" b="1" i="1" cap="none" dirty="0" smtClean="0">
                <a:solidFill>
                  <a:schemeClr val="accent5">
                    <a:lumMod val="75000"/>
                  </a:schemeClr>
                </a:solidFill>
              </a:rPr>
              <a:t>invited</a:t>
            </a:r>
            <a:r>
              <a:rPr lang="en-US" sz="6000" b="1" i="1" cap="none" dirty="0" smtClean="0"/>
              <a:t> to </a:t>
            </a:r>
            <a:r>
              <a:rPr lang="en-US" sz="6000" b="1" i="1" cap="none" dirty="0">
                <a:solidFill>
                  <a:schemeClr val="accent5">
                    <a:lumMod val="75000"/>
                  </a:schemeClr>
                </a:solidFill>
              </a:rPr>
              <a:t>participate</a:t>
            </a:r>
            <a:r>
              <a:rPr lang="en-US" sz="6000" b="1" i="1" cap="none" dirty="0" smtClean="0"/>
              <a:t> </a:t>
            </a:r>
            <a:r>
              <a:rPr lang="en-US" sz="6000" b="1" i="1" cap="none" dirty="0" smtClean="0">
                <a:solidFill>
                  <a:schemeClr val="accent5">
                    <a:lumMod val="75000"/>
                  </a:schemeClr>
                </a:solidFill>
              </a:rPr>
              <a:t>by</a:t>
            </a:r>
            <a:r>
              <a:rPr lang="en-US" sz="6000" b="1" i="1" cap="none" dirty="0" smtClean="0"/>
              <a:t> those they </a:t>
            </a:r>
            <a:r>
              <a:rPr lang="en-US" sz="6000" b="1" i="1" cap="none" dirty="0" smtClean="0">
                <a:solidFill>
                  <a:schemeClr val="accent5">
                    <a:lumMod val="75000"/>
                  </a:schemeClr>
                </a:solidFill>
              </a:rPr>
              <a:t>know and trust</a:t>
            </a:r>
            <a:r>
              <a:rPr lang="en-US" sz="6000" i="1" cap="none" dirty="0" smtClean="0">
                <a:solidFill>
                  <a:schemeClr val="accent5">
                    <a:lumMod val="75000"/>
                  </a:schemeClr>
                </a:solidFill>
              </a:rPr>
              <a:t/>
            </a:r>
            <a:br>
              <a:rPr lang="en-US" sz="6000" i="1" cap="none" dirty="0" smtClean="0">
                <a:solidFill>
                  <a:schemeClr val="accent5">
                    <a:lumMod val="75000"/>
                  </a:schemeClr>
                </a:solidFill>
              </a:rPr>
            </a:br>
            <a:r>
              <a:rPr lang="en-US" sz="2000" cap="none" dirty="0"/>
              <a:t/>
            </a:r>
            <a:br>
              <a:rPr lang="en-US" sz="2000" cap="none" dirty="0"/>
            </a:br>
            <a:r>
              <a:rPr lang="en-US" sz="2000" cap="none" dirty="0" smtClean="0"/>
              <a:t>McCoy &amp; </a:t>
            </a:r>
            <a:r>
              <a:rPr lang="en-US" sz="2000" cap="none" dirty="0"/>
              <a:t>S</a:t>
            </a:r>
            <a:r>
              <a:rPr lang="en-US" sz="2000" cap="none" dirty="0" smtClean="0"/>
              <a:t>cully, 2002, p. 120</a:t>
            </a:r>
            <a:r>
              <a:rPr lang="en-US" sz="4400" cap="none" dirty="0" smtClean="0"/>
              <a:t/>
            </a:r>
            <a:br>
              <a:rPr lang="en-US" sz="4400" cap="none" dirty="0" smtClean="0"/>
            </a:br>
            <a:endParaRPr lang="en-US" sz="4400" cap="none" dirty="0"/>
          </a:p>
        </p:txBody>
      </p:sp>
    </p:spTree>
    <p:extLst>
      <p:ext uri="{BB962C8B-B14F-4D97-AF65-F5344CB8AC3E}">
        <p14:creationId xmlns:p14="http://schemas.microsoft.com/office/powerpoint/2010/main" val="33317567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6902"/>
            <a:ext cx="8229600" cy="1334029"/>
          </a:xfrm>
        </p:spPr>
        <p:txBody>
          <a:bodyPr>
            <a:noAutofit/>
          </a:bodyPr>
          <a:lstStyle/>
          <a:p>
            <a:pPr algn="ctr"/>
            <a:r>
              <a:rPr lang="en-US" sz="4800" b="1" i="1" dirty="0">
                <a:solidFill>
                  <a:schemeClr val="accent2">
                    <a:lumMod val="90000"/>
                    <a:lumOff val="10000"/>
                  </a:schemeClr>
                </a:solidFill>
              </a:rPr>
              <a:t>ORID </a:t>
            </a:r>
            <a:r>
              <a:rPr lang="en-US" sz="4800" b="1" i="1" dirty="0" smtClean="0">
                <a:solidFill>
                  <a:schemeClr val="accent2">
                    <a:lumMod val="90000"/>
                    <a:lumOff val="10000"/>
                  </a:schemeClr>
                </a:solidFill>
              </a:rPr>
              <a:t>technique</a:t>
            </a:r>
            <a:endParaRPr lang="en-US" sz="4800" b="1" i="1" dirty="0">
              <a:solidFill>
                <a:schemeClr val="accent2">
                  <a:lumMod val="90000"/>
                  <a:lumOff val="10000"/>
                </a:schemeClr>
              </a:solidFill>
            </a:endParaRPr>
          </a:p>
        </p:txBody>
      </p:sp>
      <p:sp>
        <p:nvSpPr>
          <p:cNvPr id="3" name="Content Placeholder 2"/>
          <p:cNvSpPr>
            <a:spLocks noGrp="1"/>
          </p:cNvSpPr>
          <p:nvPr>
            <p:ph sz="half" idx="1"/>
          </p:nvPr>
        </p:nvSpPr>
        <p:spPr>
          <a:xfrm>
            <a:off x="315685" y="1608667"/>
            <a:ext cx="8512629" cy="4620395"/>
          </a:xfrm>
        </p:spPr>
        <p:txBody>
          <a:bodyPr>
            <a:noAutofit/>
          </a:bodyPr>
          <a:lstStyle/>
          <a:p>
            <a:r>
              <a:rPr lang="en-US" sz="4400" b="1" dirty="0" smtClean="0">
                <a:solidFill>
                  <a:schemeClr val="accent2">
                    <a:lumMod val="90000"/>
                    <a:lumOff val="10000"/>
                  </a:schemeClr>
                </a:solidFill>
                <a:ea typeface="+mj-ea"/>
              </a:rPr>
              <a:t>Objective</a:t>
            </a:r>
            <a:r>
              <a:rPr lang="en-US" i="1" dirty="0"/>
              <a:t> </a:t>
            </a:r>
            <a:r>
              <a:rPr lang="en-US" sz="2000" b="1" i="1" dirty="0" smtClean="0">
                <a:solidFill>
                  <a:schemeClr val="accent1">
                    <a:lumMod val="75000"/>
                  </a:schemeClr>
                </a:solidFill>
              </a:rPr>
              <a:t>easy </a:t>
            </a:r>
            <a:r>
              <a:rPr lang="en-US" sz="2000" b="1" i="1" dirty="0">
                <a:solidFill>
                  <a:schemeClr val="accent1">
                    <a:lumMod val="75000"/>
                  </a:schemeClr>
                </a:solidFill>
              </a:rPr>
              <a:t>to </a:t>
            </a:r>
            <a:r>
              <a:rPr lang="en-US" sz="2000" b="1" i="1" dirty="0" smtClean="0">
                <a:solidFill>
                  <a:schemeClr val="accent1">
                    <a:lumMod val="75000"/>
                  </a:schemeClr>
                </a:solidFill>
              </a:rPr>
              <a:t>answer </a:t>
            </a:r>
            <a:r>
              <a:rPr lang="en-US" sz="2000" b="1" i="1" dirty="0">
                <a:solidFill>
                  <a:schemeClr val="accent1">
                    <a:lumMod val="75000"/>
                  </a:schemeClr>
                </a:solidFill>
              </a:rPr>
              <a:t>facts and </a:t>
            </a:r>
            <a:r>
              <a:rPr lang="en-US" sz="2000" b="1" i="1" dirty="0" smtClean="0">
                <a:solidFill>
                  <a:schemeClr val="accent1">
                    <a:lumMod val="75000"/>
                  </a:schemeClr>
                </a:solidFill>
              </a:rPr>
              <a:t>info: relieve </a:t>
            </a:r>
            <a:r>
              <a:rPr lang="en-US" sz="2000" b="1" i="1" dirty="0">
                <a:solidFill>
                  <a:schemeClr val="accent1">
                    <a:lumMod val="75000"/>
                  </a:schemeClr>
                </a:solidFill>
              </a:rPr>
              <a:t>stress and invite active </a:t>
            </a:r>
            <a:r>
              <a:rPr lang="en-US" sz="2000" b="1" i="1" dirty="0" smtClean="0">
                <a:solidFill>
                  <a:schemeClr val="accent1">
                    <a:lumMod val="75000"/>
                  </a:schemeClr>
                </a:solidFill>
              </a:rPr>
              <a:t>participation</a:t>
            </a:r>
            <a:endParaRPr lang="en-US" sz="2000" b="1" dirty="0">
              <a:solidFill>
                <a:schemeClr val="accent1">
                  <a:lumMod val="75000"/>
                </a:schemeClr>
              </a:solidFill>
              <a:ea typeface="+mj-ea"/>
            </a:endParaRPr>
          </a:p>
          <a:p>
            <a:r>
              <a:rPr lang="en-US" sz="4400" b="1" dirty="0">
                <a:solidFill>
                  <a:schemeClr val="accent2">
                    <a:lumMod val="90000"/>
                    <a:lumOff val="10000"/>
                  </a:schemeClr>
                </a:solidFill>
                <a:ea typeface="+mj-ea"/>
              </a:rPr>
              <a:t>Reflective</a:t>
            </a:r>
            <a:r>
              <a:rPr lang="en-US" b="1" dirty="0"/>
              <a:t> </a:t>
            </a:r>
            <a:r>
              <a:rPr lang="en-US" sz="2000" b="1" i="1" dirty="0">
                <a:solidFill>
                  <a:schemeClr val="accent1">
                    <a:lumMod val="75000"/>
                  </a:schemeClr>
                </a:solidFill>
              </a:rPr>
              <a:t>elicit emotional response and personal reactions: think, feel, gauge</a:t>
            </a:r>
          </a:p>
          <a:p>
            <a:r>
              <a:rPr lang="en-US" sz="4400" b="1" dirty="0">
                <a:solidFill>
                  <a:schemeClr val="accent2">
                    <a:lumMod val="90000"/>
                    <a:lumOff val="10000"/>
                  </a:schemeClr>
                </a:solidFill>
                <a:ea typeface="+mj-ea"/>
              </a:rPr>
              <a:t>Interpretive</a:t>
            </a:r>
            <a:r>
              <a:rPr lang="en-US" i="1" dirty="0"/>
              <a:t> </a:t>
            </a:r>
            <a:r>
              <a:rPr lang="en-US" sz="2000" b="1" i="1" dirty="0">
                <a:solidFill>
                  <a:schemeClr val="accent1">
                    <a:lumMod val="75000"/>
                  </a:schemeClr>
                </a:solidFill>
              </a:rPr>
              <a:t>invite sharing and build consciousness</a:t>
            </a:r>
          </a:p>
          <a:p>
            <a:r>
              <a:rPr lang="en-US" sz="4400" b="1" dirty="0">
                <a:solidFill>
                  <a:schemeClr val="accent2">
                    <a:lumMod val="90000"/>
                    <a:lumOff val="10000"/>
                  </a:schemeClr>
                </a:solidFill>
                <a:ea typeface="+mj-ea"/>
              </a:rPr>
              <a:t>Decisional</a:t>
            </a:r>
            <a:r>
              <a:rPr lang="en-US" sz="5400" b="1" dirty="0" smtClean="0">
                <a:solidFill>
                  <a:schemeClr val="accent2">
                    <a:lumMod val="90000"/>
                    <a:lumOff val="10000"/>
                  </a:schemeClr>
                </a:solidFill>
                <a:ea typeface="+mj-ea"/>
              </a:rPr>
              <a:t> </a:t>
            </a:r>
            <a:r>
              <a:rPr lang="en-US" sz="2000" b="1" i="1" dirty="0">
                <a:solidFill>
                  <a:schemeClr val="accent1">
                    <a:lumMod val="75000"/>
                  </a:schemeClr>
                </a:solidFill>
              </a:rPr>
              <a:t>develop opinions that lead to future actions and clarify expectations for improvement</a:t>
            </a:r>
          </a:p>
        </p:txBody>
      </p:sp>
      <p:graphicFrame>
        <p:nvGraphicFramePr>
          <p:cNvPr id="4" name="Table 3"/>
          <p:cNvGraphicFramePr>
            <a:graphicFrameLocks noGrp="1"/>
          </p:cNvGraphicFramePr>
          <p:nvPr>
            <p:extLst>
              <p:ext uri="{D42A27DB-BD31-4B8C-83A1-F6EECF244321}">
                <p14:modId xmlns:p14="http://schemas.microsoft.com/office/powerpoint/2010/main" val="2175391495"/>
              </p:ext>
            </p:extLst>
          </p:nvPr>
        </p:nvGraphicFramePr>
        <p:xfrm>
          <a:off x="2152243" y="5931281"/>
          <a:ext cx="4839512" cy="182880"/>
        </p:xfrm>
        <a:graphic>
          <a:graphicData uri="http://schemas.openxmlformats.org/drawingml/2006/table">
            <a:tbl>
              <a:tblPr>
                <a:tableStyleId>{5C22544A-7EE6-4342-B048-85BDC9FD1C3A}</a:tableStyleId>
              </a:tblPr>
              <a:tblGrid>
                <a:gridCol w="4839512">
                  <a:extLst>
                    <a:ext uri="{9D8B030D-6E8A-4147-A177-3AD203B41FA5}">
                      <a16:colId xmlns:a16="http://schemas.microsoft.com/office/drawing/2014/main" val="3807633344"/>
                    </a:ext>
                  </a:extLst>
                </a:gridCol>
              </a:tblGrid>
              <a:tr h="0">
                <a:tc>
                  <a:txBody>
                    <a:bodyPr/>
                    <a:lstStyle/>
                    <a:p>
                      <a:pPr marL="0" marR="0" lvl="0" indent="0" algn="l" defTabSz="457200" rtl="0" eaLnBrk="1" fontAlgn="auto" latinLnBrk="0" hangingPunct="1">
                        <a:lnSpc>
                          <a:spcPct val="100000"/>
                        </a:lnSpc>
                        <a:spcBef>
                          <a:spcPts val="0"/>
                        </a:spcBef>
                        <a:spcAft>
                          <a:spcPts val="0"/>
                        </a:spcAft>
                        <a:buClrTx/>
                        <a:buSzTx/>
                        <a:buFontTx/>
                        <a:buNone/>
                        <a:tabLst>
                          <a:tab pos="2743200" algn="ctr"/>
                          <a:tab pos="5486400" algn="r"/>
                        </a:tabLst>
                        <a:defRPr/>
                      </a:pPr>
                      <a:r>
                        <a:rPr lang="en-US" sz="1200" dirty="0">
                          <a:effectLst/>
                        </a:rPr>
                        <a:t>Adapted from a </a:t>
                      </a:r>
                      <a:r>
                        <a:rPr lang="en-US" sz="1200" dirty="0" err="1" smtClean="0">
                          <a:effectLst/>
                        </a:rPr>
                        <a:t>wikispace</a:t>
                      </a:r>
                      <a:r>
                        <a:rPr lang="en-US" sz="1200" dirty="0" smtClean="0">
                          <a:effectLst/>
                        </a:rPr>
                        <a:t> Iowafiercetrainers:</a:t>
                      </a:r>
                      <a:r>
                        <a:rPr lang="en-US" sz="1200" baseline="0" dirty="0" smtClean="0">
                          <a:effectLst/>
                          <a:latin typeface="Times New Roman" panose="02020603050405020304" pitchFamily="18" charset="0"/>
                        </a:rPr>
                        <a:t> </a:t>
                      </a:r>
                      <a:r>
                        <a:rPr lang="en-US" sz="1200" dirty="0" smtClean="0">
                          <a:effectLst/>
                        </a:rPr>
                        <a:t>source </a:t>
                      </a:r>
                      <a:r>
                        <a:rPr lang="en-US" sz="1200" dirty="0">
                          <a:effectLst/>
                        </a:rPr>
                        <a:t>no longer </a:t>
                      </a:r>
                      <a:r>
                        <a:rPr lang="en-US" sz="1200" dirty="0" smtClean="0">
                          <a:effectLst/>
                        </a:rPr>
                        <a:t>available</a:t>
                      </a:r>
                      <a:endParaRPr lang="en-US" sz="12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48424776"/>
                  </a:ext>
                </a:extLst>
              </a:tr>
            </a:tbl>
          </a:graphicData>
        </a:graphic>
      </p:graphicFrame>
    </p:spTree>
    <p:extLst>
      <p:ext uri="{BB962C8B-B14F-4D97-AF65-F5344CB8AC3E}">
        <p14:creationId xmlns:p14="http://schemas.microsoft.com/office/powerpoint/2010/main" val="2950531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0401" y="2438399"/>
            <a:ext cx="8077200" cy="1569660"/>
          </a:xfrm>
          <a:prstGeom prst="rect">
            <a:avLst/>
          </a:prstGeom>
          <a:noFill/>
        </p:spPr>
        <p:txBody>
          <a:bodyPr wrap="square" rtlCol="0">
            <a:spAutoFit/>
          </a:bodyPr>
          <a:lstStyle/>
          <a:p>
            <a:pPr algn="ctr"/>
            <a:r>
              <a:rPr lang="en-US" sz="7200" dirty="0"/>
              <a:t>a</a:t>
            </a:r>
            <a:r>
              <a:rPr lang="en-US" sz="7200" dirty="0" smtClean="0"/>
              <a:t>dapt don’t adopt</a:t>
            </a:r>
          </a:p>
          <a:p>
            <a:pPr algn="ctr"/>
            <a:r>
              <a:rPr lang="en-US" sz="2400" dirty="0" smtClean="0"/>
              <a:t>Attributed to: Marianne </a:t>
            </a:r>
            <a:r>
              <a:rPr lang="en-US" sz="2400" dirty="0" err="1" smtClean="0"/>
              <a:t>Celce</a:t>
            </a:r>
            <a:r>
              <a:rPr lang="en-US" sz="2400" dirty="0" smtClean="0"/>
              <a:t>-Murcia</a:t>
            </a:r>
            <a:endParaRPr lang="en-US" sz="2400" dirty="0"/>
          </a:p>
        </p:txBody>
      </p:sp>
    </p:spTree>
    <p:extLst>
      <p:ext uri="{BB962C8B-B14F-4D97-AF65-F5344CB8AC3E}">
        <p14:creationId xmlns:p14="http://schemas.microsoft.com/office/powerpoint/2010/main" val="4274638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09837" y="357187"/>
            <a:ext cx="4124325" cy="6143625"/>
          </a:xfrm>
          <a:prstGeom prst="rect">
            <a:avLst/>
          </a:prstGeom>
        </p:spPr>
      </p:pic>
      <p:sp>
        <p:nvSpPr>
          <p:cNvPr id="3" name="Rectangle 2"/>
          <p:cNvSpPr/>
          <p:nvPr/>
        </p:nvSpPr>
        <p:spPr>
          <a:xfrm>
            <a:off x="3576689" y="6374413"/>
            <a:ext cx="1798890" cy="246221"/>
          </a:xfrm>
          <a:prstGeom prst="rect">
            <a:avLst/>
          </a:prstGeom>
        </p:spPr>
        <p:txBody>
          <a:bodyPr wrap="none">
            <a:spAutoFit/>
          </a:bodyPr>
          <a:lstStyle/>
          <a:p>
            <a:r>
              <a:rPr lang="en-US" sz="1000" dirty="0" smtClean="0"/>
              <a:t>Source: Valenciacollege.edu</a:t>
            </a:r>
            <a:endParaRPr lang="en-US" sz="1000" dirty="0"/>
          </a:p>
        </p:txBody>
      </p:sp>
    </p:spTree>
    <p:extLst>
      <p:ext uri="{BB962C8B-B14F-4D97-AF65-F5344CB8AC3E}">
        <p14:creationId xmlns:p14="http://schemas.microsoft.com/office/powerpoint/2010/main" val="4280927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QUni">
      <a:dk1>
        <a:srgbClr val="022345"/>
      </a:dk1>
      <a:lt1>
        <a:sysClr val="window" lastClr="FFFFFF"/>
      </a:lt1>
      <a:dk2>
        <a:srgbClr val="022345"/>
      </a:dk2>
      <a:lt2>
        <a:srgbClr val="FFFFFF"/>
      </a:lt2>
      <a:accent1>
        <a:srgbClr val="B5D107"/>
      </a:accent1>
      <a:accent2>
        <a:srgbClr val="022345"/>
      </a:accent2>
      <a:accent3>
        <a:srgbClr val="464749"/>
      </a:accent3>
      <a:accent4>
        <a:srgbClr val="6D8495"/>
      </a:accent4>
      <a:accent5>
        <a:srgbClr val="B5D107"/>
      </a:accent5>
      <a:accent6>
        <a:srgbClr val="022345"/>
      </a:accent6>
      <a:hlink>
        <a:srgbClr val="0E7DFF"/>
      </a:hlink>
      <a:folHlink>
        <a:srgbClr val="1E005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CQU Powerpoint Template</Template>
  <TotalTime>10593</TotalTime>
  <Words>105</Words>
  <Application>Microsoft Office PowerPoint</Application>
  <PresentationFormat>On-screen Show (4:3)</PresentationFormat>
  <Paragraphs>20</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Office Theme</vt:lpstr>
      <vt:lpstr>How many sides to a triangle?</vt:lpstr>
      <vt:lpstr>To become engaged, people … need to be invited to participate by those they know and trust  McCoy &amp; Scully, 2002, p. 120 </vt:lpstr>
      <vt:lpstr>ORID technique</vt:lpstr>
      <vt:lpstr>PowerPoint Presentation</vt:lpstr>
      <vt:lpstr>PowerPoint Presentation</vt:lpstr>
    </vt:vector>
  </TitlesOfParts>
  <Company>CQUniversity Australia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HEADING</dc:title>
  <dc:creator>Paul Williams</dc:creator>
  <cp:lastModifiedBy>Mary Brennan</cp:lastModifiedBy>
  <cp:revision>182</cp:revision>
  <dcterms:created xsi:type="dcterms:W3CDTF">2015-10-16T05:46:09Z</dcterms:created>
  <dcterms:modified xsi:type="dcterms:W3CDTF">2018-08-08T03:26:30Z</dcterms:modified>
</cp:coreProperties>
</file>