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80" r:id="rId5"/>
    <p:sldId id="259" r:id="rId6"/>
    <p:sldId id="260" r:id="rId7"/>
    <p:sldId id="261" r:id="rId8"/>
    <p:sldId id="262" r:id="rId9"/>
    <p:sldId id="279"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AE83EA-CF20-45E8-87AA-641103194F2D}">
  <a:tblStyle styleId="{38AE83EA-CF20-45E8-87AA-641103194F2D}"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F3A2169-E825-4084-AC8A-629E2DD01F8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p:cViewPr varScale="1">
        <p:scale>
          <a:sx n="83" d="100"/>
          <a:sy n="83" d="100"/>
        </p:scale>
        <p:origin x="54"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0"/>
            <a:ext cx="2945659" cy="496332"/>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5153"/>
            <a:ext cx="5438140" cy="4466987"/>
          </a:xfrm>
          <a:prstGeom prst="rect">
            <a:avLst/>
          </a:prstGeom>
          <a:noFill/>
          <a:ln>
            <a:noFill/>
          </a:ln>
        </p:spPr>
        <p:txBody>
          <a:bodyPr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Initial informal ‘needs analysis’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Key question to ask at the start = What has researcher done so far and in what ways can I help?</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First few weeks -&gt; I worked out what Ha’s focus and research plan way, wrote it into my own words and have asked her to check the accuracy of an update on our progress a couple of weeks ago</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Ha’s research seemed clear and well planned – so I followed her requests -&gt; the first one was to find some relevant literature as she felt she didn’t have enough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Working out methods/frequency of communication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 Darren has mentioned, there are many ways of communicating, and the aim is to find which one best supports the researcher</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For us, email seems to be working well – it allows space for the other person to think and take their time in replying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We are in email contact once every 7-10 days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Sensitivity to researcher’s needs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Support without too much pressure!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After a few weeks, I felt I was maybe bombarding Ha with too much information and too many emails, so I told her honestly in an email that I was worried about this, and that she should tell me if she felt too much pressure! She replied that she found the pressure motivating – but I’m still careful to leave a few days before replying to her emails so she doesn’t feel she needs to reply straight away either.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Creating professional connections/relationships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benefits of this program I think is the collaboration – learning from and with  someone else in a different context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Great to extend professional network – hopefully Ha and I can meet at CamTESOL or another conference – could lead to collaborative research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INTRO</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I’d like to briefly introduce the project I’m working on to co-author with a Vietnamese teacher researcher, Thi Thu Ha, who works at the Hanoi National University of Education. My name is Emily and I’m a PhD student at UNSW, as well as a teacher and course developer at UTS:Insearch.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Ha’s project has the following title:…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CONTEXT</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I’ll quickly describe the context of Ha’s research. She’s working with 4</a:t>
            </a:r>
            <a:r>
              <a:rPr lang="en-AU" sz="1200" b="0" i="0" u="none" strike="noStrike" cap="none" baseline="30000">
                <a:solidFill>
                  <a:schemeClr val="dk1"/>
                </a:solidFill>
                <a:latin typeface="Calibri"/>
                <a:ea typeface="Calibri"/>
                <a:cs typeface="Calibri"/>
                <a:sym typeface="Calibri"/>
              </a:rPr>
              <a:t>th</a:t>
            </a:r>
            <a:r>
              <a:rPr lang="en-AU" sz="1200" b="0" i="0" u="none" strike="noStrike" cap="none">
                <a:solidFill>
                  <a:schemeClr val="dk1"/>
                </a:solidFill>
                <a:latin typeface="Calibri"/>
                <a:ea typeface="Calibri"/>
                <a:cs typeface="Calibri"/>
                <a:sym typeface="Calibri"/>
              </a:rPr>
              <a:t> year students at the Faculty of English at her university, who previously studied a ‘Second Language Research’ course in their 2</a:t>
            </a:r>
            <a:r>
              <a:rPr lang="en-AU" sz="1200" b="0" i="0" u="none" strike="noStrike" cap="none" baseline="30000">
                <a:solidFill>
                  <a:schemeClr val="dk1"/>
                </a:solidFill>
                <a:latin typeface="Calibri"/>
                <a:ea typeface="Calibri"/>
                <a:cs typeface="Calibri"/>
                <a:sym typeface="Calibri"/>
              </a:rPr>
              <a:t>nd</a:t>
            </a:r>
            <a:r>
              <a:rPr lang="en-AU" sz="1200" b="0" i="0" u="none" strike="noStrike" cap="none">
                <a:solidFill>
                  <a:schemeClr val="dk1"/>
                </a:solidFill>
                <a:latin typeface="Calibri"/>
                <a:ea typeface="Calibri"/>
                <a:cs typeface="Calibri"/>
                <a:sym typeface="Calibri"/>
              </a:rPr>
              <a:t> year. Having completed this course, the students must then write up a research proposal, and students must then submit a graduation thesis in order to graduate (or take an exam). So the research proposal is very important, but Ha has noticed that academic writing is often problematic for these students, especially certain features.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PURPOSE</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So, the purpose of this study is to investigate features of academic writing in students’ research proposals, and analyse the effect of a short training course in the 4</a:t>
            </a:r>
            <a:r>
              <a:rPr lang="en-AU" sz="1200" b="0" i="0" u="none" strike="noStrike" cap="none" baseline="30000">
                <a:solidFill>
                  <a:schemeClr val="dk1"/>
                </a:solidFill>
                <a:latin typeface="Calibri"/>
                <a:ea typeface="Calibri"/>
                <a:cs typeface="Calibri"/>
                <a:sym typeface="Calibri"/>
              </a:rPr>
              <a:t>th</a:t>
            </a:r>
            <a:r>
              <a:rPr lang="en-AU" sz="1200" b="0" i="0" u="none" strike="noStrike" cap="none">
                <a:solidFill>
                  <a:schemeClr val="dk1"/>
                </a:solidFill>
                <a:latin typeface="Calibri"/>
                <a:ea typeface="Calibri"/>
                <a:cs typeface="Calibri"/>
                <a:sym typeface="Calibri"/>
              </a:rPr>
              <a:t> year to boost their performance in the thesis proposal. The specific features that we’re focusing on are nominalization and lexical density.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The project also involves creating materials to raise students’ awareness and enhance academic writing.</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 </a:t>
            </a:r>
            <a:endParaRPr/>
          </a:p>
        </p:txBody>
      </p:sp>
      <p:sp>
        <p:nvSpPr>
          <p:cNvPr id="220" name="Shape 220"/>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SCHEDULE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ways a mentor can assist is in planning and ensuring we’re working in the right direction towards goals – even if these are not always met on time!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DATA COLLECTION</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Includes: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Calculating LD and analysing use of nominalization in students’ proposals after taking the Second Language Research course but before the intensive training, and then the same after the intensive training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Interviews with students before and after the intensive training to gain insights into their needs and the challenges they face in academic writing, as well as how their use of academic features has developed</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TIMELINE</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At the moment Ha is designing the materials for the intensive training course, which will take place in September. She’ll conduct interviews before the course, and also later on in January when the students are required to submit their final research proposals.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We’re currently working on reviewing the relevant literature, especially studies that have analysed nominalization and lexical density from a Systemic Functional Linguistic perspective – a framework we will probably also adopt for our analysis. We are also working on our CamTESOL abstract, and look forward to the presenting and publishing our work next year.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Initial informal ‘needs analysis’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Key question to ask at the start = What has researcher done so far and in what ways can I help?</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First few weeks -&gt; I worked out what Ha’s focus and research plan way, wrote it into my own words and have asked her to check the accuracy of an update on our progress a couple of weeks ago</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Ha’s research seemed clear and well planned – so I followed her requests -&gt; the first one was to find some relevant literature as she felt she didn’t have enough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Working out methods/frequency of communication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 Darren has mentioned, there are many ways of communicating, and the aim is to find which one best supports the researcher</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For us, email seems to be working well – it allows space for the other person to think and take their time in replying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We are in email contact once every 7-10 days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Sensitivity to researcher’s needs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Support without too much pressure!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After a few weeks, I felt I was maybe bombarding Ha with too much information and too many emails, so I told her honestly in an email that I was worried about this, and that she should tell me if she felt too much pressure! She replied that she found the pressure motivating – but I’m still careful to leave a few days before replying to her emails so she doesn’t feel she needs to reply straight away either.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Creating professional connections/relationships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benefits of this program I think is the collaboration – learning from and with  someone else in a different context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Great to extend professional network – hopefully Ha and I can meet at CamTESOL or another conference – could lead to collaborative research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79768" y="4715153"/>
            <a:ext cx="5438100" cy="4467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Initial informal ‘needs analysis’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Key question to ask at the start = What has researcher done so far and in what ways can I help?</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First few weeks -&gt; I worked out what Ha’s focus and research plan way, wrote it into my own words and have asked her to check the accuracy of an update on our progress a couple of weeks ago</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Ha’s research seemed clear and well planned – so I followed her requests -&gt; the first one was to find some relevant literature as she felt she didn’t have enough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Working out methods/frequency of communication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 Darren has mentioned, there are many ways of communicating, and the aim is to find which one best supports the researcher</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For us, email seems to be working well – it allows space for the other person to think and take their time in replying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We are in email contact once every 7-10 days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Sensitivity to researcher’s needs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Support without too much pressure!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After a few weeks, I felt I was maybe bombarding Ha with too much information and too many emails, so I told her honestly in an email that I was worried about this, and that she should tell me if she felt too much pressure! She replied that she found the pressure motivating – but I’m still careful to leave a few days before replying to her emails so she doesn’t feel she needs to reply straight away either.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Creating professional connections/relationships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benefits of this program I think is the collaboration – learning from and with  someone else in a different context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Great to extend professional network – hopefully Ha and I can meet at CamTESOL or another conference – could lead to collaborative research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850443" y="9428583"/>
            <a:ext cx="2945700" cy="496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79768" y="4715153"/>
            <a:ext cx="5438100" cy="4467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Initial informal ‘needs analysis’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Key question to ask at the start = What has researcher done so far and in what ways can I help?</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First few weeks -&gt; I worked out what Ha’s focus and research plan way, wrote it into my own words and have asked her to check the accuracy of an update on our progress a couple of weeks ago</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Ha’s research seemed clear and well planned – so I followed her requests -&gt; the first one was to find some relevant literature as she felt she didn’t have enough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Working out methods/frequency of communication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 Darren has mentioned, there are many ways of communicating, and the aim is to find which one best supports the researcher</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For us, email seems to be working well – it allows space for the other person to think and take their time in replying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We are in email contact once every 7-10 days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Sensitivity to researcher’s needs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Support without too much pressure!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After a few weeks, I felt I was maybe bombarding Ha with too much information and too many emails, so I told her honestly in an email that I was worried about this, and that she should tell me if she felt too much pressure! She replied that she found the pressure motivating – but I’m still careful to leave a few days before replying to her emails so she doesn’t feel she needs to reply straight away either.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Creating professional connections/relationships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benefits of this program I think is the collaboration – learning from and with  someone else in a different context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Great to extend professional network – hopefully Ha and I can meet at CamTESOL or another conference – could lead to collaborative research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50443" y="9428583"/>
            <a:ext cx="2945700" cy="496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8" name="Shape 98"/>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79768" y="4715153"/>
            <a:ext cx="5438100" cy="4467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Initial informal ‘needs analysis’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Key question to ask at the start = What has researcher done so far and in what ways can I help?</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First few weeks -&gt; I worked out what Ha’s focus and research plan way, wrote it into my own words and have asked her to check the accuracy of an update on our progress a couple of weeks ago</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Ha’s research seemed clear and well planned – so I followed her requests -&gt; the first one was to find some relevant literature as she felt she didn’t have enough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Working out methods/frequency of communication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 Darren has mentioned, there are many ways of communicating, and the aim is to find which one best supports the researcher</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For us, email seems to be working well – it allows space for the other person to think and take their time in replying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We are in email contact once every 7-10 days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Sensitivity to researcher’s needs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Support without too much pressure!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After a few weeks, I felt I was maybe bombarding Ha with too much information and too many emails, so I told her honestly in an email that I was worried about this, and that she should tell me if she felt too much pressure! She replied that she found the pressure motivating – but I’m still careful to leave a few days before replying to her emails so she doesn’t feel she needs to reply straight away either.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Creating professional connections/relationships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benefits of this program I think is the collaboration – learning from and with  someone else in a different context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Great to extend professional network – hopefully Ha and I can meet at CamTESOL or another conference – could lead to collaborative research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3850443" y="9428583"/>
            <a:ext cx="2945700" cy="496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79768" y="4715153"/>
            <a:ext cx="5438100" cy="4467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Initial informal ‘needs analysis’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Key question to ask at the start = What has researcher done so far and in what ways can I help?</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First few weeks -&gt; I worked out what Ha’s focus and research plan way, wrote it into my own words and have asked her to check the accuracy of an update on our progress a couple of weeks ago</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Ha’s research seemed clear and well planned – so I followed her requests -&gt; the first one was to find some relevant literature as she felt she didn’t have enough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Working out methods/frequency of communication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 Darren has mentioned, there are many ways of communicating, and the aim is to find which one best supports the researcher</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For us, email seems to be working well – it allows space for the other person to think and take their time in replying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We are in email contact once every 7-10 days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Sensitivity to researcher’s needs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Support without too much pressure!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After a few weeks, I felt I was maybe bombarding Ha with too much information and too many emails, so I told her honestly in an email that I was worried about this, and that she should tell me if she felt too much pressure! She replied that she found the pressure motivating – but I’m still careful to leave a few days before replying to her emails so she doesn’t feel she needs to reply straight away either.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Creating professional connections/relationships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benefits of this program I think is the collaboration – learning from and with  someone else in a different context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Great to extend professional network – hopefully Ha and I can meet at CamTESOL or another conference – could lead to collaborative research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50443" y="9428583"/>
            <a:ext cx="2945700" cy="496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79768" y="4715153"/>
            <a:ext cx="5438100" cy="4467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Initial informal ‘needs analysis’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Key question to ask at the start = What has researcher done so far and in what ways can I help?</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First few weeks -&gt; I worked out what Ha’s focus and research plan way, wrote it into my own words and have asked her to check the accuracy of an update on our progress a couple of weeks ago</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Ha’s research seemed clear and well planned – so I followed her requests -&gt; the first one was to find some relevant literature as she felt she didn’t have enough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Working out methods/frequency of communication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 Darren has mentioned, there are many ways of communicating, and the aim is to find which one best supports the researcher</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For us, email seems to be working well – it allows space for the other person to think and take their time in replying</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We are in email contact once every 7-10 days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Sensitivity to researcher’s needs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Support without too much pressure!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After a few weeks, I felt I was maybe bombarding Ha with too much information and too many emails, so I told her honestly in an email that I was worried about this, and that she should tell me if she felt too much pressure! She replied that she found the pressure motivating – but I’m still careful to leave a few days before replying to her emails so she doesn’t feel she needs to reply straight away either.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Creating professional connections/relationships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One of the main benefits of this program I think is the collaboration – learning from and with  someone else in a different context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Great to extend professional network – hopefully Ha and I can meet at CamTESOL or another conference – could lead to collaborative research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50443" y="9428583"/>
            <a:ext cx="2945700" cy="496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02" name="Shape 3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722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79768" y="4715153"/>
            <a:ext cx="5438140" cy="446698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50443" y="9428583"/>
            <a:ext cx="2945659" cy="496332"/>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plus.google.com/u/0/stream/circles/pc1abcbb0bab113a"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jpg"/><Relationship Id="rId7"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2.jp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gif"/><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92623" y="980728"/>
            <a:ext cx="7772400" cy="1470025"/>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400" b="0" i="0" u="none" strike="noStrike" cap="none" dirty="0">
                <a:solidFill>
                  <a:schemeClr val="dk1"/>
                </a:solidFill>
                <a:latin typeface="Calibri"/>
                <a:ea typeface="Calibri"/>
                <a:cs typeface="Calibri"/>
                <a:sym typeface="Calibri"/>
              </a:rPr>
              <a:t> </a:t>
            </a:r>
            <a:r>
              <a:rPr lang="en-AU" sz="4000" dirty="0" err="1"/>
              <a:t>UECa</a:t>
            </a:r>
            <a:r>
              <a:rPr lang="en-AU" sz="4000" dirty="0"/>
              <a:t> PD Fest Monash College </a:t>
            </a:r>
            <a:br>
              <a:rPr lang="en-AU" sz="4000" dirty="0"/>
            </a:br>
            <a:r>
              <a:rPr lang="en-AU" sz="4000" dirty="0"/>
              <a:t>August 4</a:t>
            </a:r>
            <a:r>
              <a:rPr lang="en-AU" sz="4000" baseline="30000" dirty="0"/>
              <a:t>th</a:t>
            </a:r>
            <a:r>
              <a:rPr lang="en-AU" sz="4000" dirty="0"/>
              <a:t> 2018</a:t>
            </a:r>
            <a:endParaRPr sz="4000" b="0" i="0" u="none" strike="noStrike" cap="none" dirty="0">
              <a:solidFill>
                <a:schemeClr val="dk1"/>
              </a:solidFill>
              <a:latin typeface="Calibri"/>
              <a:ea typeface="Calibri"/>
              <a:cs typeface="Calibri"/>
              <a:sym typeface="Calibri"/>
            </a:endParaRPr>
          </a:p>
        </p:txBody>
      </p:sp>
      <p:sp>
        <p:nvSpPr>
          <p:cNvPr id="90" name="Shape 90"/>
          <p:cNvSpPr txBox="1">
            <a:spLocks noGrp="1"/>
          </p:cNvSpPr>
          <p:nvPr>
            <p:ph type="subTitle" idx="1"/>
          </p:nvPr>
        </p:nvSpPr>
        <p:spPr>
          <a:xfrm>
            <a:off x="1475656" y="3212976"/>
            <a:ext cx="6400800" cy="1752600"/>
          </a:xfrm>
          <a:prstGeom prst="rect">
            <a:avLst/>
          </a:prstGeom>
          <a:noFill/>
          <a:ln>
            <a:noFill/>
          </a:ln>
        </p:spPr>
        <p:txBody>
          <a:bodyPr wrap="square" lIns="91425" tIns="45700" rIns="91425" bIns="45700" anchor="t" anchorCtr="0">
            <a:noAutofit/>
          </a:bodyPr>
          <a:lstStyle/>
          <a:p>
            <a:pPr lvl="0">
              <a:spcBef>
                <a:spcPts val="0"/>
              </a:spcBef>
            </a:pPr>
            <a:r>
              <a:rPr lang="en-AU" sz="3200" b="0" i="0" u="none" strike="noStrike" cap="none" dirty="0">
                <a:solidFill>
                  <a:srgbClr val="888888"/>
                </a:solidFill>
                <a:latin typeface="Calibri"/>
                <a:ea typeface="Calibri"/>
                <a:cs typeface="Calibri"/>
                <a:sym typeface="Calibri"/>
              </a:rPr>
              <a:t>  </a:t>
            </a:r>
            <a:r>
              <a:rPr lang="en-AU" b="1" dirty="0"/>
              <a:t>Connecting digitally: using the Canvas LMS and social media to engage ASEAN research grant recipients online</a:t>
            </a:r>
            <a:endParaRPr dirty="0"/>
          </a:p>
          <a:p>
            <a:pPr marL="0" marR="0" lvl="0" indent="0" algn="ctr" rtl="0">
              <a:spcBef>
                <a:spcPts val="640"/>
              </a:spcBef>
              <a:spcAft>
                <a:spcPts val="0"/>
              </a:spcAft>
              <a:buClr>
                <a:srgbClr val="888888"/>
              </a:buClr>
              <a:buSzPts val="3200"/>
              <a:buFont typeface="Arial"/>
              <a:buNone/>
            </a:pPr>
            <a:endParaRPr sz="3200" b="0" i="0" u="none" strike="noStrike" cap="none" dirty="0">
              <a:solidFill>
                <a:srgbClr val="888888"/>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6823" y="5505933"/>
            <a:ext cx="9144000" cy="1349738"/>
          </a:xfrm>
          <a:prstGeom prst="rect">
            <a:avLst/>
          </a:prstGeom>
          <a:noFill/>
          <a:ln>
            <a:noFill/>
          </a:ln>
        </p:spPr>
      </p:pic>
      <p:pic>
        <p:nvPicPr>
          <p:cNvPr id="92" name="Shape 92"/>
          <p:cNvPicPr preferRelativeResize="0"/>
          <p:nvPr/>
        </p:nvPicPr>
        <p:blipFill rotWithShape="1">
          <a:blip r:embed="rId4">
            <a:alphaModFix/>
          </a:blip>
          <a:srcRect/>
          <a:stretch/>
        </p:blipFill>
        <p:spPr>
          <a:xfrm>
            <a:off x="7452319" y="5690278"/>
            <a:ext cx="1698503" cy="1167721"/>
          </a:xfrm>
          <a:prstGeom prst="rect">
            <a:avLst/>
          </a:prstGeom>
          <a:noFill/>
          <a:ln>
            <a:noFill/>
          </a:ln>
        </p:spPr>
      </p:pic>
      <p:pic>
        <p:nvPicPr>
          <p:cNvPr id="93" name="Shape 93"/>
          <p:cNvPicPr preferRelativeResize="0"/>
          <p:nvPr/>
        </p:nvPicPr>
        <p:blipFill rotWithShape="1">
          <a:blip r:embed="rId5">
            <a:alphaModFix/>
          </a:blip>
          <a:srcRect/>
          <a:stretch/>
        </p:blipFill>
        <p:spPr>
          <a:xfrm>
            <a:off x="7963188" y="0"/>
            <a:ext cx="1180812" cy="1484784"/>
          </a:xfrm>
          <a:prstGeom prst="rect">
            <a:avLst/>
          </a:prstGeom>
          <a:noFill/>
          <a:ln>
            <a:noFill/>
          </a:ln>
        </p:spPr>
      </p:pic>
      <p:sp>
        <p:nvSpPr>
          <p:cNvPr id="94" name="Shape 94"/>
          <p:cNvSpPr txBox="1"/>
          <p:nvPr/>
        </p:nvSpPr>
        <p:spPr>
          <a:xfrm>
            <a:off x="3780490" y="2487953"/>
            <a:ext cx="3671829"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Darren Brookes</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6823" y="5505933"/>
            <a:ext cx="9144000" cy="1349738"/>
          </a:xfrm>
          <a:prstGeom prst="rect">
            <a:avLst/>
          </a:prstGeom>
          <a:noFill/>
          <a:ln>
            <a:noFill/>
          </a:ln>
        </p:spPr>
      </p:pic>
      <p:pic>
        <p:nvPicPr>
          <p:cNvPr id="159" name="Shape 159"/>
          <p:cNvPicPr preferRelativeResize="0"/>
          <p:nvPr/>
        </p:nvPicPr>
        <p:blipFill rotWithShape="1">
          <a:blip r:embed="rId4">
            <a:alphaModFix/>
          </a:blip>
          <a:srcRect/>
          <a:stretch/>
        </p:blipFill>
        <p:spPr>
          <a:xfrm>
            <a:off x="205745" y="260648"/>
            <a:ext cx="1356814" cy="5101268"/>
          </a:xfrm>
          <a:prstGeom prst="rect">
            <a:avLst/>
          </a:prstGeom>
          <a:noFill/>
          <a:ln>
            <a:noFill/>
          </a:ln>
        </p:spPr>
      </p:pic>
      <p:pic>
        <p:nvPicPr>
          <p:cNvPr id="160" name="Shape 160"/>
          <p:cNvPicPr preferRelativeResize="0"/>
          <p:nvPr/>
        </p:nvPicPr>
        <p:blipFill rotWithShape="1">
          <a:blip r:embed="rId5">
            <a:alphaModFix/>
          </a:blip>
          <a:srcRect/>
          <a:stretch/>
        </p:blipFill>
        <p:spPr>
          <a:xfrm>
            <a:off x="7452319" y="5690278"/>
            <a:ext cx="1698503" cy="1167721"/>
          </a:xfrm>
          <a:prstGeom prst="rect">
            <a:avLst/>
          </a:prstGeom>
          <a:noFill/>
          <a:ln>
            <a:noFill/>
          </a:ln>
        </p:spPr>
      </p:pic>
      <p:sp>
        <p:nvSpPr>
          <p:cNvPr id="161" name="Shape 161"/>
          <p:cNvSpPr/>
          <p:nvPr/>
        </p:nvSpPr>
        <p:spPr>
          <a:xfrm>
            <a:off x="2051720" y="260648"/>
            <a:ext cx="6606480" cy="532453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800" i="1" dirty="0">
                <a:solidFill>
                  <a:schemeClr val="dk1"/>
                </a:solidFill>
                <a:latin typeface="Calibri"/>
                <a:ea typeface="Calibri"/>
                <a:cs typeface="Calibri"/>
                <a:sym typeface="Calibri"/>
              </a:rPr>
              <a:t>“Communities of Practice (CoP) are groups of people who share a concern or a passion for something they do and learn how to do it better as they interact regularly. A community of practice is a social learning system.</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mj-lt"/>
              <a:buAutoNum type="arabicPeriod"/>
            </a:pPr>
            <a:r>
              <a:rPr lang="en-AU" sz="1800" b="1" dirty="0">
                <a:solidFill>
                  <a:schemeClr val="dk1"/>
                </a:solidFill>
                <a:latin typeface="Calibri"/>
                <a:ea typeface="Calibri"/>
                <a:cs typeface="Calibri"/>
                <a:sym typeface="Calibri"/>
              </a:rPr>
              <a:t>The Domain:</a:t>
            </a:r>
            <a:r>
              <a:rPr lang="en-AU" sz="1800" dirty="0">
                <a:solidFill>
                  <a:schemeClr val="dk1"/>
                </a:solidFill>
                <a:latin typeface="Calibri"/>
                <a:ea typeface="Calibri"/>
                <a:cs typeface="Calibri"/>
                <a:sym typeface="Calibri"/>
              </a:rPr>
              <a:t> A community of practice is not merely a club of friends or a network of connections between people. It has an identity defined by a shared domain of interest.</a:t>
            </a:r>
            <a:endParaRPr dirty="0"/>
          </a:p>
          <a:p>
            <a:pPr marL="457200" marR="0" lvl="0" indent="-342900" algn="l" rtl="0">
              <a:spcBef>
                <a:spcPts val="0"/>
              </a:spcBef>
              <a:spcAft>
                <a:spcPts val="0"/>
              </a:spcAft>
              <a:buClr>
                <a:schemeClr val="dk1"/>
              </a:buClr>
              <a:buSzPts val="1800"/>
              <a:buFont typeface="+mj-lt"/>
              <a:buAutoNum type="arabicPeriod"/>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mj-lt"/>
              <a:buAutoNum type="arabicPeriod"/>
            </a:pPr>
            <a:r>
              <a:rPr lang="en-AU" sz="1800" b="1" dirty="0">
                <a:solidFill>
                  <a:schemeClr val="dk1"/>
                </a:solidFill>
                <a:latin typeface="Calibri"/>
                <a:ea typeface="Calibri"/>
                <a:cs typeface="Calibri"/>
                <a:sym typeface="Calibri"/>
              </a:rPr>
              <a:t>The Community: </a:t>
            </a:r>
            <a:r>
              <a:rPr lang="en-AU" sz="1800" dirty="0">
                <a:solidFill>
                  <a:schemeClr val="dk1"/>
                </a:solidFill>
                <a:latin typeface="Calibri"/>
                <a:ea typeface="Calibri"/>
                <a:cs typeface="Calibri"/>
                <a:sym typeface="Calibri"/>
              </a:rPr>
              <a:t>In pursuing their interest in their domain, members engage in joint activities and discussions.</a:t>
            </a:r>
            <a:endParaRPr dirty="0"/>
          </a:p>
          <a:p>
            <a:pPr marL="457200" marR="0" lvl="0" indent="-342900" algn="l" rtl="0">
              <a:spcBef>
                <a:spcPts val="0"/>
              </a:spcBef>
              <a:spcAft>
                <a:spcPts val="0"/>
              </a:spcAft>
              <a:buClr>
                <a:schemeClr val="dk1"/>
              </a:buClr>
              <a:buSzPts val="1800"/>
              <a:buFont typeface="+mj-lt"/>
              <a:buAutoNum type="arabicPeriod"/>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mj-lt"/>
              <a:buAutoNum type="arabicPeriod"/>
            </a:pPr>
            <a:r>
              <a:rPr lang="en-AU" sz="1800" b="1" dirty="0">
                <a:solidFill>
                  <a:schemeClr val="dk1"/>
                </a:solidFill>
                <a:latin typeface="Calibri"/>
                <a:ea typeface="Calibri"/>
                <a:cs typeface="Calibri"/>
                <a:sym typeface="Calibri"/>
              </a:rPr>
              <a:t>The Practice: </a:t>
            </a:r>
            <a:r>
              <a:rPr lang="en-AU" sz="1800" dirty="0">
                <a:solidFill>
                  <a:schemeClr val="dk1"/>
                </a:solidFill>
                <a:latin typeface="Calibri"/>
                <a:ea typeface="Calibri"/>
                <a:cs typeface="Calibri"/>
                <a:sym typeface="Calibri"/>
              </a:rPr>
              <a:t>A community of practice is not merely a community of interest. Members of a community of practice are practitioners.</a:t>
            </a:r>
            <a:r>
              <a:rPr lang="en-AU" sz="1800" i="1" dirty="0">
                <a:solidFill>
                  <a:schemeClr val="dk1"/>
                </a:solidFill>
                <a:latin typeface="Calibri"/>
                <a:ea typeface="Calibri"/>
                <a:cs typeface="Calibri"/>
                <a:sym typeface="Calibri"/>
              </a:rPr>
              <a:t> (1998, pp. 1-</a:t>
            </a:r>
            <a:r>
              <a:rPr lang="en-AU" sz="1800" dirty="0">
                <a:solidFill>
                  <a:schemeClr val="dk1"/>
                </a:solidFill>
                <a:latin typeface="Calibri"/>
                <a:ea typeface="Calibri"/>
                <a:cs typeface="Calibri"/>
                <a:sym typeface="Calibri"/>
              </a:rPr>
              <a:t>2)”</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800" dirty="0">
                <a:solidFill>
                  <a:schemeClr val="dk1"/>
                </a:solidFill>
                <a:latin typeface="Calibri"/>
                <a:ea typeface="Calibri"/>
                <a:cs typeface="Calibri"/>
                <a:sym typeface="Calibri"/>
              </a:rPr>
              <a:t>Wenger, E. (1998)  </a:t>
            </a:r>
            <a:r>
              <a:rPr lang="en-AU" sz="1800" i="1" dirty="0">
                <a:solidFill>
                  <a:schemeClr val="dk1"/>
                </a:solidFill>
                <a:latin typeface="Calibri"/>
                <a:ea typeface="Calibri"/>
                <a:cs typeface="Calibri"/>
                <a:sym typeface="Calibri"/>
              </a:rPr>
              <a:t>Communities of practice: learning, meaning and identity</a:t>
            </a:r>
            <a:r>
              <a:rPr lang="en-AU" sz="1800" dirty="0">
                <a:solidFill>
                  <a:schemeClr val="dk1"/>
                </a:solidFill>
                <a:latin typeface="Calibri"/>
                <a:ea typeface="Calibri"/>
                <a:cs typeface="Calibri"/>
                <a:sym typeface="Calibri"/>
              </a:rPr>
              <a:t>. Cambridge University Press.</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6823" y="5505933"/>
            <a:ext cx="9144000" cy="1349738"/>
          </a:xfrm>
          <a:prstGeom prst="rect">
            <a:avLst/>
          </a:prstGeom>
          <a:noFill/>
          <a:ln>
            <a:noFill/>
          </a:ln>
        </p:spPr>
      </p:pic>
      <p:pic>
        <p:nvPicPr>
          <p:cNvPr id="168" name="Shape 168"/>
          <p:cNvPicPr preferRelativeResize="0"/>
          <p:nvPr/>
        </p:nvPicPr>
        <p:blipFill rotWithShape="1">
          <a:blip r:embed="rId4">
            <a:alphaModFix/>
          </a:blip>
          <a:srcRect/>
          <a:stretch/>
        </p:blipFill>
        <p:spPr>
          <a:xfrm>
            <a:off x="7452319" y="5690278"/>
            <a:ext cx="1698503" cy="1167721"/>
          </a:xfrm>
          <a:prstGeom prst="rect">
            <a:avLst/>
          </a:prstGeom>
          <a:noFill/>
          <a:ln>
            <a:noFill/>
          </a:ln>
        </p:spPr>
      </p:pic>
      <p:sp>
        <p:nvSpPr>
          <p:cNvPr id="169" name="Shape 169"/>
          <p:cNvSpPr txBox="1"/>
          <p:nvPr/>
        </p:nvSpPr>
        <p:spPr>
          <a:xfrm>
            <a:off x="611560" y="620687"/>
            <a:ext cx="8091511" cy="458587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800" b="1">
                <a:solidFill>
                  <a:schemeClr val="dk1"/>
                </a:solidFill>
                <a:latin typeface="Calibri"/>
                <a:ea typeface="Calibri"/>
                <a:cs typeface="Calibri"/>
                <a:sym typeface="Calibri"/>
              </a:rPr>
              <a:t>Establishing The Domain -  </a:t>
            </a:r>
            <a:r>
              <a:rPr lang="en-AU" sz="2800" b="1" u="sng">
                <a:solidFill>
                  <a:schemeClr val="hlink"/>
                </a:solidFill>
                <a:latin typeface="Calibri"/>
                <a:ea typeface="Calibri"/>
                <a:cs typeface="Calibri"/>
                <a:sym typeface="Calibri"/>
                <a:hlinkClick r:id="rId5"/>
              </a:rPr>
              <a:t>Google Circle  </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AU" sz="2800" b="1">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pic>
        <p:nvPicPr>
          <p:cNvPr id="170" name="Shape 170"/>
          <p:cNvPicPr preferRelativeResize="0"/>
          <p:nvPr/>
        </p:nvPicPr>
        <p:blipFill rotWithShape="1">
          <a:blip r:embed="rId6">
            <a:alphaModFix/>
          </a:blip>
          <a:srcRect/>
          <a:stretch/>
        </p:blipFill>
        <p:spPr>
          <a:xfrm>
            <a:off x="224136" y="1418644"/>
            <a:ext cx="8695727" cy="37576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8"/>
            <a:ext cx="8229600" cy="304561"/>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AU" sz="3959" b="0" i="0" u="none" strike="noStrike" cap="none">
                <a:solidFill>
                  <a:schemeClr val="dk1"/>
                </a:solidFill>
                <a:latin typeface="Calibri"/>
                <a:ea typeface="Calibri"/>
                <a:cs typeface="Calibri"/>
                <a:sym typeface="Calibri"/>
              </a:rPr>
              <a:t>Google Community</a:t>
            </a:r>
            <a:endParaRPr sz="3959" b="0" i="0" u="none" strike="noStrike" cap="none">
              <a:solidFill>
                <a:schemeClr val="dk1"/>
              </a:solidFill>
              <a:latin typeface="Calibri"/>
              <a:ea typeface="Calibri"/>
              <a:cs typeface="Calibri"/>
              <a:sym typeface="Calibri"/>
            </a:endParaRPr>
          </a:p>
        </p:txBody>
      </p:sp>
      <p:pic>
        <p:nvPicPr>
          <p:cNvPr id="177" name="Shape 177"/>
          <p:cNvPicPr preferRelativeResize="0"/>
          <p:nvPr/>
        </p:nvPicPr>
        <p:blipFill rotWithShape="1">
          <a:blip r:embed="rId3">
            <a:alphaModFix/>
          </a:blip>
          <a:srcRect/>
          <a:stretch/>
        </p:blipFill>
        <p:spPr>
          <a:xfrm>
            <a:off x="7452319" y="5690278"/>
            <a:ext cx="1698503" cy="1167721"/>
          </a:xfrm>
          <a:prstGeom prst="rect">
            <a:avLst/>
          </a:prstGeom>
          <a:noFill/>
          <a:ln>
            <a:noFill/>
          </a:ln>
        </p:spPr>
      </p:pic>
      <p:pic>
        <p:nvPicPr>
          <p:cNvPr id="178" name="Shape 178"/>
          <p:cNvPicPr preferRelativeResize="0"/>
          <p:nvPr/>
        </p:nvPicPr>
        <p:blipFill rotWithShape="1">
          <a:blip r:embed="rId4">
            <a:alphaModFix/>
          </a:blip>
          <a:srcRect/>
          <a:stretch/>
        </p:blipFill>
        <p:spPr>
          <a:xfrm>
            <a:off x="457200" y="926861"/>
            <a:ext cx="7859216" cy="47790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6823" y="5505933"/>
            <a:ext cx="9144000" cy="1349738"/>
          </a:xfrm>
          <a:prstGeom prst="rect">
            <a:avLst/>
          </a:prstGeom>
          <a:noFill/>
          <a:ln>
            <a:noFill/>
          </a:ln>
        </p:spPr>
      </p:pic>
      <p:pic>
        <p:nvPicPr>
          <p:cNvPr id="185" name="Shape 185"/>
          <p:cNvPicPr preferRelativeResize="0"/>
          <p:nvPr/>
        </p:nvPicPr>
        <p:blipFill rotWithShape="1">
          <a:blip r:embed="rId4">
            <a:alphaModFix/>
          </a:blip>
          <a:srcRect/>
          <a:stretch/>
        </p:blipFill>
        <p:spPr>
          <a:xfrm>
            <a:off x="7452319" y="5690278"/>
            <a:ext cx="1698503" cy="1167721"/>
          </a:xfrm>
          <a:prstGeom prst="rect">
            <a:avLst/>
          </a:prstGeom>
          <a:noFill/>
          <a:ln>
            <a:noFill/>
          </a:ln>
        </p:spPr>
      </p:pic>
      <p:pic>
        <p:nvPicPr>
          <p:cNvPr id="2" name="Picture 1">
            <a:extLst>
              <a:ext uri="{FF2B5EF4-FFF2-40B4-BE49-F238E27FC236}">
                <a16:creationId xmlns:a16="http://schemas.microsoft.com/office/drawing/2014/main" id="{AF85ACAA-93E3-4BE9-8689-607E598E9706}"/>
              </a:ext>
            </a:extLst>
          </p:cNvPr>
          <p:cNvPicPr>
            <a:picLocks noChangeAspect="1"/>
          </p:cNvPicPr>
          <p:nvPr/>
        </p:nvPicPr>
        <p:blipFill>
          <a:blip r:embed="rId5"/>
          <a:stretch>
            <a:fillRect/>
          </a:stretch>
        </p:blipFill>
        <p:spPr>
          <a:xfrm>
            <a:off x="883177" y="657594"/>
            <a:ext cx="6189803" cy="4650385"/>
          </a:xfrm>
          <a:prstGeom prst="rect">
            <a:avLst/>
          </a:prstGeom>
        </p:spPr>
      </p:pic>
      <p:sp>
        <p:nvSpPr>
          <p:cNvPr id="3" name="Rectangle 2">
            <a:extLst>
              <a:ext uri="{FF2B5EF4-FFF2-40B4-BE49-F238E27FC236}">
                <a16:creationId xmlns:a16="http://schemas.microsoft.com/office/drawing/2014/main" id="{8B680406-5052-41B8-BEE7-65930412F45D}"/>
              </a:ext>
            </a:extLst>
          </p:cNvPr>
          <p:cNvSpPr/>
          <p:nvPr/>
        </p:nvSpPr>
        <p:spPr>
          <a:xfrm>
            <a:off x="5214310" y="3189249"/>
            <a:ext cx="1052675" cy="4951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1B532C-D63E-4417-8255-8A86C711CEE1}"/>
              </a:ext>
            </a:extLst>
          </p:cNvPr>
          <p:cNvSpPr txBox="1"/>
          <p:nvPr/>
        </p:nvSpPr>
        <p:spPr>
          <a:xfrm>
            <a:off x="883176" y="182880"/>
            <a:ext cx="6414181" cy="461665"/>
          </a:xfrm>
          <a:prstGeom prst="rect">
            <a:avLst/>
          </a:prstGeom>
          <a:noFill/>
        </p:spPr>
        <p:txBody>
          <a:bodyPr wrap="square" rtlCol="0">
            <a:spAutoFit/>
          </a:bodyPr>
          <a:lstStyle/>
          <a:p>
            <a:r>
              <a:rPr lang="en-US" sz="2400" b="1" dirty="0"/>
              <a:t>Establishing Community - Facebook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a:alphaModFix/>
          </a:blip>
          <a:srcRect/>
          <a:stretch/>
        </p:blipFill>
        <p:spPr>
          <a:xfrm>
            <a:off x="6823" y="5505933"/>
            <a:ext cx="9144000" cy="1349738"/>
          </a:xfrm>
          <a:prstGeom prst="rect">
            <a:avLst/>
          </a:prstGeom>
          <a:noFill/>
          <a:ln>
            <a:noFill/>
          </a:ln>
        </p:spPr>
      </p:pic>
      <p:sp>
        <p:nvSpPr>
          <p:cNvPr id="194" name="Shape 194"/>
          <p:cNvSpPr txBox="1"/>
          <p:nvPr/>
        </p:nvSpPr>
        <p:spPr>
          <a:xfrm>
            <a:off x="512051" y="260650"/>
            <a:ext cx="8351100" cy="400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AU" sz="2000" b="1" dirty="0">
                <a:solidFill>
                  <a:schemeClr val="dk1"/>
                </a:solidFill>
                <a:latin typeface="Calibri"/>
                <a:ea typeface="Calibri"/>
                <a:cs typeface="Calibri"/>
                <a:sym typeface="Calibri"/>
              </a:rPr>
              <a:t>Combining Community Resources and Social Media with Canvas</a:t>
            </a:r>
            <a:endParaRPr sz="2800" b="1" dirty="0">
              <a:solidFill>
                <a:schemeClr val="dk1"/>
              </a:solidFill>
              <a:latin typeface="Calibri"/>
              <a:ea typeface="Calibri"/>
              <a:cs typeface="Calibri"/>
              <a:sym typeface="Calibri"/>
            </a:endParaRPr>
          </a:p>
        </p:txBody>
      </p:sp>
      <p:pic>
        <p:nvPicPr>
          <p:cNvPr id="195" name="Shape 195"/>
          <p:cNvPicPr preferRelativeResize="0"/>
          <p:nvPr/>
        </p:nvPicPr>
        <p:blipFill>
          <a:blip r:embed="rId4">
            <a:alphaModFix/>
          </a:blip>
          <a:stretch>
            <a:fillRect/>
          </a:stretch>
        </p:blipFill>
        <p:spPr>
          <a:xfrm>
            <a:off x="614087" y="877000"/>
            <a:ext cx="7915823" cy="4308001"/>
          </a:xfrm>
          <a:prstGeom prst="rect">
            <a:avLst/>
          </a:prstGeom>
          <a:noFill/>
          <a:ln>
            <a:noFill/>
          </a:ln>
        </p:spPr>
      </p:pic>
      <p:pic>
        <p:nvPicPr>
          <p:cNvPr id="196" name="Shape 196"/>
          <p:cNvPicPr preferRelativeResize="0"/>
          <p:nvPr/>
        </p:nvPicPr>
        <p:blipFill>
          <a:blip r:embed="rId5">
            <a:alphaModFix/>
          </a:blip>
          <a:stretch>
            <a:fillRect/>
          </a:stretch>
        </p:blipFill>
        <p:spPr>
          <a:xfrm>
            <a:off x="6832450" y="4993425"/>
            <a:ext cx="2030699" cy="9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a:stretch/>
        </p:blipFill>
        <p:spPr>
          <a:xfrm>
            <a:off x="6823" y="5505933"/>
            <a:ext cx="9144000" cy="1349738"/>
          </a:xfrm>
          <a:prstGeom prst="rect">
            <a:avLst/>
          </a:prstGeom>
          <a:noFill/>
          <a:ln>
            <a:noFill/>
          </a:ln>
        </p:spPr>
      </p:pic>
      <p:graphicFrame>
        <p:nvGraphicFramePr>
          <p:cNvPr id="203" name="Shape 203"/>
          <p:cNvGraphicFramePr/>
          <p:nvPr/>
        </p:nvGraphicFramePr>
        <p:xfrm>
          <a:off x="1524000" y="1397000"/>
          <a:ext cx="6096000" cy="370850"/>
        </p:xfrm>
        <a:graphic>
          <a:graphicData uri="http://schemas.openxmlformats.org/drawingml/2006/table">
            <a:tbl>
              <a:tblPr firstRow="1" bandRow="1">
                <a:noFill/>
                <a:tableStyleId>{4F3A2169-E825-4084-AC8A-629E2DD01F8F}</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spcBef>
                          <a:spcPts val="0"/>
                        </a:spcBef>
                        <a:spcAft>
                          <a:spcPts val="0"/>
                        </a:spcAft>
                        <a:buNone/>
                      </a:pPr>
                      <a:endParaRPr sz="1800"/>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sp>
        <p:nvSpPr>
          <p:cNvPr id="204" name="Shape 204"/>
          <p:cNvSpPr txBox="1"/>
          <p:nvPr/>
        </p:nvSpPr>
        <p:spPr>
          <a:xfrm>
            <a:off x="323521" y="332650"/>
            <a:ext cx="8360700" cy="400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AU" sz="2000" b="1" dirty="0">
                <a:solidFill>
                  <a:schemeClr val="dk1"/>
                </a:solidFill>
                <a:latin typeface="Calibri"/>
                <a:ea typeface="Calibri"/>
                <a:cs typeface="Calibri"/>
                <a:sym typeface="Calibri"/>
              </a:rPr>
              <a:t>Tools used to create Canvas Support Course for Researchers</a:t>
            </a:r>
          </a:p>
          <a:p>
            <a:pPr marL="0" marR="0" lvl="0" indent="0" algn="ctr" rtl="0">
              <a:spcBef>
                <a:spcPts val="0"/>
              </a:spcBef>
              <a:spcAft>
                <a:spcPts val="0"/>
              </a:spcAft>
              <a:buNone/>
            </a:pPr>
            <a:r>
              <a:rPr lang="en-AU" sz="1100" dirty="0">
                <a:solidFill>
                  <a:schemeClr val="dk1"/>
                </a:solidFill>
                <a:latin typeface="Calibri"/>
                <a:ea typeface="Calibri"/>
                <a:cs typeface="Calibri"/>
                <a:sym typeface="Calibri"/>
              </a:rPr>
              <a:t>(back to NEAS Canvas)</a:t>
            </a:r>
            <a:endParaRPr sz="11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2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2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dirty="0"/>
          </a:p>
        </p:txBody>
      </p:sp>
      <p:pic>
        <p:nvPicPr>
          <p:cNvPr id="206" name="Shape 206"/>
          <p:cNvPicPr preferRelativeResize="0"/>
          <p:nvPr/>
        </p:nvPicPr>
        <p:blipFill>
          <a:blip r:embed="rId4">
            <a:alphaModFix/>
          </a:blip>
          <a:stretch>
            <a:fillRect/>
          </a:stretch>
        </p:blipFill>
        <p:spPr>
          <a:xfrm>
            <a:off x="6845225" y="4845225"/>
            <a:ext cx="2094450" cy="972650"/>
          </a:xfrm>
          <a:prstGeom prst="rect">
            <a:avLst/>
          </a:prstGeom>
          <a:noFill/>
          <a:ln>
            <a:noFill/>
          </a:ln>
        </p:spPr>
      </p:pic>
      <p:pic>
        <p:nvPicPr>
          <p:cNvPr id="5" name="Picture 4">
            <a:extLst>
              <a:ext uri="{FF2B5EF4-FFF2-40B4-BE49-F238E27FC236}">
                <a16:creationId xmlns:a16="http://schemas.microsoft.com/office/drawing/2014/main" id="{389171B7-F639-4EFE-8168-E03E9FC7329B}"/>
              </a:ext>
            </a:extLst>
          </p:cNvPr>
          <p:cNvPicPr>
            <a:picLocks noChangeAspect="1"/>
          </p:cNvPicPr>
          <p:nvPr/>
        </p:nvPicPr>
        <p:blipFill>
          <a:blip r:embed="rId5"/>
          <a:stretch>
            <a:fillRect/>
          </a:stretch>
        </p:blipFill>
        <p:spPr>
          <a:xfrm>
            <a:off x="976621" y="1063576"/>
            <a:ext cx="2215712" cy="2055815"/>
          </a:xfrm>
          <a:prstGeom prst="rect">
            <a:avLst/>
          </a:prstGeom>
        </p:spPr>
      </p:pic>
      <p:pic>
        <p:nvPicPr>
          <p:cNvPr id="7" name="Picture 6">
            <a:extLst>
              <a:ext uri="{FF2B5EF4-FFF2-40B4-BE49-F238E27FC236}">
                <a16:creationId xmlns:a16="http://schemas.microsoft.com/office/drawing/2014/main" id="{A907C0FF-993D-416E-8736-01EA67F436D3}"/>
              </a:ext>
            </a:extLst>
          </p:cNvPr>
          <p:cNvPicPr>
            <a:picLocks noChangeAspect="1"/>
          </p:cNvPicPr>
          <p:nvPr/>
        </p:nvPicPr>
        <p:blipFill>
          <a:blip r:embed="rId6"/>
          <a:stretch>
            <a:fillRect/>
          </a:stretch>
        </p:blipFill>
        <p:spPr>
          <a:xfrm>
            <a:off x="3661376" y="1063576"/>
            <a:ext cx="2089259" cy="2089259"/>
          </a:xfrm>
          <a:prstGeom prst="rect">
            <a:avLst/>
          </a:prstGeom>
        </p:spPr>
      </p:pic>
      <p:pic>
        <p:nvPicPr>
          <p:cNvPr id="9" name="Picture 8">
            <a:extLst>
              <a:ext uri="{FF2B5EF4-FFF2-40B4-BE49-F238E27FC236}">
                <a16:creationId xmlns:a16="http://schemas.microsoft.com/office/drawing/2014/main" id="{21700B7E-8477-456E-B1B5-22BB26530DE0}"/>
              </a:ext>
            </a:extLst>
          </p:cNvPr>
          <p:cNvPicPr>
            <a:picLocks noChangeAspect="1"/>
          </p:cNvPicPr>
          <p:nvPr/>
        </p:nvPicPr>
        <p:blipFill>
          <a:blip r:embed="rId7"/>
          <a:stretch>
            <a:fillRect/>
          </a:stretch>
        </p:blipFill>
        <p:spPr>
          <a:xfrm>
            <a:off x="742930" y="3629846"/>
            <a:ext cx="2683094" cy="1341547"/>
          </a:xfrm>
          <a:prstGeom prst="rect">
            <a:avLst/>
          </a:prstGeom>
        </p:spPr>
      </p:pic>
      <p:pic>
        <p:nvPicPr>
          <p:cNvPr id="11" name="Picture 10">
            <a:extLst>
              <a:ext uri="{FF2B5EF4-FFF2-40B4-BE49-F238E27FC236}">
                <a16:creationId xmlns:a16="http://schemas.microsoft.com/office/drawing/2014/main" id="{8A122F39-BEA3-424D-90AB-5EE1981E89DC}"/>
              </a:ext>
            </a:extLst>
          </p:cNvPr>
          <p:cNvPicPr>
            <a:picLocks noChangeAspect="1"/>
          </p:cNvPicPr>
          <p:nvPr/>
        </p:nvPicPr>
        <p:blipFill>
          <a:blip r:embed="rId8"/>
          <a:stretch>
            <a:fillRect/>
          </a:stretch>
        </p:blipFill>
        <p:spPr>
          <a:xfrm>
            <a:off x="3661376" y="3474244"/>
            <a:ext cx="2157577" cy="1615907"/>
          </a:xfrm>
          <a:prstGeom prst="rect">
            <a:avLst/>
          </a:prstGeom>
        </p:spPr>
      </p:pic>
      <p:pic>
        <p:nvPicPr>
          <p:cNvPr id="2" name="Picture 1">
            <a:extLst>
              <a:ext uri="{FF2B5EF4-FFF2-40B4-BE49-F238E27FC236}">
                <a16:creationId xmlns:a16="http://schemas.microsoft.com/office/drawing/2014/main" id="{F86253FA-ECDC-4664-9392-08DDC481A917}"/>
              </a:ext>
            </a:extLst>
          </p:cNvPr>
          <p:cNvPicPr>
            <a:picLocks noChangeAspect="1"/>
          </p:cNvPicPr>
          <p:nvPr/>
        </p:nvPicPr>
        <p:blipFill>
          <a:blip r:embed="rId9"/>
          <a:stretch>
            <a:fillRect/>
          </a:stretch>
        </p:blipFill>
        <p:spPr>
          <a:xfrm>
            <a:off x="6191405" y="1267390"/>
            <a:ext cx="2546881" cy="29045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mt="58000"/>
          </a:blip>
          <a:srcRect/>
          <a:stretch/>
        </p:blipFill>
        <p:spPr>
          <a:xfrm>
            <a:off x="1917389" y="3225311"/>
            <a:ext cx="1511688" cy="2921884"/>
          </a:xfrm>
          <a:prstGeom prst="rect">
            <a:avLst/>
          </a:prstGeom>
          <a:noFill/>
          <a:ln>
            <a:noFill/>
          </a:ln>
        </p:spPr>
      </p:pic>
      <p:pic>
        <p:nvPicPr>
          <p:cNvPr id="223" name="Shape 223"/>
          <p:cNvPicPr preferRelativeResize="0"/>
          <p:nvPr/>
        </p:nvPicPr>
        <p:blipFill rotWithShape="1">
          <a:blip r:embed="rId4">
            <a:alphaModFix amt="61000"/>
          </a:blip>
          <a:srcRect l="-2" t="148" r="497"/>
          <a:stretch/>
        </p:blipFill>
        <p:spPr>
          <a:xfrm>
            <a:off x="4932948" y="3637982"/>
            <a:ext cx="3295316" cy="2263474"/>
          </a:xfrm>
          <a:prstGeom prst="rect">
            <a:avLst/>
          </a:prstGeom>
          <a:noFill/>
          <a:ln>
            <a:noFill/>
          </a:ln>
        </p:spPr>
      </p:pic>
      <p:sp>
        <p:nvSpPr>
          <p:cNvPr id="224" name="Shape 224"/>
          <p:cNvSpPr txBox="1">
            <a:spLocks noGrp="1"/>
          </p:cNvSpPr>
          <p:nvPr>
            <p:ph type="ctrTitle"/>
          </p:nvPr>
        </p:nvSpPr>
        <p:spPr>
          <a:xfrm>
            <a:off x="685800" y="1268760"/>
            <a:ext cx="7772400" cy="2075369"/>
          </a:xfrm>
          <a:prstGeom prst="rect">
            <a:avLst/>
          </a:prstGeom>
          <a:solidFill>
            <a:srgbClr val="DAEEF3"/>
          </a:solidFill>
          <a:ln w="28575" cap="flat" cmpd="sng">
            <a:solidFill>
              <a:srgbClr val="00009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Clr>
                <a:schemeClr val="dk1"/>
              </a:buClr>
              <a:buSzPts val="2800"/>
              <a:buFont typeface="Calibri"/>
              <a:buNone/>
            </a:pPr>
            <a:r>
              <a:rPr lang="en-AU" sz="2800" b="1" i="0" u="none" strike="noStrike" cap="none">
                <a:solidFill>
                  <a:schemeClr val="dk1"/>
                </a:solidFill>
                <a:latin typeface="Calibri"/>
                <a:ea typeface="Calibri"/>
                <a:cs typeface="Calibri"/>
                <a:sym typeface="Calibri"/>
              </a:rPr>
              <a:t>Project title:</a:t>
            </a:r>
            <a:br>
              <a:rPr lang="en-AU" sz="2800" b="1" i="0" u="none" strike="noStrike" cap="none">
                <a:solidFill>
                  <a:schemeClr val="dk1"/>
                </a:solidFill>
                <a:latin typeface="Calibri"/>
                <a:ea typeface="Calibri"/>
                <a:cs typeface="Calibri"/>
                <a:sym typeface="Calibri"/>
              </a:rPr>
            </a:br>
            <a:r>
              <a:rPr lang="en-AU" sz="2800" b="0" i="0" u="none" strike="noStrike" cap="none">
                <a:solidFill>
                  <a:srgbClr val="4D10A7"/>
                </a:solidFill>
                <a:latin typeface="Calibri"/>
                <a:ea typeface="Calibri"/>
                <a:cs typeface="Calibri"/>
                <a:sym typeface="Calibri"/>
              </a:rPr>
              <a:t>Features of academic writing in students’ research proposals and the influence of intensive writing training on their performances</a:t>
            </a:r>
            <a:endParaRPr sz="2800" b="0" i="0" u="none" strike="noStrike" cap="none">
              <a:solidFill>
                <a:srgbClr val="4D10A7"/>
              </a:solidFill>
              <a:latin typeface="Calibri"/>
              <a:ea typeface="Calibri"/>
              <a:cs typeface="Calibri"/>
              <a:sym typeface="Calibri"/>
            </a:endParaRPr>
          </a:p>
        </p:txBody>
      </p:sp>
      <p:sp>
        <p:nvSpPr>
          <p:cNvPr id="225" name="Shape 225"/>
          <p:cNvSpPr/>
          <p:nvPr/>
        </p:nvSpPr>
        <p:spPr>
          <a:xfrm>
            <a:off x="690773" y="3962464"/>
            <a:ext cx="3979779" cy="1938992"/>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AU" sz="2400" b="1">
                <a:solidFill>
                  <a:schemeClr val="dk1"/>
                </a:solidFill>
                <a:latin typeface="Calibri"/>
                <a:ea typeface="Calibri"/>
                <a:cs typeface="Calibri"/>
                <a:sym typeface="Calibri"/>
              </a:rPr>
              <a:t>Researcher</a:t>
            </a:r>
            <a:r>
              <a:rPr lang="en-AU" sz="2400">
                <a:solidFill>
                  <a:schemeClr val="dk1"/>
                </a:solidFill>
                <a:latin typeface="Calibri"/>
                <a:ea typeface="Calibri"/>
                <a:cs typeface="Calibri"/>
                <a:sym typeface="Calibri"/>
              </a:rPr>
              <a:t>: Thi Thu Ha Nguyen </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AU" sz="2400">
                <a:solidFill>
                  <a:schemeClr val="dk1"/>
                </a:solidFill>
                <a:latin typeface="Calibri"/>
                <a:ea typeface="Calibri"/>
                <a:cs typeface="Calibri"/>
                <a:sym typeface="Calibri"/>
              </a:rPr>
              <a:t>(Hanoi National University of Education, Vietnam)</a:t>
            </a:r>
            <a:endParaRPr/>
          </a:p>
        </p:txBody>
      </p:sp>
      <p:sp>
        <p:nvSpPr>
          <p:cNvPr id="226" name="Shape 226"/>
          <p:cNvSpPr txBox="1"/>
          <p:nvPr/>
        </p:nvSpPr>
        <p:spPr>
          <a:xfrm>
            <a:off x="4715042" y="3975897"/>
            <a:ext cx="3743158" cy="1938992"/>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AU" sz="2400" b="1">
                <a:solidFill>
                  <a:schemeClr val="dk1"/>
                </a:solidFill>
                <a:latin typeface="Calibri"/>
                <a:ea typeface="Calibri"/>
                <a:cs typeface="Calibri"/>
                <a:sym typeface="Calibri"/>
              </a:rPr>
              <a:t>Mentor &amp; co-author</a:t>
            </a:r>
            <a:r>
              <a:rPr lang="en-AU" sz="2400">
                <a:solidFill>
                  <a:schemeClr val="dk1"/>
                </a:solidFill>
                <a:latin typeface="Calibri"/>
                <a:ea typeface="Calibri"/>
                <a:cs typeface="Calibri"/>
                <a:sym typeface="Calibri"/>
              </a:rPr>
              <a:t>: Emily Edwards </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AU" sz="2400">
                <a:solidFill>
                  <a:schemeClr val="dk1"/>
                </a:solidFill>
                <a:latin typeface="Calibri"/>
                <a:ea typeface="Calibri"/>
                <a:cs typeface="Calibri"/>
                <a:sym typeface="Calibri"/>
              </a:rPr>
              <a:t>(UNSW &amp; UTS: Insearch, Australia)</a:t>
            </a:r>
            <a:endParaRPr sz="2400">
              <a:solidFill>
                <a:schemeClr val="dk1"/>
              </a:solidFill>
              <a:latin typeface="Calibri"/>
              <a:ea typeface="Calibri"/>
              <a:cs typeface="Calibri"/>
              <a:sym typeface="Calibri"/>
            </a:endParaRPr>
          </a:p>
        </p:txBody>
      </p:sp>
      <p:pic>
        <p:nvPicPr>
          <p:cNvPr id="227" name="Shape 227"/>
          <p:cNvPicPr preferRelativeResize="0"/>
          <p:nvPr/>
        </p:nvPicPr>
        <p:blipFill rotWithShape="1">
          <a:blip r:embed="rId5">
            <a:alphaModFix/>
          </a:blip>
          <a:srcRect/>
          <a:stretch/>
        </p:blipFill>
        <p:spPr>
          <a:xfrm>
            <a:off x="7452319" y="5690278"/>
            <a:ext cx="1698503" cy="1167721"/>
          </a:xfrm>
          <a:prstGeom prst="rect">
            <a:avLst/>
          </a:prstGeom>
          <a:noFill/>
          <a:ln>
            <a:noFill/>
          </a:ln>
        </p:spPr>
      </p:pic>
      <p:sp>
        <p:nvSpPr>
          <p:cNvPr id="228" name="Shape 228"/>
          <p:cNvSpPr txBox="1"/>
          <p:nvPr/>
        </p:nvSpPr>
        <p:spPr>
          <a:xfrm>
            <a:off x="685800" y="548680"/>
            <a:ext cx="7342584"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The Practice – Mentor and Researcher working one to one</a:t>
            </a:r>
            <a:endParaRPr sz="18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a:t>The Practice - </a:t>
            </a:r>
            <a:r>
              <a:rPr lang="en-AU" sz="4400" b="0" i="0" u="none" strike="noStrike" cap="none">
                <a:solidFill>
                  <a:schemeClr val="dk1"/>
                </a:solidFill>
                <a:latin typeface="Calibri"/>
                <a:ea typeface="Calibri"/>
                <a:cs typeface="Calibri"/>
                <a:sym typeface="Calibri"/>
              </a:rPr>
              <a:t>Our project planning</a:t>
            </a:r>
            <a:endParaRPr sz="4400" b="0" i="0" u="none" strike="noStrike" cap="none">
              <a:solidFill>
                <a:schemeClr val="dk1"/>
              </a:solidFill>
              <a:latin typeface="Calibri"/>
              <a:ea typeface="Calibri"/>
              <a:cs typeface="Calibri"/>
              <a:sym typeface="Calibri"/>
            </a:endParaRPr>
          </a:p>
        </p:txBody>
      </p:sp>
      <p:pic>
        <p:nvPicPr>
          <p:cNvPr id="235" name="Shape 235" descr="Screen Shot 2014-08-11 at 12.22.27 pm.png"/>
          <p:cNvPicPr preferRelativeResize="0">
            <a:picLocks noGrp="1"/>
          </p:cNvPicPr>
          <p:nvPr>
            <p:ph type="body" idx="1"/>
          </p:nvPr>
        </p:nvPicPr>
        <p:blipFill rotWithShape="1">
          <a:blip r:embed="rId3">
            <a:alphaModFix/>
          </a:blip>
          <a:srcRect l="19253" t="17500" r="20701" b="25809"/>
          <a:stretch/>
        </p:blipFill>
        <p:spPr>
          <a:xfrm>
            <a:off x="829574" y="1417638"/>
            <a:ext cx="7600115" cy="4484662"/>
          </a:xfrm>
          <a:prstGeom prst="rect">
            <a:avLst/>
          </a:prstGeom>
          <a:noFill/>
          <a:ln w="9525" cap="flat" cmpd="sng">
            <a:solidFill>
              <a:srgbClr val="000090"/>
            </a:solidFill>
            <a:prstDash val="solid"/>
            <a:round/>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l="2057" t="6889" r="10889" b="14666"/>
          <a:stretch/>
        </p:blipFill>
        <p:spPr>
          <a:xfrm>
            <a:off x="5343726" y="3220722"/>
            <a:ext cx="1711033" cy="1541819"/>
          </a:xfrm>
          <a:prstGeom prst="rect">
            <a:avLst/>
          </a:prstGeom>
          <a:noFill/>
          <a:ln>
            <a:noFill/>
          </a:ln>
        </p:spPr>
      </p:pic>
      <p:sp>
        <p:nvSpPr>
          <p:cNvPr id="242" name="Shape 242"/>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3600"/>
              <a:t>The Practice - </a:t>
            </a:r>
            <a:r>
              <a:rPr lang="en-AU" sz="3600" b="0" i="0" u="none" strike="noStrike" cap="none">
                <a:solidFill>
                  <a:schemeClr val="dk1"/>
                </a:solidFill>
                <a:latin typeface="Calibri"/>
                <a:ea typeface="Calibri"/>
                <a:cs typeface="Calibri"/>
                <a:sym typeface="Calibri"/>
              </a:rPr>
              <a:t>Our mentoring process</a:t>
            </a:r>
            <a:endParaRPr sz="3600" b="0" i="0" u="none" strike="noStrike" cap="none">
              <a:solidFill>
                <a:schemeClr val="dk1"/>
              </a:solidFill>
              <a:latin typeface="Calibri"/>
              <a:ea typeface="Calibri"/>
              <a:cs typeface="Calibri"/>
              <a:sym typeface="Calibri"/>
            </a:endParaRPr>
          </a:p>
        </p:txBody>
      </p:sp>
      <p:sp>
        <p:nvSpPr>
          <p:cNvPr id="243" name="Shape 243"/>
          <p:cNvSpPr txBox="1"/>
          <p:nvPr/>
        </p:nvSpPr>
        <p:spPr>
          <a:xfrm>
            <a:off x="669838" y="1535243"/>
            <a:ext cx="4005079"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400">
                <a:solidFill>
                  <a:schemeClr val="dk1"/>
                </a:solidFill>
                <a:latin typeface="Calibri"/>
                <a:ea typeface="Calibri"/>
                <a:cs typeface="Calibri"/>
                <a:sym typeface="Calibri"/>
              </a:rPr>
              <a:t>1) Informal ‘needs analysis’</a:t>
            </a:r>
            <a:endParaRPr sz="2400">
              <a:solidFill>
                <a:schemeClr val="dk1"/>
              </a:solidFill>
              <a:latin typeface="Calibri"/>
              <a:ea typeface="Calibri"/>
              <a:cs typeface="Calibri"/>
              <a:sym typeface="Calibri"/>
            </a:endParaRPr>
          </a:p>
        </p:txBody>
      </p:sp>
      <p:sp>
        <p:nvSpPr>
          <p:cNvPr id="244" name="Shape 244"/>
          <p:cNvSpPr txBox="1"/>
          <p:nvPr/>
        </p:nvSpPr>
        <p:spPr>
          <a:xfrm>
            <a:off x="4563279" y="2526172"/>
            <a:ext cx="3614339" cy="83099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400">
                <a:solidFill>
                  <a:schemeClr val="dk1"/>
                </a:solidFill>
                <a:latin typeface="Calibri"/>
                <a:ea typeface="Calibri"/>
                <a:cs typeface="Calibri"/>
                <a:sym typeface="Calibri"/>
              </a:rPr>
              <a:t>2) Method and frequency of communication</a:t>
            </a:r>
            <a:endParaRPr sz="2400">
              <a:solidFill>
                <a:schemeClr val="dk1"/>
              </a:solidFill>
              <a:latin typeface="Calibri"/>
              <a:ea typeface="Calibri"/>
              <a:cs typeface="Calibri"/>
              <a:sym typeface="Calibri"/>
            </a:endParaRPr>
          </a:p>
        </p:txBody>
      </p:sp>
      <p:sp>
        <p:nvSpPr>
          <p:cNvPr id="245" name="Shape 245"/>
          <p:cNvSpPr txBox="1"/>
          <p:nvPr/>
        </p:nvSpPr>
        <p:spPr>
          <a:xfrm>
            <a:off x="879164" y="3991632"/>
            <a:ext cx="3502699" cy="15696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400">
                <a:solidFill>
                  <a:schemeClr val="dk1"/>
                </a:solidFill>
                <a:latin typeface="Calibri"/>
                <a:ea typeface="Calibri"/>
                <a:cs typeface="Calibri"/>
                <a:sym typeface="Calibri"/>
              </a:rPr>
              <a:t>3) Sensitivity to researcher’s needs – support but not too much pressure!</a:t>
            </a:r>
            <a:endParaRPr sz="2400">
              <a:solidFill>
                <a:schemeClr val="dk1"/>
              </a:solidFill>
              <a:latin typeface="Calibri"/>
              <a:ea typeface="Calibri"/>
              <a:cs typeface="Calibri"/>
              <a:sym typeface="Calibri"/>
            </a:endParaRPr>
          </a:p>
        </p:txBody>
      </p:sp>
      <p:sp>
        <p:nvSpPr>
          <p:cNvPr id="246" name="Shape 246"/>
          <p:cNvSpPr txBox="1"/>
          <p:nvPr/>
        </p:nvSpPr>
        <p:spPr>
          <a:xfrm>
            <a:off x="5121476" y="4715294"/>
            <a:ext cx="3181736" cy="83099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400">
                <a:solidFill>
                  <a:schemeClr val="dk1"/>
                </a:solidFill>
                <a:latin typeface="Calibri"/>
                <a:ea typeface="Calibri"/>
                <a:cs typeface="Calibri"/>
                <a:sym typeface="Calibri"/>
              </a:rPr>
              <a:t>4) Creating professional relationships</a:t>
            </a:r>
            <a:endParaRPr sz="2400">
              <a:solidFill>
                <a:schemeClr val="dk1"/>
              </a:solidFill>
              <a:latin typeface="Calibri"/>
              <a:ea typeface="Calibri"/>
              <a:cs typeface="Calibri"/>
              <a:sym typeface="Calibri"/>
            </a:endParaRPr>
          </a:p>
        </p:txBody>
      </p:sp>
      <p:cxnSp>
        <p:nvCxnSpPr>
          <p:cNvPr id="247" name="Shape 247"/>
          <p:cNvCxnSpPr/>
          <p:nvPr/>
        </p:nvCxnSpPr>
        <p:spPr>
          <a:xfrm>
            <a:off x="4381863" y="1702724"/>
            <a:ext cx="1144200" cy="711900"/>
          </a:xfrm>
          <a:prstGeom prst="curvedConnector3">
            <a:avLst>
              <a:gd name="adj1" fmla="val 50000"/>
            </a:avLst>
          </a:prstGeom>
          <a:noFill/>
          <a:ln w="57150" cap="flat" cmpd="sng">
            <a:solidFill>
              <a:srgbClr val="614CBD"/>
            </a:solidFill>
            <a:prstDash val="solid"/>
            <a:round/>
            <a:headEnd type="none" w="med" len="med"/>
            <a:tailEnd type="stealth" w="lg" len="lg"/>
          </a:ln>
          <a:effectLst>
            <a:outerShdw blurRad="40000" dist="20000" dir="5400000" rotWithShape="0">
              <a:srgbClr val="000000">
                <a:alpha val="37647"/>
              </a:srgbClr>
            </a:outerShdw>
          </a:effectLst>
        </p:spPr>
      </p:cxnSp>
      <p:cxnSp>
        <p:nvCxnSpPr>
          <p:cNvPr id="248" name="Shape 248"/>
          <p:cNvCxnSpPr>
            <a:stCxn id="244" idx="1"/>
          </p:cNvCxnSpPr>
          <p:nvPr/>
        </p:nvCxnSpPr>
        <p:spPr>
          <a:xfrm flipH="1">
            <a:off x="3195579" y="2941671"/>
            <a:ext cx="1367700" cy="1231500"/>
          </a:xfrm>
          <a:prstGeom prst="curvedConnector3">
            <a:avLst>
              <a:gd name="adj1" fmla="val 50000"/>
            </a:avLst>
          </a:prstGeom>
          <a:noFill/>
          <a:ln w="57150" cap="flat" cmpd="sng">
            <a:solidFill>
              <a:srgbClr val="614CBD"/>
            </a:solidFill>
            <a:prstDash val="solid"/>
            <a:round/>
            <a:headEnd type="none" w="med" len="med"/>
            <a:tailEnd type="stealth" w="lg" len="lg"/>
          </a:ln>
          <a:effectLst>
            <a:outerShdw blurRad="40000" dist="20000" dir="5400000" rotWithShape="0">
              <a:srgbClr val="000000">
                <a:alpha val="37647"/>
              </a:srgbClr>
            </a:outerShdw>
          </a:effectLst>
        </p:spPr>
      </p:cxnSp>
      <p:cxnSp>
        <p:nvCxnSpPr>
          <p:cNvPr id="249" name="Shape 249"/>
          <p:cNvCxnSpPr/>
          <p:nvPr/>
        </p:nvCxnSpPr>
        <p:spPr>
          <a:xfrm>
            <a:off x="3921348" y="4577815"/>
            <a:ext cx="1172100" cy="589500"/>
          </a:xfrm>
          <a:prstGeom prst="curvedConnector3">
            <a:avLst>
              <a:gd name="adj1" fmla="val 50005"/>
            </a:avLst>
          </a:prstGeom>
          <a:noFill/>
          <a:ln w="57150" cap="flat" cmpd="sng">
            <a:solidFill>
              <a:srgbClr val="614CBD"/>
            </a:solidFill>
            <a:prstDash val="solid"/>
            <a:round/>
            <a:headEnd type="none" w="med" len="med"/>
            <a:tailEnd type="stealth" w="lg" len="lg"/>
          </a:ln>
          <a:effectLst>
            <a:outerShdw blurRad="40000" dist="20000" dir="5400000" rotWithShape="0">
              <a:srgbClr val="000000">
                <a:alpha val="37647"/>
              </a:srgbClr>
            </a:outerShdw>
          </a:effectLst>
        </p:spPr>
      </p:cxnSp>
      <p:pic>
        <p:nvPicPr>
          <p:cNvPr id="250" name="Shape 250"/>
          <p:cNvPicPr preferRelativeResize="0"/>
          <p:nvPr/>
        </p:nvPicPr>
        <p:blipFill rotWithShape="1">
          <a:blip r:embed="rId4">
            <a:alphaModFix/>
          </a:blip>
          <a:srcRect/>
          <a:stretch/>
        </p:blipFill>
        <p:spPr>
          <a:xfrm>
            <a:off x="1074534" y="1968995"/>
            <a:ext cx="2349863" cy="1832893"/>
          </a:xfrm>
          <a:prstGeom prst="rect">
            <a:avLst/>
          </a:prstGeom>
          <a:noFill/>
          <a:ln>
            <a:noFill/>
          </a:ln>
        </p:spPr>
      </p:pic>
      <p:pic>
        <p:nvPicPr>
          <p:cNvPr id="251" name="Shape 251"/>
          <p:cNvPicPr preferRelativeResize="0"/>
          <p:nvPr/>
        </p:nvPicPr>
        <p:blipFill rotWithShape="1">
          <a:blip r:embed="rId5">
            <a:alphaModFix/>
          </a:blip>
          <a:srcRect/>
          <a:stretch/>
        </p:blipFill>
        <p:spPr>
          <a:xfrm>
            <a:off x="7452319" y="5690278"/>
            <a:ext cx="1698503" cy="11677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3">
            <a:alphaModFix/>
          </a:blip>
          <a:srcRect l="2054" t="6887" r="10890" b="14668"/>
          <a:stretch/>
        </p:blipFill>
        <p:spPr>
          <a:xfrm>
            <a:off x="7259814" y="184785"/>
            <a:ext cx="1711033" cy="1541819"/>
          </a:xfrm>
          <a:prstGeom prst="rect">
            <a:avLst/>
          </a:prstGeom>
          <a:noFill/>
          <a:ln>
            <a:noFill/>
          </a:ln>
        </p:spPr>
      </p:pic>
      <p:sp>
        <p:nvSpPr>
          <p:cNvPr id="258" name="Shape 258"/>
          <p:cNvSpPr txBox="1">
            <a:spLocks noGrp="1"/>
          </p:cNvSpPr>
          <p:nvPr>
            <p:ph type="title"/>
          </p:nvPr>
        </p:nvSpPr>
        <p:spPr>
          <a:xfrm>
            <a:off x="-68650" y="274625"/>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3600" dirty="0"/>
              <a:t>Google Form Survey Feedback  Communication</a:t>
            </a:r>
            <a:endParaRPr sz="3600" b="0" i="0" u="none" strike="noStrike" cap="none" dirty="0">
              <a:solidFill>
                <a:schemeClr val="dk1"/>
              </a:solidFill>
              <a:latin typeface="Calibri"/>
              <a:ea typeface="Calibri"/>
              <a:cs typeface="Calibri"/>
              <a:sym typeface="Calibri"/>
            </a:endParaRPr>
          </a:p>
        </p:txBody>
      </p:sp>
      <p:sp>
        <p:nvSpPr>
          <p:cNvPr id="259" name="Shape 259"/>
          <p:cNvSpPr txBox="1"/>
          <p:nvPr/>
        </p:nvSpPr>
        <p:spPr>
          <a:xfrm>
            <a:off x="5121476" y="4715294"/>
            <a:ext cx="3181800" cy="831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260" name="Shape 260"/>
          <p:cNvPicPr preferRelativeResize="0"/>
          <p:nvPr/>
        </p:nvPicPr>
        <p:blipFill rotWithShape="1">
          <a:blip r:embed="rId4">
            <a:alphaModFix/>
          </a:blip>
          <a:srcRect/>
          <a:stretch/>
        </p:blipFill>
        <p:spPr>
          <a:xfrm>
            <a:off x="7452319" y="5690278"/>
            <a:ext cx="1698503" cy="1167721"/>
          </a:xfrm>
          <a:prstGeom prst="rect">
            <a:avLst/>
          </a:prstGeom>
          <a:noFill/>
          <a:ln>
            <a:noFill/>
          </a:ln>
        </p:spPr>
      </p:pic>
      <p:pic>
        <p:nvPicPr>
          <p:cNvPr id="261" name="Shape 261" descr="Forms response chart. Question title: What was the most commonly used method of communication with your mentee?. Number of responses: 10 responses."/>
          <p:cNvPicPr preferRelativeResize="0"/>
          <p:nvPr/>
        </p:nvPicPr>
        <p:blipFill>
          <a:blip r:embed="rId5">
            <a:alphaModFix/>
          </a:blip>
          <a:stretch>
            <a:fillRect/>
          </a:stretch>
        </p:blipFill>
        <p:spPr>
          <a:xfrm>
            <a:off x="678250" y="1889475"/>
            <a:ext cx="8164691" cy="38008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animEffect transition="in" filter="fade">
                                      <p:cBhvr>
                                        <p:cTn id="15"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a:stretch/>
        </p:blipFill>
        <p:spPr>
          <a:xfrm>
            <a:off x="6823" y="5505933"/>
            <a:ext cx="9144000" cy="1349738"/>
          </a:xfrm>
          <a:prstGeom prst="rect">
            <a:avLst/>
          </a:prstGeom>
          <a:noFill/>
          <a:ln>
            <a:noFill/>
          </a:ln>
        </p:spPr>
      </p:pic>
      <p:sp>
        <p:nvSpPr>
          <p:cNvPr id="101" name="Shape 101"/>
          <p:cNvSpPr txBox="1"/>
          <p:nvPr/>
        </p:nvSpPr>
        <p:spPr>
          <a:xfrm>
            <a:off x="1011086" y="692696"/>
            <a:ext cx="7521354" cy="33547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3600" b="1" dirty="0">
                <a:solidFill>
                  <a:schemeClr val="dk1"/>
                </a:solidFill>
                <a:latin typeface="Calibri"/>
                <a:ea typeface="Calibri"/>
                <a:cs typeface="Calibri"/>
                <a:sym typeface="Calibri"/>
              </a:rPr>
              <a:t>Order of Presentation</a:t>
            </a:r>
            <a:endParaRPr dirty="0"/>
          </a:p>
          <a:p>
            <a:pPr marR="0" lvl="0" algn="l" rtl="0">
              <a:spcBef>
                <a:spcPts val="0"/>
              </a:spcBef>
              <a:spcAft>
                <a:spcPts val="0"/>
              </a:spcAft>
              <a:buClr>
                <a:schemeClr val="dk1"/>
              </a:buClr>
              <a:buSzPts val="2800"/>
            </a:pPr>
            <a:r>
              <a:rPr lang="en-AU" sz="2800" b="1"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AU" sz="2800" b="1" dirty="0">
                <a:solidFill>
                  <a:schemeClr val="dk1"/>
                </a:solidFill>
                <a:latin typeface="Calibri"/>
                <a:ea typeface="Calibri"/>
                <a:cs typeface="Calibri"/>
                <a:sym typeface="Calibri"/>
              </a:rPr>
              <a:t>The Project to Date</a:t>
            </a:r>
            <a:endParaRPr dirty="0"/>
          </a:p>
          <a:p>
            <a:pPr marL="457200" marR="0" lvl="0" indent="-457200" algn="l" rtl="0">
              <a:spcBef>
                <a:spcPts val="0"/>
              </a:spcBef>
              <a:spcAft>
                <a:spcPts val="0"/>
              </a:spcAft>
              <a:buClr>
                <a:schemeClr val="dk1"/>
              </a:buClr>
              <a:buSzPts val="2800"/>
              <a:buFont typeface="Arial"/>
              <a:buChar char="•"/>
            </a:pPr>
            <a:r>
              <a:rPr lang="en-AU" sz="2800" b="1" dirty="0">
                <a:solidFill>
                  <a:schemeClr val="dk1"/>
                </a:solidFill>
                <a:latin typeface="Calibri"/>
                <a:ea typeface="Calibri"/>
                <a:cs typeface="Calibri"/>
                <a:sym typeface="Calibri"/>
              </a:rPr>
              <a:t>Communities of Practice</a:t>
            </a:r>
            <a:endParaRPr dirty="0"/>
          </a:p>
          <a:p>
            <a:pPr marL="457200" marR="0" lvl="0" indent="-457200" algn="l" rtl="0">
              <a:spcBef>
                <a:spcPts val="0"/>
              </a:spcBef>
              <a:spcAft>
                <a:spcPts val="0"/>
              </a:spcAft>
              <a:buClr>
                <a:schemeClr val="dk1"/>
              </a:buClr>
              <a:buSzPts val="2800"/>
              <a:buFont typeface="Arial"/>
              <a:buChar char="•"/>
            </a:pPr>
            <a:r>
              <a:rPr lang="en-AU" sz="2800" b="1" dirty="0">
                <a:solidFill>
                  <a:schemeClr val="dk1"/>
                </a:solidFill>
                <a:latin typeface="Calibri"/>
                <a:ea typeface="Calibri"/>
                <a:cs typeface="Calibri"/>
                <a:sym typeface="Calibri"/>
              </a:rPr>
              <a:t>Social Media</a:t>
            </a:r>
          </a:p>
          <a:p>
            <a:pPr marL="457200" marR="0" lvl="0" indent="-457200" algn="l" rtl="0">
              <a:spcBef>
                <a:spcPts val="0"/>
              </a:spcBef>
              <a:spcAft>
                <a:spcPts val="0"/>
              </a:spcAft>
              <a:buClr>
                <a:schemeClr val="dk1"/>
              </a:buClr>
              <a:buSzPts val="2800"/>
              <a:buFont typeface="Arial"/>
              <a:buChar char="•"/>
            </a:pPr>
            <a:r>
              <a:rPr lang="en-AU" sz="2800" b="1" dirty="0">
                <a:solidFill>
                  <a:schemeClr val="dk1"/>
                </a:solidFill>
                <a:latin typeface="Calibri"/>
                <a:ea typeface="Calibri"/>
                <a:cs typeface="Calibri"/>
                <a:sym typeface="Calibri"/>
              </a:rPr>
              <a:t>Canvas LMS &amp; LTIs</a:t>
            </a:r>
            <a:endParaRPr sz="2800" b="1"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AU" sz="2800" b="1" dirty="0">
                <a:solidFill>
                  <a:schemeClr val="dk1"/>
                </a:solidFill>
                <a:latin typeface="Calibri"/>
                <a:ea typeface="Calibri"/>
                <a:cs typeface="Calibri"/>
                <a:sym typeface="Calibri"/>
              </a:rPr>
              <a:t>Final Questions &amp; Discussion</a:t>
            </a:r>
            <a:endParaRPr dirty="0"/>
          </a:p>
        </p:txBody>
      </p:sp>
      <p:pic>
        <p:nvPicPr>
          <p:cNvPr id="102" name="Shape 102"/>
          <p:cNvPicPr preferRelativeResize="0"/>
          <p:nvPr/>
        </p:nvPicPr>
        <p:blipFill rotWithShape="1">
          <a:blip r:embed="rId4">
            <a:alphaModFix/>
          </a:blip>
          <a:srcRect/>
          <a:stretch/>
        </p:blipFill>
        <p:spPr>
          <a:xfrm>
            <a:off x="7452319" y="5690278"/>
            <a:ext cx="1698503" cy="11677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81371" y="80201"/>
            <a:ext cx="8229600" cy="1143000"/>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Clr>
                <a:schemeClr val="dk1"/>
              </a:buClr>
              <a:buSzPts val="4400"/>
              <a:buFont typeface="Calibri"/>
              <a:buNone/>
            </a:pPr>
            <a:r>
              <a:rPr lang="en-AU" sz="3200" dirty="0"/>
              <a:t>Google Form Survey Feedback </a:t>
            </a:r>
            <a:br>
              <a:rPr lang="en-AU" sz="3200" dirty="0"/>
            </a:br>
            <a:r>
              <a:rPr lang="en-AU" sz="3200" dirty="0"/>
              <a:t> Grant Recipients</a:t>
            </a:r>
            <a:endParaRPr sz="3200" b="0" i="0" u="none" strike="noStrike" cap="none" dirty="0">
              <a:solidFill>
                <a:schemeClr val="dk1"/>
              </a:solidFill>
              <a:latin typeface="Calibri"/>
              <a:ea typeface="Calibri"/>
              <a:cs typeface="Calibri"/>
              <a:sym typeface="Calibri"/>
            </a:endParaRPr>
          </a:p>
        </p:txBody>
      </p:sp>
      <p:pic>
        <p:nvPicPr>
          <p:cNvPr id="268" name="Shape 268"/>
          <p:cNvPicPr preferRelativeResize="0"/>
          <p:nvPr/>
        </p:nvPicPr>
        <p:blipFill rotWithShape="1">
          <a:blip r:embed="rId3">
            <a:alphaModFix/>
          </a:blip>
          <a:srcRect/>
          <a:stretch/>
        </p:blipFill>
        <p:spPr>
          <a:xfrm>
            <a:off x="7452319" y="5690278"/>
            <a:ext cx="1698503" cy="1167721"/>
          </a:xfrm>
          <a:prstGeom prst="rect">
            <a:avLst/>
          </a:prstGeom>
          <a:noFill/>
          <a:ln>
            <a:noFill/>
          </a:ln>
        </p:spPr>
      </p:pic>
      <p:sp>
        <p:nvSpPr>
          <p:cNvPr id="269" name="Shape 269"/>
          <p:cNvSpPr txBox="1"/>
          <p:nvPr/>
        </p:nvSpPr>
        <p:spPr>
          <a:xfrm>
            <a:off x="8194550" y="2373217"/>
            <a:ext cx="6310200" cy="7362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endParaRPr/>
          </a:p>
        </p:txBody>
      </p:sp>
      <p:sp>
        <p:nvSpPr>
          <p:cNvPr id="270" name="Shape 270"/>
          <p:cNvSpPr txBox="1"/>
          <p:nvPr/>
        </p:nvSpPr>
        <p:spPr>
          <a:xfrm>
            <a:off x="155172" y="1204069"/>
            <a:ext cx="7953600" cy="4338300"/>
          </a:xfrm>
          <a:prstGeom prst="rect">
            <a:avLst/>
          </a:prstGeom>
          <a:noFill/>
          <a:ln>
            <a:noFill/>
          </a:ln>
        </p:spPr>
        <p:txBody>
          <a:bodyPr wrap="square" lIns="91425" tIns="91425" rIns="91425" bIns="91425" anchor="t" anchorCtr="0">
            <a:noAutofit/>
          </a:bodyPr>
          <a:lstStyle/>
          <a:p>
            <a:pPr marL="152400" marR="152400" lvl="0" indent="0" rtl="0">
              <a:lnSpc>
                <a:spcPct val="131625"/>
              </a:lnSpc>
              <a:spcBef>
                <a:spcPts val="0"/>
              </a:spcBef>
              <a:spcAft>
                <a:spcPts val="0"/>
              </a:spcAft>
              <a:buClr>
                <a:schemeClr val="dk1"/>
              </a:buClr>
              <a:buSzPts val="1100"/>
              <a:buFont typeface="Arial"/>
              <a:buNone/>
            </a:pPr>
            <a:r>
              <a:rPr lang="en-AU" b="1">
                <a:solidFill>
                  <a:schemeClr val="dk1"/>
                </a:solidFill>
                <a:latin typeface="Roboto"/>
                <a:ea typeface="Roboto"/>
                <a:cs typeface="Roboto"/>
                <a:sym typeface="Roboto"/>
              </a:rPr>
              <a:t>I was confused at first since I had two mentors. The first was of </a:t>
            </a:r>
            <a:r>
              <a:rPr lang="en-AU" b="1">
                <a:solidFill>
                  <a:srgbClr val="FF0000"/>
                </a:solidFill>
                <a:latin typeface="Roboto"/>
                <a:ea typeface="Roboto"/>
                <a:cs typeface="Roboto"/>
                <a:sym typeface="Roboto"/>
              </a:rPr>
              <a:t>no help</a:t>
            </a:r>
            <a:r>
              <a:rPr lang="en-AU" b="1">
                <a:solidFill>
                  <a:schemeClr val="dk1"/>
                </a:solidFill>
                <a:latin typeface="Roboto"/>
                <a:ea typeface="Roboto"/>
                <a:cs typeface="Roboto"/>
                <a:sym typeface="Roboto"/>
              </a:rPr>
              <a:t> to my paper; the second was </a:t>
            </a:r>
            <a:r>
              <a:rPr lang="en-AU" b="1">
                <a:solidFill>
                  <a:srgbClr val="6AA84F"/>
                </a:solidFill>
                <a:latin typeface="Roboto"/>
                <a:ea typeface="Roboto"/>
                <a:cs typeface="Roboto"/>
                <a:sym typeface="Roboto"/>
              </a:rPr>
              <a:t>sent from heaven </a:t>
            </a:r>
            <a:r>
              <a:rPr lang="en-AU" b="1">
                <a:solidFill>
                  <a:schemeClr val="dk1"/>
                </a:solidFill>
                <a:latin typeface="Roboto"/>
                <a:ea typeface="Roboto"/>
                <a:cs typeface="Roboto"/>
                <a:sym typeface="Roboto"/>
              </a:rPr>
              <a:t>as she </a:t>
            </a:r>
            <a:r>
              <a:rPr lang="en-AU" b="1">
                <a:solidFill>
                  <a:srgbClr val="6AA84F"/>
                </a:solidFill>
                <a:latin typeface="Roboto"/>
                <a:ea typeface="Roboto"/>
                <a:cs typeface="Roboto"/>
                <a:sym typeface="Roboto"/>
              </a:rPr>
              <a:t>helped </a:t>
            </a:r>
            <a:r>
              <a:rPr lang="en-AU" b="1">
                <a:solidFill>
                  <a:schemeClr val="dk1"/>
                </a:solidFill>
                <a:latin typeface="Roboto"/>
                <a:ea typeface="Roboto"/>
                <a:cs typeface="Roboto"/>
                <a:sym typeface="Roboto"/>
              </a:rPr>
              <a:t>and </a:t>
            </a:r>
            <a:r>
              <a:rPr lang="en-AU" b="1">
                <a:solidFill>
                  <a:srgbClr val="6AA84F"/>
                </a:solidFill>
                <a:latin typeface="Roboto"/>
                <a:ea typeface="Roboto"/>
                <a:cs typeface="Roboto"/>
                <a:sym typeface="Roboto"/>
              </a:rPr>
              <a:t>guided</a:t>
            </a:r>
            <a:r>
              <a:rPr lang="en-AU" b="1">
                <a:solidFill>
                  <a:srgbClr val="38761D"/>
                </a:solidFill>
                <a:latin typeface="Roboto"/>
                <a:ea typeface="Roboto"/>
                <a:cs typeface="Roboto"/>
                <a:sym typeface="Roboto"/>
              </a:rPr>
              <a:t> </a:t>
            </a:r>
            <a:r>
              <a:rPr lang="en-AU" b="1">
                <a:solidFill>
                  <a:schemeClr val="dk1"/>
                </a:solidFill>
                <a:latin typeface="Roboto"/>
                <a:ea typeface="Roboto"/>
                <a:cs typeface="Roboto"/>
                <a:sym typeface="Roboto"/>
              </a:rPr>
              <a:t>me throughout the whole research process. I </a:t>
            </a:r>
            <a:r>
              <a:rPr lang="en-AU" b="1">
                <a:solidFill>
                  <a:srgbClr val="6AA84F"/>
                </a:solidFill>
                <a:latin typeface="Roboto"/>
                <a:ea typeface="Roboto"/>
                <a:cs typeface="Roboto"/>
                <a:sym typeface="Roboto"/>
              </a:rPr>
              <a:t>learned a lot </a:t>
            </a:r>
            <a:r>
              <a:rPr lang="en-AU" b="1">
                <a:solidFill>
                  <a:schemeClr val="dk1"/>
                </a:solidFill>
                <a:latin typeface="Roboto"/>
                <a:ea typeface="Roboto"/>
                <a:cs typeface="Roboto"/>
                <a:sym typeface="Roboto"/>
              </a:rPr>
              <a:t>from this research mentoring thing. I have actually </a:t>
            </a:r>
            <a:r>
              <a:rPr lang="en-AU" b="1">
                <a:solidFill>
                  <a:srgbClr val="FF0000"/>
                </a:solidFill>
                <a:latin typeface="Roboto"/>
                <a:ea typeface="Roboto"/>
                <a:cs typeface="Roboto"/>
                <a:sym typeface="Roboto"/>
              </a:rPr>
              <a:t>not worked</a:t>
            </a:r>
            <a:r>
              <a:rPr lang="en-AU" b="1">
                <a:solidFill>
                  <a:schemeClr val="dk1"/>
                </a:solidFill>
                <a:latin typeface="Roboto"/>
                <a:ea typeface="Roboto"/>
                <a:cs typeface="Roboto"/>
                <a:sym typeface="Roboto"/>
              </a:rPr>
              <a:t> with my mentor for this project. I am </a:t>
            </a:r>
            <a:r>
              <a:rPr lang="en-AU" b="1">
                <a:solidFill>
                  <a:srgbClr val="FF0000"/>
                </a:solidFill>
                <a:latin typeface="Roboto"/>
                <a:ea typeface="Roboto"/>
                <a:cs typeface="Roboto"/>
                <a:sym typeface="Roboto"/>
              </a:rPr>
              <a:t>too frantically busy</a:t>
            </a:r>
            <a:r>
              <a:rPr lang="en-AU" b="1">
                <a:solidFill>
                  <a:schemeClr val="dk1"/>
                </a:solidFill>
                <a:latin typeface="Roboto"/>
                <a:ea typeface="Roboto"/>
                <a:cs typeface="Roboto"/>
                <a:sym typeface="Roboto"/>
              </a:rPr>
              <a:t> with all office work and teaching and plus doing research. My mentor always replies to my mail </a:t>
            </a:r>
            <a:r>
              <a:rPr lang="en-AU" b="1">
                <a:solidFill>
                  <a:srgbClr val="6AA84F"/>
                </a:solidFill>
                <a:latin typeface="Roboto"/>
                <a:ea typeface="Roboto"/>
                <a:cs typeface="Roboto"/>
                <a:sym typeface="Roboto"/>
              </a:rPr>
              <a:t>quickly</a:t>
            </a:r>
            <a:r>
              <a:rPr lang="en-AU" b="1">
                <a:solidFill>
                  <a:schemeClr val="dk1"/>
                </a:solidFill>
                <a:latin typeface="Roboto"/>
                <a:ea typeface="Roboto"/>
                <a:cs typeface="Roboto"/>
                <a:sym typeface="Roboto"/>
              </a:rPr>
              <a:t> and is ready to give advice when I'm in need. I find her </a:t>
            </a:r>
            <a:r>
              <a:rPr lang="en-AU" b="1">
                <a:solidFill>
                  <a:srgbClr val="6AA84F"/>
                </a:solidFill>
                <a:latin typeface="Roboto"/>
                <a:ea typeface="Roboto"/>
                <a:cs typeface="Roboto"/>
                <a:sym typeface="Roboto"/>
              </a:rPr>
              <a:t>friendly</a:t>
            </a:r>
            <a:r>
              <a:rPr lang="en-AU" b="1">
                <a:solidFill>
                  <a:schemeClr val="dk1"/>
                </a:solidFill>
                <a:latin typeface="Roboto"/>
                <a:ea typeface="Roboto"/>
                <a:cs typeface="Roboto"/>
                <a:sym typeface="Roboto"/>
              </a:rPr>
              <a:t> and </a:t>
            </a:r>
            <a:r>
              <a:rPr lang="en-AU" b="1">
                <a:solidFill>
                  <a:srgbClr val="6AA84F"/>
                </a:solidFill>
                <a:latin typeface="Roboto"/>
                <a:ea typeface="Roboto"/>
                <a:cs typeface="Roboto"/>
                <a:sym typeface="Roboto"/>
              </a:rPr>
              <a:t>helpful.</a:t>
            </a:r>
            <a:r>
              <a:rPr lang="en-AU" b="1">
                <a:solidFill>
                  <a:schemeClr val="dk1"/>
                </a:solidFill>
                <a:latin typeface="Roboto"/>
                <a:ea typeface="Roboto"/>
                <a:cs typeface="Roboto"/>
                <a:sym typeface="Roboto"/>
              </a:rPr>
              <a:t>She did give some </a:t>
            </a:r>
            <a:r>
              <a:rPr lang="en-AU" b="1">
                <a:solidFill>
                  <a:srgbClr val="6AA84F"/>
                </a:solidFill>
                <a:latin typeface="Roboto"/>
                <a:ea typeface="Roboto"/>
                <a:cs typeface="Roboto"/>
                <a:sym typeface="Roboto"/>
              </a:rPr>
              <a:t>useful </a:t>
            </a:r>
            <a:r>
              <a:rPr lang="en-AU" b="1">
                <a:solidFill>
                  <a:schemeClr val="dk1"/>
                </a:solidFill>
                <a:latin typeface="Roboto"/>
                <a:ea typeface="Roboto"/>
                <a:cs typeface="Roboto"/>
                <a:sym typeface="Roboto"/>
              </a:rPr>
              <a:t>comments that made me think over the methodology of my research. Most of the time, we worked on our own. We just reported to him on what we have done. Well, the mentor</a:t>
            </a:r>
            <a:r>
              <a:rPr lang="en-AU" b="1">
                <a:solidFill>
                  <a:srgbClr val="FF0000"/>
                </a:solidFill>
                <a:latin typeface="Roboto"/>
                <a:ea typeface="Roboto"/>
                <a:cs typeface="Roboto"/>
                <a:sym typeface="Roboto"/>
              </a:rPr>
              <a:t> hasn't been</a:t>
            </a:r>
            <a:r>
              <a:rPr lang="en-AU" b="1">
                <a:solidFill>
                  <a:schemeClr val="dk1"/>
                </a:solidFill>
                <a:latin typeface="Roboto"/>
                <a:ea typeface="Roboto"/>
                <a:cs typeface="Roboto"/>
                <a:sym typeface="Roboto"/>
              </a:rPr>
              <a:t> a real help after all. </a:t>
            </a:r>
            <a:r>
              <a:rPr lang="en-AU" b="1">
                <a:solidFill>
                  <a:srgbClr val="6AA84F"/>
                </a:solidFill>
                <a:latin typeface="Roboto"/>
                <a:ea typeface="Roboto"/>
                <a:cs typeface="Roboto"/>
                <a:sym typeface="Roboto"/>
              </a:rPr>
              <a:t>Very</a:t>
            </a:r>
            <a:r>
              <a:rPr lang="en-AU" b="1">
                <a:solidFill>
                  <a:srgbClr val="38761D"/>
                </a:solidFill>
                <a:latin typeface="Roboto"/>
                <a:ea typeface="Roboto"/>
                <a:cs typeface="Roboto"/>
                <a:sym typeface="Roboto"/>
              </a:rPr>
              <a:t> </a:t>
            </a:r>
            <a:r>
              <a:rPr lang="en-AU" b="1">
                <a:solidFill>
                  <a:srgbClr val="6AA84F"/>
                </a:solidFill>
                <a:latin typeface="Roboto"/>
                <a:ea typeface="Roboto"/>
                <a:cs typeface="Roboto"/>
                <a:sym typeface="Roboto"/>
              </a:rPr>
              <a:t>helpful.</a:t>
            </a:r>
            <a:r>
              <a:rPr lang="en-AU" b="1">
                <a:solidFill>
                  <a:schemeClr val="dk1"/>
                </a:solidFill>
                <a:latin typeface="Roboto"/>
                <a:ea typeface="Roboto"/>
                <a:cs typeface="Roboto"/>
                <a:sym typeface="Roboto"/>
              </a:rPr>
              <a:t> He's very supportive. Nice experience. Michelle has always been an </a:t>
            </a:r>
            <a:r>
              <a:rPr lang="en-AU" b="1">
                <a:solidFill>
                  <a:srgbClr val="6AA84F"/>
                </a:solidFill>
                <a:latin typeface="Roboto"/>
                <a:ea typeface="Roboto"/>
                <a:cs typeface="Roboto"/>
                <a:sym typeface="Roboto"/>
              </a:rPr>
              <a:t>inspiring mentor</a:t>
            </a:r>
            <a:r>
              <a:rPr lang="en-AU" b="1">
                <a:solidFill>
                  <a:schemeClr val="dk1"/>
                </a:solidFill>
                <a:latin typeface="Roboto"/>
                <a:ea typeface="Roboto"/>
                <a:cs typeface="Roboto"/>
                <a:sym typeface="Roboto"/>
              </a:rPr>
              <a:t> who takes patience and willingness to stick to my project to the very last minute. Without her supervision, my project wouldn't be completed. I'm </a:t>
            </a:r>
            <a:r>
              <a:rPr lang="en-AU" b="1">
                <a:solidFill>
                  <a:srgbClr val="6AA84F"/>
                </a:solidFill>
                <a:latin typeface="Roboto"/>
                <a:ea typeface="Roboto"/>
                <a:cs typeface="Roboto"/>
                <a:sym typeface="Roboto"/>
              </a:rPr>
              <a:t>honored</a:t>
            </a:r>
            <a:r>
              <a:rPr lang="en-AU" b="1">
                <a:solidFill>
                  <a:srgbClr val="93C47D"/>
                </a:solidFill>
                <a:latin typeface="Roboto"/>
                <a:ea typeface="Roboto"/>
                <a:cs typeface="Roboto"/>
                <a:sym typeface="Roboto"/>
              </a:rPr>
              <a:t> </a:t>
            </a:r>
            <a:r>
              <a:rPr lang="en-AU" b="1">
                <a:solidFill>
                  <a:schemeClr val="dk1"/>
                </a:solidFill>
                <a:latin typeface="Roboto"/>
                <a:ea typeface="Roboto"/>
                <a:cs typeface="Roboto"/>
                <a:sym typeface="Roboto"/>
              </a:rPr>
              <a:t>to have her mentorship.My mentor is </a:t>
            </a:r>
            <a:r>
              <a:rPr lang="en-AU" b="1">
                <a:solidFill>
                  <a:srgbClr val="6AA84F"/>
                </a:solidFill>
                <a:latin typeface="Roboto"/>
                <a:ea typeface="Roboto"/>
                <a:cs typeface="Roboto"/>
                <a:sym typeface="Roboto"/>
              </a:rPr>
              <a:t>awesome. Very helpful</a:t>
            </a:r>
            <a:r>
              <a:rPr lang="en-AU" b="1">
                <a:solidFill>
                  <a:srgbClr val="93C47D"/>
                </a:solidFill>
                <a:latin typeface="Roboto"/>
                <a:ea typeface="Roboto"/>
                <a:cs typeface="Roboto"/>
                <a:sym typeface="Roboto"/>
              </a:rPr>
              <a:t>. </a:t>
            </a:r>
            <a:r>
              <a:rPr lang="en-AU" b="1">
                <a:solidFill>
                  <a:schemeClr val="dk1"/>
                </a:solidFill>
                <a:latin typeface="Roboto"/>
                <a:ea typeface="Roboto"/>
                <a:cs typeface="Roboto"/>
                <a:sym typeface="Roboto"/>
              </a:rPr>
              <a:t>My mentor, Dilhara Mendis, is of </a:t>
            </a:r>
            <a:r>
              <a:rPr lang="en-AU" b="1">
                <a:solidFill>
                  <a:srgbClr val="6AA84F"/>
                </a:solidFill>
                <a:latin typeface="Roboto"/>
                <a:ea typeface="Roboto"/>
                <a:cs typeface="Roboto"/>
                <a:sym typeface="Roboto"/>
              </a:rPr>
              <a:t>great help.</a:t>
            </a:r>
            <a:r>
              <a:rPr lang="en-AU" b="1">
                <a:solidFill>
                  <a:schemeClr val="dk1"/>
                </a:solidFill>
                <a:latin typeface="Roboto"/>
                <a:ea typeface="Roboto"/>
                <a:cs typeface="Roboto"/>
                <a:sym typeface="Roboto"/>
              </a:rPr>
              <a:t> She initiated our correspondence and offered help. She gave </a:t>
            </a:r>
            <a:r>
              <a:rPr lang="en-AU" b="1">
                <a:solidFill>
                  <a:srgbClr val="6AA84F"/>
                </a:solidFill>
                <a:latin typeface="Roboto"/>
                <a:ea typeface="Roboto"/>
                <a:cs typeface="Roboto"/>
                <a:sym typeface="Roboto"/>
              </a:rPr>
              <a:t>constructive feedback</a:t>
            </a:r>
            <a:r>
              <a:rPr lang="en-AU" b="1">
                <a:solidFill>
                  <a:srgbClr val="93C47D"/>
                </a:solidFill>
                <a:latin typeface="Roboto"/>
                <a:ea typeface="Roboto"/>
                <a:cs typeface="Roboto"/>
                <a:sym typeface="Roboto"/>
              </a:rPr>
              <a:t> </a:t>
            </a:r>
            <a:r>
              <a:rPr lang="en-AU" b="1">
                <a:solidFill>
                  <a:schemeClr val="dk1"/>
                </a:solidFill>
                <a:latin typeface="Roboto"/>
                <a:ea typeface="Roboto"/>
                <a:cs typeface="Roboto"/>
                <a:sym typeface="Roboto"/>
              </a:rPr>
              <a:t>on both of our methodology and writing. She sent us relevant articles which </a:t>
            </a:r>
            <a:r>
              <a:rPr lang="en-AU" b="1">
                <a:solidFill>
                  <a:srgbClr val="6AA84F"/>
                </a:solidFill>
                <a:latin typeface="Roboto"/>
                <a:ea typeface="Roboto"/>
                <a:cs typeface="Roboto"/>
                <a:sym typeface="Roboto"/>
              </a:rPr>
              <a:t>assisted</a:t>
            </a:r>
            <a:r>
              <a:rPr lang="en-AU" b="1">
                <a:solidFill>
                  <a:srgbClr val="93C47D"/>
                </a:solidFill>
                <a:latin typeface="Roboto"/>
                <a:ea typeface="Roboto"/>
                <a:cs typeface="Roboto"/>
                <a:sym typeface="Roboto"/>
              </a:rPr>
              <a:t> </a:t>
            </a:r>
            <a:r>
              <a:rPr lang="en-AU" b="1">
                <a:solidFill>
                  <a:schemeClr val="dk1"/>
                </a:solidFill>
                <a:latin typeface="Roboto"/>
                <a:ea typeface="Roboto"/>
                <a:cs typeface="Roboto"/>
                <a:sym typeface="Roboto"/>
              </a:rPr>
              <a:t>us in orientating our research. Frankly speaking, I </a:t>
            </a:r>
            <a:r>
              <a:rPr lang="en-AU" b="1">
                <a:solidFill>
                  <a:srgbClr val="FF0000"/>
                </a:solidFill>
                <a:latin typeface="Roboto"/>
                <a:ea typeface="Roboto"/>
                <a:cs typeface="Roboto"/>
                <a:sym typeface="Roboto"/>
              </a:rPr>
              <a:t>don't have much</a:t>
            </a:r>
            <a:r>
              <a:rPr lang="en-AU" b="1">
                <a:solidFill>
                  <a:schemeClr val="dk1"/>
                </a:solidFill>
                <a:latin typeface="Roboto"/>
                <a:ea typeface="Roboto"/>
                <a:cs typeface="Roboto"/>
                <a:sym typeface="Roboto"/>
              </a:rPr>
              <a:t> to discuss with my mentor. I think I can deal with my research, but if I have any questions I can ask her/him any time. She is </a:t>
            </a:r>
            <a:r>
              <a:rPr lang="en-AU" b="1">
                <a:solidFill>
                  <a:srgbClr val="6AA84F"/>
                </a:solidFill>
                <a:latin typeface="Roboto"/>
                <a:ea typeface="Roboto"/>
                <a:cs typeface="Roboto"/>
                <a:sym typeface="Roboto"/>
              </a:rPr>
              <a:t>very helpful </a:t>
            </a:r>
            <a:r>
              <a:rPr lang="en-AU" b="1">
                <a:solidFill>
                  <a:schemeClr val="dk1"/>
                </a:solidFill>
                <a:latin typeface="Roboto"/>
                <a:ea typeface="Roboto"/>
                <a:cs typeface="Roboto"/>
                <a:sym typeface="Roboto"/>
              </a:rPr>
              <a:t>and I would say that my mentor is </a:t>
            </a:r>
            <a:r>
              <a:rPr lang="en-AU" b="1">
                <a:solidFill>
                  <a:srgbClr val="6AA84F"/>
                </a:solidFill>
                <a:latin typeface="Roboto"/>
                <a:ea typeface="Roboto"/>
                <a:cs typeface="Roboto"/>
                <a:sym typeface="Roboto"/>
              </a:rPr>
              <a:t>excellent</a:t>
            </a:r>
            <a:r>
              <a:rPr lang="en-AU" b="1">
                <a:solidFill>
                  <a:schemeClr val="dk1"/>
                </a:solidFill>
                <a:latin typeface="Roboto"/>
                <a:ea typeface="Roboto"/>
                <a:cs typeface="Roboto"/>
                <a:sym typeface="Roboto"/>
              </a:rPr>
              <a:t>. I </a:t>
            </a:r>
            <a:r>
              <a:rPr lang="en-AU" b="1">
                <a:solidFill>
                  <a:srgbClr val="FF0000"/>
                </a:solidFill>
                <a:latin typeface="Roboto"/>
                <a:ea typeface="Roboto"/>
                <a:cs typeface="Roboto"/>
                <a:sym typeface="Roboto"/>
              </a:rPr>
              <a:t>did not have</a:t>
            </a:r>
            <a:r>
              <a:rPr lang="en-AU" b="1">
                <a:solidFill>
                  <a:schemeClr val="dk1"/>
                </a:solidFill>
                <a:latin typeface="Roboto"/>
                <a:ea typeface="Roboto"/>
                <a:cs typeface="Roboto"/>
                <a:sym typeface="Roboto"/>
              </a:rPr>
              <a:t> a chance to work with my mentor.</a:t>
            </a:r>
            <a:endParaRPr b="1">
              <a:solidFill>
                <a:schemeClr val="dk1"/>
              </a:solidFill>
              <a:latin typeface="Roboto"/>
              <a:ea typeface="Roboto"/>
              <a:cs typeface="Roboto"/>
              <a:sym typeface="Roboto"/>
            </a:endParaRPr>
          </a:p>
          <a:p>
            <a:pPr marL="0" lvl="0" indent="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84837"/>
            <a:ext cx="8229600" cy="1143000"/>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Clr>
                <a:schemeClr val="dk1"/>
              </a:buClr>
              <a:buSzPts val="4400"/>
              <a:buFont typeface="Calibri"/>
              <a:buNone/>
            </a:pPr>
            <a:r>
              <a:rPr lang="en-AU" sz="3200" dirty="0"/>
              <a:t>Google Form Survey Feedback </a:t>
            </a:r>
            <a:br>
              <a:rPr lang="en-AU" sz="3200" dirty="0"/>
            </a:br>
            <a:r>
              <a:rPr lang="en-AU" sz="3200" dirty="0"/>
              <a:t>Mentors</a:t>
            </a:r>
            <a:endParaRPr sz="3200" b="0" i="0" u="none" strike="noStrike" cap="none" dirty="0">
              <a:solidFill>
                <a:schemeClr val="dk1"/>
              </a:solidFill>
              <a:latin typeface="Calibri"/>
              <a:ea typeface="Calibri"/>
              <a:cs typeface="Calibri"/>
              <a:sym typeface="Calibri"/>
            </a:endParaRPr>
          </a:p>
        </p:txBody>
      </p:sp>
      <p:pic>
        <p:nvPicPr>
          <p:cNvPr id="277" name="Shape 277"/>
          <p:cNvPicPr preferRelativeResize="0"/>
          <p:nvPr/>
        </p:nvPicPr>
        <p:blipFill rotWithShape="1">
          <a:blip r:embed="rId3">
            <a:alphaModFix/>
          </a:blip>
          <a:srcRect/>
          <a:stretch/>
        </p:blipFill>
        <p:spPr>
          <a:xfrm>
            <a:off x="7452319" y="5690278"/>
            <a:ext cx="1698503" cy="1167721"/>
          </a:xfrm>
          <a:prstGeom prst="rect">
            <a:avLst/>
          </a:prstGeom>
          <a:noFill/>
          <a:ln>
            <a:noFill/>
          </a:ln>
        </p:spPr>
      </p:pic>
      <p:sp>
        <p:nvSpPr>
          <p:cNvPr id="278" name="Shape 278"/>
          <p:cNvSpPr txBox="1"/>
          <p:nvPr/>
        </p:nvSpPr>
        <p:spPr>
          <a:xfrm>
            <a:off x="8194550" y="2355375"/>
            <a:ext cx="6310200" cy="736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endParaRPr/>
          </a:p>
        </p:txBody>
      </p:sp>
      <p:sp>
        <p:nvSpPr>
          <p:cNvPr id="279" name="Shape 279"/>
          <p:cNvSpPr txBox="1"/>
          <p:nvPr/>
        </p:nvSpPr>
        <p:spPr>
          <a:xfrm>
            <a:off x="155171" y="1132702"/>
            <a:ext cx="7953600" cy="4338300"/>
          </a:xfrm>
          <a:prstGeom prst="rect">
            <a:avLst/>
          </a:prstGeom>
          <a:noFill/>
          <a:ln>
            <a:noFill/>
          </a:ln>
        </p:spPr>
        <p:txBody>
          <a:bodyPr wrap="square" lIns="91425" tIns="91425" rIns="91425" bIns="91425" anchor="t" anchorCtr="0">
            <a:noAutofit/>
          </a:bodyPr>
          <a:lstStyle/>
          <a:p>
            <a:pPr marL="152400" marR="152400" lvl="0" indent="0" rtl="0">
              <a:lnSpc>
                <a:spcPct val="131625"/>
              </a:lnSpc>
              <a:spcBef>
                <a:spcPts val="0"/>
              </a:spcBef>
              <a:spcAft>
                <a:spcPts val="0"/>
              </a:spcAft>
              <a:buClr>
                <a:schemeClr val="dk1"/>
              </a:buClr>
              <a:buSzPts val="1100"/>
              <a:buFont typeface="Arial"/>
              <a:buNone/>
            </a:pPr>
            <a:r>
              <a:rPr lang="en-AU" b="1" dirty="0">
                <a:solidFill>
                  <a:schemeClr val="dk1"/>
                </a:solidFill>
                <a:latin typeface="Roboto"/>
                <a:ea typeface="Roboto"/>
                <a:cs typeface="Roboto"/>
                <a:sym typeface="Roboto"/>
              </a:rPr>
              <a:t>One of the biggest issues I have had with my mentee is that she is </a:t>
            </a:r>
            <a:r>
              <a:rPr lang="en-AU" b="1" dirty="0">
                <a:solidFill>
                  <a:srgbClr val="FF0000"/>
                </a:solidFill>
                <a:latin typeface="Roboto"/>
                <a:ea typeface="Roboto"/>
                <a:cs typeface="Roboto"/>
                <a:sym typeface="Roboto"/>
              </a:rPr>
              <a:t>very busy </a:t>
            </a:r>
            <a:r>
              <a:rPr lang="en-AU" b="1" dirty="0">
                <a:solidFill>
                  <a:schemeClr val="dk1"/>
                </a:solidFill>
                <a:latin typeface="Roboto"/>
                <a:ea typeface="Roboto"/>
                <a:cs typeface="Roboto"/>
                <a:sym typeface="Roboto"/>
              </a:rPr>
              <a:t>with other things at her university (writing reports and attending conferences) which has </a:t>
            </a:r>
            <a:r>
              <a:rPr lang="en-AU" b="1" dirty="0">
                <a:solidFill>
                  <a:srgbClr val="FF0000"/>
                </a:solidFill>
                <a:latin typeface="Roboto"/>
                <a:ea typeface="Roboto"/>
                <a:cs typeface="Roboto"/>
                <a:sym typeface="Roboto"/>
              </a:rPr>
              <a:t>limited opportunities</a:t>
            </a:r>
            <a:r>
              <a:rPr lang="en-AU" b="1" dirty="0">
                <a:solidFill>
                  <a:schemeClr val="dk1"/>
                </a:solidFill>
                <a:latin typeface="Roboto"/>
                <a:ea typeface="Roboto"/>
                <a:cs typeface="Roboto"/>
                <a:sym typeface="Roboto"/>
              </a:rPr>
              <a:t> for communicating with her. I am also </a:t>
            </a:r>
            <a:r>
              <a:rPr lang="en-AU" b="1" dirty="0">
                <a:solidFill>
                  <a:srgbClr val="FF0000"/>
                </a:solidFill>
                <a:latin typeface="Roboto"/>
                <a:ea typeface="Roboto"/>
                <a:cs typeface="Roboto"/>
                <a:sym typeface="Roboto"/>
              </a:rPr>
              <a:t>worried</a:t>
            </a:r>
            <a:r>
              <a:rPr lang="en-AU" b="1" dirty="0">
                <a:solidFill>
                  <a:schemeClr val="dk1"/>
                </a:solidFill>
                <a:latin typeface="Roboto"/>
                <a:ea typeface="Roboto"/>
                <a:cs typeface="Roboto"/>
                <a:sym typeface="Roboto"/>
              </a:rPr>
              <a:t> that this will restrict the amount of time she has to properly analyse the data and write her report. My mentee </a:t>
            </a:r>
            <a:r>
              <a:rPr lang="en-AU" b="1" dirty="0">
                <a:solidFill>
                  <a:srgbClr val="FF0000"/>
                </a:solidFill>
                <a:latin typeface="Roboto"/>
                <a:ea typeface="Roboto"/>
                <a:cs typeface="Roboto"/>
                <a:sym typeface="Roboto"/>
              </a:rPr>
              <a:t>did not need me</a:t>
            </a:r>
            <a:r>
              <a:rPr lang="en-AU" b="1" dirty="0">
                <a:solidFill>
                  <a:schemeClr val="dk1"/>
                </a:solidFill>
                <a:latin typeface="Roboto"/>
                <a:ea typeface="Roboto"/>
                <a:cs typeface="Roboto"/>
                <a:sym typeface="Roboto"/>
              </a:rPr>
              <a:t>.</a:t>
            </a:r>
            <a:endParaRPr b="1" dirty="0">
              <a:solidFill>
                <a:schemeClr val="dk1"/>
              </a:solidFill>
              <a:latin typeface="Roboto"/>
              <a:ea typeface="Roboto"/>
              <a:cs typeface="Roboto"/>
              <a:sym typeface="Roboto"/>
            </a:endParaRPr>
          </a:p>
          <a:p>
            <a:pPr marL="152400" marR="152400" lvl="0" indent="0" rtl="0">
              <a:lnSpc>
                <a:spcPct val="131625"/>
              </a:lnSpc>
              <a:spcBef>
                <a:spcPts val="0"/>
              </a:spcBef>
              <a:spcAft>
                <a:spcPts val="0"/>
              </a:spcAft>
              <a:buClr>
                <a:schemeClr val="dk1"/>
              </a:buClr>
              <a:buSzPts val="1100"/>
              <a:buFont typeface="Arial"/>
              <a:buNone/>
            </a:pPr>
            <a:r>
              <a:rPr lang="en-AU" b="1" dirty="0">
                <a:solidFill>
                  <a:schemeClr val="dk1"/>
                </a:solidFill>
                <a:latin typeface="Roboto"/>
                <a:ea typeface="Roboto"/>
                <a:cs typeface="Roboto"/>
                <a:sym typeface="Roboto"/>
              </a:rPr>
              <a:t>It's a steep learning curve! My mentor was </a:t>
            </a:r>
            <a:r>
              <a:rPr lang="en-AU" b="1" dirty="0">
                <a:solidFill>
                  <a:srgbClr val="6AA84F"/>
                </a:solidFill>
                <a:latin typeface="Roboto"/>
                <a:ea typeface="Roboto"/>
                <a:cs typeface="Roboto"/>
                <a:sym typeface="Roboto"/>
              </a:rPr>
              <a:t>experienced</a:t>
            </a:r>
            <a:r>
              <a:rPr lang="en-AU" b="1" dirty="0">
                <a:solidFill>
                  <a:srgbClr val="93C47D"/>
                </a:solidFill>
                <a:latin typeface="Roboto"/>
                <a:ea typeface="Roboto"/>
                <a:cs typeface="Roboto"/>
                <a:sym typeface="Roboto"/>
              </a:rPr>
              <a:t> </a:t>
            </a:r>
            <a:r>
              <a:rPr lang="en-AU" b="1" dirty="0">
                <a:solidFill>
                  <a:schemeClr val="dk1"/>
                </a:solidFill>
                <a:latin typeface="Roboto"/>
                <a:ea typeface="Roboto"/>
                <a:cs typeface="Roboto"/>
                <a:sym typeface="Roboto"/>
              </a:rPr>
              <a:t>with this process as he had received previous grants. He knew the timeframes and sent me work to edit well in advance. He was </a:t>
            </a:r>
            <a:r>
              <a:rPr lang="en-AU" b="1" dirty="0">
                <a:solidFill>
                  <a:srgbClr val="93C47D"/>
                </a:solidFill>
                <a:latin typeface="Roboto"/>
                <a:ea typeface="Roboto"/>
                <a:cs typeface="Roboto"/>
                <a:sym typeface="Roboto"/>
              </a:rPr>
              <a:t>highly motivated. </a:t>
            </a:r>
            <a:r>
              <a:rPr lang="en-AU" b="1" dirty="0">
                <a:solidFill>
                  <a:schemeClr val="dk1"/>
                </a:solidFill>
                <a:latin typeface="Roboto"/>
                <a:ea typeface="Roboto"/>
                <a:cs typeface="Roboto"/>
                <a:sym typeface="Roboto"/>
              </a:rPr>
              <a:t>Editing the work was time consuming but it was rewarding and </a:t>
            </a:r>
            <a:r>
              <a:rPr lang="en-AU" b="1" dirty="0">
                <a:solidFill>
                  <a:srgbClr val="93C47D"/>
                </a:solidFill>
                <a:latin typeface="Roboto"/>
                <a:ea typeface="Roboto"/>
                <a:cs typeface="Roboto"/>
                <a:sym typeface="Roboto"/>
              </a:rPr>
              <a:t>I enjoyed it. </a:t>
            </a:r>
            <a:r>
              <a:rPr lang="en-AU" b="1" dirty="0">
                <a:solidFill>
                  <a:schemeClr val="dk1"/>
                </a:solidFill>
                <a:latin typeface="Roboto"/>
                <a:ea typeface="Roboto"/>
                <a:cs typeface="Roboto"/>
                <a:sym typeface="Roboto"/>
              </a:rPr>
              <a:t>I was </a:t>
            </a:r>
            <a:r>
              <a:rPr lang="en-AU" b="1" dirty="0">
                <a:solidFill>
                  <a:srgbClr val="93C47D"/>
                </a:solidFill>
                <a:latin typeface="Roboto"/>
                <a:ea typeface="Roboto"/>
                <a:cs typeface="Roboto"/>
                <a:sym typeface="Roboto"/>
              </a:rPr>
              <a:t>lucky</a:t>
            </a:r>
            <a:r>
              <a:rPr lang="en-AU" b="1" dirty="0">
                <a:solidFill>
                  <a:srgbClr val="B6D7A8"/>
                </a:solidFill>
                <a:latin typeface="Roboto"/>
                <a:ea typeface="Roboto"/>
                <a:cs typeface="Roboto"/>
                <a:sym typeface="Roboto"/>
              </a:rPr>
              <a:t> </a:t>
            </a:r>
            <a:r>
              <a:rPr lang="en-AU" b="1" dirty="0">
                <a:solidFill>
                  <a:schemeClr val="dk1"/>
                </a:solidFill>
                <a:latin typeface="Roboto"/>
                <a:ea typeface="Roboto"/>
                <a:cs typeface="Roboto"/>
                <a:sym typeface="Roboto"/>
              </a:rPr>
              <a:t>that my mentee was so skilled. It has been a </a:t>
            </a:r>
            <a:r>
              <a:rPr lang="en-AU" b="1" dirty="0">
                <a:solidFill>
                  <a:srgbClr val="93C47D"/>
                </a:solidFill>
                <a:latin typeface="Roboto"/>
                <a:ea typeface="Roboto"/>
                <a:cs typeface="Roboto"/>
                <a:sym typeface="Roboto"/>
              </a:rPr>
              <a:t>good experience</a:t>
            </a:r>
            <a:r>
              <a:rPr lang="en-AU" b="1" dirty="0">
                <a:solidFill>
                  <a:schemeClr val="dk1"/>
                </a:solidFill>
                <a:latin typeface="Roboto"/>
                <a:ea typeface="Roboto"/>
                <a:cs typeface="Roboto"/>
                <a:sym typeface="Roboto"/>
              </a:rPr>
              <a:t>. The most important aspect was speaking directly to the mentees early on in the process to get a better understanding of their research focus. I find I am mostly an editor in this process as the researchers I </a:t>
            </a:r>
            <a:r>
              <a:rPr lang="en-AU" b="1" dirty="0" err="1">
                <a:solidFill>
                  <a:schemeClr val="dk1"/>
                </a:solidFill>
                <a:latin typeface="Roboto"/>
                <a:ea typeface="Roboto"/>
                <a:cs typeface="Roboto"/>
                <a:sym typeface="Roboto"/>
              </a:rPr>
              <a:t>amy</a:t>
            </a:r>
            <a:r>
              <a:rPr lang="en-AU" b="1" dirty="0">
                <a:solidFill>
                  <a:schemeClr val="dk1"/>
                </a:solidFill>
                <a:latin typeface="Roboto"/>
                <a:ea typeface="Roboto"/>
                <a:cs typeface="Roboto"/>
                <a:sym typeface="Roboto"/>
              </a:rPr>
              <a:t> working with are </a:t>
            </a:r>
            <a:r>
              <a:rPr lang="en-AU" b="1" dirty="0">
                <a:solidFill>
                  <a:srgbClr val="93C47D"/>
                </a:solidFill>
                <a:latin typeface="Roboto"/>
                <a:ea typeface="Roboto"/>
                <a:cs typeface="Roboto"/>
                <a:sym typeface="Roboto"/>
              </a:rPr>
              <a:t>highly experienced. </a:t>
            </a:r>
            <a:r>
              <a:rPr lang="en-AU" b="1" dirty="0">
                <a:solidFill>
                  <a:schemeClr val="dk1"/>
                </a:solidFill>
                <a:latin typeface="Roboto"/>
                <a:ea typeface="Roboto"/>
                <a:cs typeface="Roboto"/>
                <a:sym typeface="Roboto"/>
              </a:rPr>
              <a:t>After the initial introduction and sending of readings, he was clear in </a:t>
            </a:r>
            <a:r>
              <a:rPr lang="en-AU" b="1" dirty="0">
                <a:solidFill>
                  <a:srgbClr val="FF0000"/>
                </a:solidFill>
                <a:latin typeface="Roboto"/>
                <a:ea typeface="Roboto"/>
                <a:cs typeface="Roboto"/>
                <a:sym typeface="Roboto"/>
              </a:rPr>
              <a:t>not wanting my help</a:t>
            </a:r>
            <a:r>
              <a:rPr lang="en-AU" b="1" dirty="0">
                <a:solidFill>
                  <a:schemeClr val="dk1"/>
                </a:solidFill>
                <a:latin typeface="Roboto"/>
                <a:ea typeface="Roboto"/>
                <a:cs typeface="Roboto"/>
                <a:sym typeface="Roboto"/>
              </a:rPr>
              <a:t>. Very different to last year's mentee. I found the initial proposal </a:t>
            </a:r>
            <a:r>
              <a:rPr lang="en-AU" b="1" dirty="0">
                <a:solidFill>
                  <a:srgbClr val="FF0000"/>
                </a:solidFill>
                <a:latin typeface="Roboto"/>
                <a:ea typeface="Roboto"/>
                <a:cs typeface="Roboto"/>
                <a:sym typeface="Roboto"/>
              </a:rPr>
              <a:t>quite confusing</a:t>
            </a:r>
            <a:r>
              <a:rPr lang="en-AU" b="1" dirty="0">
                <a:solidFill>
                  <a:schemeClr val="dk1"/>
                </a:solidFill>
                <a:latin typeface="Roboto"/>
                <a:ea typeface="Roboto"/>
                <a:cs typeface="Roboto"/>
                <a:sym typeface="Roboto"/>
              </a:rPr>
              <a:t> and would have liked to have suggested a totally different approach using quantitative data rather than solely qualitative. Additionally, I wasn't sure whether the research instruments / questionnaires would (will) result in an objective outcome, but the mentees were really too far along to suggest many changes apart from grammar and academic style changes. It was </a:t>
            </a:r>
            <a:r>
              <a:rPr lang="en-AU" b="1" dirty="0">
                <a:solidFill>
                  <a:srgbClr val="FF0000"/>
                </a:solidFill>
                <a:latin typeface="Roboto"/>
                <a:ea typeface="Roboto"/>
                <a:cs typeface="Roboto"/>
                <a:sym typeface="Roboto"/>
              </a:rPr>
              <a:t>difficult</a:t>
            </a:r>
            <a:r>
              <a:rPr lang="en-AU" b="1" dirty="0">
                <a:solidFill>
                  <a:schemeClr val="dk1"/>
                </a:solidFill>
                <a:latin typeface="Roboto"/>
                <a:ea typeface="Roboto"/>
                <a:cs typeface="Roboto"/>
                <a:sym typeface="Roboto"/>
              </a:rPr>
              <a:t> to tell whether both mentees had the same level of English skills as </a:t>
            </a:r>
            <a:r>
              <a:rPr lang="en-AU" b="1" dirty="0">
                <a:solidFill>
                  <a:srgbClr val="FF0000"/>
                </a:solidFill>
                <a:latin typeface="Roboto"/>
                <a:ea typeface="Roboto"/>
                <a:cs typeface="Roboto"/>
                <a:sym typeface="Roboto"/>
              </a:rPr>
              <a:t>only one</a:t>
            </a:r>
            <a:r>
              <a:rPr lang="en-AU" b="1" dirty="0">
                <a:solidFill>
                  <a:schemeClr val="dk1"/>
                </a:solidFill>
                <a:latin typeface="Roboto"/>
                <a:ea typeface="Roboto"/>
                <a:cs typeface="Roboto"/>
                <a:sym typeface="Roboto"/>
              </a:rPr>
              <a:t> of the mentees communicated with me.</a:t>
            </a:r>
            <a:endParaRPr b="1" dirty="0">
              <a:solidFill>
                <a:schemeClr val="dk1"/>
              </a:solidFill>
              <a:latin typeface="Roboto"/>
              <a:ea typeface="Roboto"/>
              <a:cs typeface="Roboto"/>
              <a:sym typeface="Roboto"/>
            </a:endParaRPr>
          </a:p>
          <a:p>
            <a:pPr marL="0" lvl="0" indent="0" rtl="0">
              <a:spcBef>
                <a:spcPts val="0"/>
              </a:spcBef>
              <a:spcAft>
                <a:spcPts val="0"/>
              </a:spcAft>
              <a:buNone/>
            </a:pPr>
            <a:endParaRPr b="1" dirty="0">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179975"/>
            <a:ext cx="8229600" cy="1143000"/>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Clr>
                <a:schemeClr val="dk1"/>
              </a:buClr>
              <a:buSzPts val="4400"/>
              <a:buFont typeface="Calibri"/>
              <a:buNone/>
            </a:pPr>
            <a:r>
              <a:rPr lang="en-AU" sz="3200" dirty="0"/>
              <a:t>Google Form Survey Feedback </a:t>
            </a:r>
            <a:br>
              <a:rPr lang="en-AU" sz="3200" dirty="0"/>
            </a:br>
            <a:r>
              <a:rPr lang="en-AU" sz="3200" dirty="0"/>
              <a:t>Mentors</a:t>
            </a:r>
            <a:endParaRPr sz="3200" b="0" i="0" u="none" strike="noStrike" cap="none" dirty="0">
              <a:solidFill>
                <a:schemeClr val="dk1"/>
              </a:solidFill>
              <a:latin typeface="Calibri"/>
              <a:ea typeface="Calibri"/>
              <a:cs typeface="Calibri"/>
              <a:sym typeface="Calibri"/>
            </a:endParaRPr>
          </a:p>
        </p:txBody>
      </p:sp>
      <p:pic>
        <p:nvPicPr>
          <p:cNvPr id="286" name="Shape 286"/>
          <p:cNvPicPr preferRelativeResize="0"/>
          <p:nvPr/>
        </p:nvPicPr>
        <p:blipFill rotWithShape="1">
          <a:blip r:embed="rId3">
            <a:alphaModFix/>
          </a:blip>
          <a:srcRect/>
          <a:stretch/>
        </p:blipFill>
        <p:spPr>
          <a:xfrm>
            <a:off x="7452319" y="5690278"/>
            <a:ext cx="1698503" cy="1167721"/>
          </a:xfrm>
          <a:prstGeom prst="rect">
            <a:avLst/>
          </a:prstGeom>
          <a:noFill/>
          <a:ln>
            <a:noFill/>
          </a:ln>
        </p:spPr>
      </p:pic>
      <p:sp>
        <p:nvSpPr>
          <p:cNvPr id="287" name="Shape 287"/>
          <p:cNvSpPr txBox="1"/>
          <p:nvPr/>
        </p:nvSpPr>
        <p:spPr>
          <a:xfrm>
            <a:off x="8194550" y="2355375"/>
            <a:ext cx="6310200" cy="736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endParaRPr/>
          </a:p>
        </p:txBody>
      </p:sp>
      <p:sp>
        <p:nvSpPr>
          <p:cNvPr id="288" name="Shape 288"/>
          <p:cNvSpPr txBox="1"/>
          <p:nvPr/>
        </p:nvSpPr>
        <p:spPr>
          <a:xfrm>
            <a:off x="406921" y="1069127"/>
            <a:ext cx="8519700" cy="48750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endParaRPr b="1">
              <a:solidFill>
                <a:schemeClr val="dk1"/>
              </a:solidFill>
              <a:latin typeface="Roboto"/>
              <a:ea typeface="Roboto"/>
              <a:cs typeface="Roboto"/>
              <a:sym typeface="Roboto"/>
            </a:endParaRPr>
          </a:p>
        </p:txBody>
      </p:sp>
      <p:pic>
        <p:nvPicPr>
          <p:cNvPr id="289" name="Shape 289" descr="Forms response chart. Question title: Did you access your university library database to find sources for your mentee?. Number of responses: 10 responses."/>
          <p:cNvPicPr preferRelativeResize="0"/>
          <p:nvPr/>
        </p:nvPicPr>
        <p:blipFill>
          <a:blip r:embed="rId4">
            <a:alphaModFix/>
          </a:blip>
          <a:stretch>
            <a:fillRect/>
          </a:stretch>
        </p:blipFill>
        <p:spPr>
          <a:xfrm>
            <a:off x="1257300" y="1809168"/>
            <a:ext cx="6629400" cy="3467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16986"/>
            <a:ext cx="8229600" cy="1143000"/>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Clr>
                <a:schemeClr val="dk1"/>
              </a:buClr>
              <a:buSzPts val="4400"/>
              <a:buFont typeface="Calibri"/>
              <a:buNone/>
            </a:pPr>
            <a:r>
              <a:rPr lang="en-AU" sz="3200" dirty="0"/>
              <a:t>Google Form Survey Feedback </a:t>
            </a:r>
            <a:br>
              <a:rPr lang="en-AU" sz="3200" dirty="0"/>
            </a:br>
            <a:r>
              <a:rPr lang="en-AU" sz="3200" dirty="0"/>
              <a:t>Mentors</a:t>
            </a:r>
            <a:endParaRPr sz="3200" b="0" i="0" u="none" strike="noStrike" cap="none" dirty="0">
              <a:solidFill>
                <a:schemeClr val="dk1"/>
              </a:solidFill>
              <a:latin typeface="Calibri"/>
              <a:ea typeface="Calibri"/>
              <a:cs typeface="Calibri"/>
              <a:sym typeface="Calibri"/>
            </a:endParaRPr>
          </a:p>
        </p:txBody>
      </p:sp>
      <p:pic>
        <p:nvPicPr>
          <p:cNvPr id="296" name="Shape 296"/>
          <p:cNvPicPr preferRelativeResize="0"/>
          <p:nvPr/>
        </p:nvPicPr>
        <p:blipFill rotWithShape="1">
          <a:blip r:embed="rId3">
            <a:alphaModFix/>
          </a:blip>
          <a:srcRect/>
          <a:stretch/>
        </p:blipFill>
        <p:spPr>
          <a:xfrm>
            <a:off x="7452319" y="5690278"/>
            <a:ext cx="1698503" cy="1167721"/>
          </a:xfrm>
          <a:prstGeom prst="rect">
            <a:avLst/>
          </a:prstGeom>
          <a:noFill/>
          <a:ln>
            <a:noFill/>
          </a:ln>
        </p:spPr>
      </p:pic>
      <p:sp>
        <p:nvSpPr>
          <p:cNvPr id="297" name="Shape 297"/>
          <p:cNvSpPr txBox="1"/>
          <p:nvPr/>
        </p:nvSpPr>
        <p:spPr>
          <a:xfrm>
            <a:off x="8194550" y="2355375"/>
            <a:ext cx="6310200" cy="736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endParaRPr/>
          </a:p>
        </p:txBody>
      </p:sp>
      <p:sp>
        <p:nvSpPr>
          <p:cNvPr id="298" name="Shape 298"/>
          <p:cNvSpPr txBox="1"/>
          <p:nvPr/>
        </p:nvSpPr>
        <p:spPr>
          <a:xfrm>
            <a:off x="457200" y="1062868"/>
            <a:ext cx="8519700" cy="48750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endParaRPr b="1">
              <a:solidFill>
                <a:schemeClr val="dk1"/>
              </a:solidFill>
              <a:latin typeface="Roboto"/>
              <a:ea typeface="Roboto"/>
              <a:cs typeface="Roboto"/>
              <a:sym typeface="Roboto"/>
            </a:endParaRPr>
          </a:p>
        </p:txBody>
      </p:sp>
      <p:pic>
        <p:nvPicPr>
          <p:cNvPr id="299" name="Shape 299" descr="Forms response chart. Question title: What feature of academic writing did you need to help your mentee with the most?. Number of responses: 9 responses."/>
          <p:cNvPicPr preferRelativeResize="0"/>
          <p:nvPr/>
        </p:nvPicPr>
        <p:blipFill>
          <a:blip r:embed="rId4">
            <a:alphaModFix/>
          </a:blip>
          <a:stretch>
            <a:fillRect/>
          </a:stretch>
        </p:blipFill>
        <p:spPr>
          <a:xfrm>
            <a:off x="476736" y="1159986"/>
            <a:ext cx="8297025" cy="4339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400" b="0" i="0" u="none" strike="noStrike" cap="none">
                <a:solidFill>
                  <a:schemeClr val="dk1"/>
                </a:solidFill>
                <a:latin typeface="Calibri"/>
                <a:ea typeface="Calibri"/>
                <a:cs typeface="Calibri"/>
                <a:sym typeface="Calibri"/>
              </a:rPr>
              <a:t>Questions and Discussion</a:t>
            </a:r>
            <a:endParaRPr sz="4400" b="0" i="0" u="none" strike="noStrike" cap="none">
              <a:solidFill>
                <a:schemeClr val="dk1"/>
              </a:solidFill>
              <a:latin typeface="Calibri"/>
              <a:ea typeface="Calibri"/>
              <a:cs typeface="Calibri"/>
              <a:sym typeface="Calibri"/>
            </a:endParaRPr>
          </a:p>
        </p:txBody>
      </p:sp>
      <p:pic>
        <p:nvPicPr>
          <p:cNvPr id="305" name="Shape 305"/>
          <p:cNvPicPr preferRelativeResize="0">
            <a:picLocks noGrp="1"/>
          </p:cNvPicPr>
          <p:nvPr>
            <p:ph type="body" idx="1"/>
          </p:nvPr>
        </p:nvPicPr>
        <p:blipFill rotWithShape="1">
          <a:blip r:embed="rId3">
            <a:alphaModFix/>
          </a:blip>
          <a:srcRect/>
          <a:stretch/>
        </p:blipFill>
        <p:spPr>
          <a:xfrm>
            <a:off x="3347864" y="1772816"/>
            <a:ext cx="2625824" cy="3938736"/>
          </a:xfrm>
          <a:prstGeom prst="rect">
            <a:avLst/>
          </a:prstGeom>
          <a:noFill/>
          <a:ln>
            <a:noFill/>
          </a:ln>
        </p:spPr>
      </p:pic>
      <p:pic>
        <p:nvPicPr>
          <p:cNvPr id="306" name="Shape 306"/>
          <p:cNvPicPr preferRelativeResize="0"/>
          <p:nvPr/>
        </p:nvPicPr>
        <p:blipFill rotWithShape="1">
          <a:blip r:embed="rId4">
            <a:alphaModFix/>
          </a:blip>
          <a:srcRect/>
          <a:stretch/>
        </p:blipFill>
        <p:spPr>
          <a:xfrm>
            <a:off x="7452319" y="5690278"/>
            <a:ext cx="1698503" cy="11677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6823" y="5505933"/>
            <a:ext cx="9144000" cy="1349738"/>
          </a:xfrm>
          <a:prstGeom prst="rect">
            <a:avLst/>
          </a:prstGeom>
          <a:noFill/>
          <a:ln>
            <a:noFill/>
          </a:ln>
        </p:spPr>
      </p:pic>
      <p:sp>
        <p:nvSpPr>
          <p:cNvPr id="109" name="Shape 109"/>
          <p:cNvSpPr txBox="1"/>
          <p:nvPr/>
        </p:nvSpPr>
        <p:spPr>
          <a:xfrm>
            <a:off x="1902000" y="620688"/>
            <a:ext cx="3478709" cy="218521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3600" b="1">
                <a:solidFill>
                  <a:schemeClr val="dk1"/>
                </a:solidFill>
                <a:latin typeface="Calibri"/>
                <a:ea typeface="Calibri"/>
                <a:cs typeface="Calibri"/>
                <a:sym typeface="Calibri"/>
              </a:rPr>
              <a:t>Project Overview</a:t>
            </a:r>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10" name="Shape 110"/>
          <p:cNvSpPr/>
          <p:nvPr/>
        </p:nvSpPr>
        <p:spPr>
          <a:xfrm>
            <a:off x="899592" y="1582341"/>
            <a:ext cx="7493294" cy="347787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000" dirty="0">
                <a:solidFill>
                  <a:schemeClr val="dk1"/>
                </a:solidFill>
                <a:latin typeface="Calibri"/>
                <a:ea typeface="Calibri"/>
                <a:cs typeface="Calibri"/>
                <a:sym typeface="Calibri"/>
              </a:rPr>
              <a:t>“In addition to receiving </a:t>
            </a:r>
            <a:r>
              <a:rPr lang="en-AU" sz="2000" b="1" dirty="0">
                <a:solidFill>
                  <a:schemeClr val="dk1"/>
                </a:solidFill>
                <a:latin typeface="Calibri"/>
                <a:ea typeface="Calibri"/>
                <a:cs typeface="Calibri"/>
                <a:sym typeface="Calibri"/>
              </a:rPr>
              <a:t>financial assistance</a:t>
            </a:r>
            <a:r>
              <a:rPr lang="en-AU" sz="2000" dirty="0">
                <a:solidFill>
                  <a:schemeClr val="dk1"/>
                </a:solidFill>
                <a:latin typeface="Calibri"/>
                <a:ea typeface="Calibri"/>
                <a:cs typeface="Calibri"/>
                <a:sym typeface="Calibri"/>
              </a:rPr>
              <a:t>, each research grant recipient is matched with an experienced </a:t>
            </a:r>
            <a:r>
              <a:rPr lang="en-AU" sz="2000" b="1" dirty="0">
                <a:solidFill>
                  <a:schemeClr val="dk1"/>
                </a:solidFill>
                <a:latin typeface="Calibri"/>
                <a:ea typeface="Calibri"/>
                <a:cs typeface="Calibri"/>
                <a:sym typeface="Calibri"/>
              </a:rPr>
              <a:t>research partner </a:t>
            </a:r>
            <a:r>
              <a:rPr lang="en-AU" sz="2000" dirty="0">
                <a:solidFill>
                  <a:schemeClr val="dk1"/>
                </a:solidFill>
                <a:latin typeface="Calibri"/>
                <a:ea typeface="Calibri"/>
                <a:cs typeface="Calibri"/>
                <a:sym typeface="Calibri"/>
              </a:rPr>
              <a:t>from another country. Partners communicate through </a:t>
            </a:r>
            <a:r>
              <a:rPr lang="en-AU" sz="2000" b="1" dirty="0">
                <a:solidFill>
                  <a:schemeClr val="dk1"/>
                </a:solidFill>
                <a:latin typeface="Calibri"/>
                <a:ea typeface="Calibri"/>
                <a:cs typeface="Calibri"/>
                <a:sym typeface="Calibri"/>
              </a:rPr>
              <a:t>email </a:t>
            </a:r>
            <a:r>
              <a:rPr lang="en-AU" sz="2000" dirty="0">
                <a:solidFill>
                  <a:schemeClr val="dk1"/>
                </a:solidFill>
                <a:latin typeface="Calibri"/>
                <a:ea typeface="Calibri"/>
                <a:cs typeface="Calibri"/>
                <a:sym typeface="Calibri"/>
              </a:rPr>
              <a:t>and/or </a:t>
            </a:r>
            <a:r>
              <a:rPr lang="en-AU" sz="2000" b="1" dirty="0">
                <a:solidFill>
                  <a:schemeClr val="dk1"/>
                </a:solidFill>
                <a:latin typeface="Calibri"/>
                <a:ea typeface="Calibri"/>
                <a:cs typeface="Calibri"/>
                <a:sym typeface="Calibri"/>
              </a:rPr>
              <a:t>Skype</a:t>
            </a:r>
            <a:r>
              <a:rPr lang="en-AU" sz="2000" dirty="0">
                <a:solidFill>
                  <a:schemeClr val="dk1"/>
                </a:solidFill>
                <a:latin typeface="Calibri"/>
                <a:ea typeface="Calibri"/>
                <a:cs typeface="Calibri"/>
                <a:sym typeface="Calibri"/>
              </a:rPr>
              <a:t> and offer help to the extent they feel </a:t>
            </a:r>
            <a:r>
              <a:rPr lang="en-AU" sz="2000" b="1" dirty="0">
                <a:solidFill>
                  <a:schemeClr val="dk1"/>
                </a:solidFill>
                <a:latin typeface="Calibri"/>
                <a:ea typeface="Calibri"/>
                <a:cs typeface="Calibri"/>
                <a:sym typeface="Calibri"/>
              </a:rPr>
              <a:t>appropriate</a:t>
            </a:r>
            <a:r>
              <a:rPr lang="en-AU" sz="2000" dirty="0">
                <a:solidFill>
                  <a:schemeClr val="dk1"/>
                </a:solidFill>
                <a:latin typeface="Calibri"/>
                <a:ea typeface="Calibri"/>
                <a:cs typeface="Calibri"/>
                <a:sym typeface="Calibri"/>
              </a:rPr>
              <a:t>. The role of peer mentor is to </a:t>
            </a:r>
            <a:r>
              <a:rPr lang="en-AU" sz="2000" b="1" dirty="0">
                <a:solidFill>
                  <a:schemeClr val="dk1"/>
                </a:solidFill>
                <a:latin typeface="Calibri"/>
                <a:ea typeface="Calibri"/>
                <a:cs typeface="Calibri"/>
                <a:sym typeface="Calibri"/>
              </a:rPr>
              <a:t>facilitate</a:t>
            </a:r>
            <a:r>
              <a:rPr lang="en-AU" sz="2000" dirty="0">
                <a:solidFill>
                  <a:schemeClr val="dk1"/>
                </a:solidFill>
                <a:latin typeface="Calibri"/>
                <a:ea typeface="Calibri"/>
                <a:cs typeface="Calibri"/>
                <a:sym typeface="Calibri"/>
              </a:rPr>
              <a:t> in any way possible to help researchers write </a:t>
            </a:r>
            <a:r>
              <a:rPr lang="en-AU" sz="2000" b="1" dirty="0">
                <a:solidFill>
                  <a:schemeClr val="dk1"/>
                </a:solidFill>
                <a:latin typeface="Calibri"/>
                <a:ea typeface="Calibri"/>
                <a:cs typeface="Calibri"/>
                <a:sym typeface="Calibri"/>
              </a:rPr>
              <a:t>good academic papers</a:t>
            </a:r>
            <a:r>
              <a:rPr lang="en-AU" sz="2000" dirty="0">
                <a:solidFill>
                  <a:schemeClr val="dk1"/>
                </a:solidFill>
                <a:latin typeface="Calibri"/>
                <a:ea typeface="Calibri"/>
                <a:cs typeface="Calibri"/>
                <a:sym typeface="Calibri"/>
              </a:rPr>
              <a:t>. The main purpose is to </a:t>
            </a:r>
            <a:r>
              <a:rPr lang="en-AU" sz="2000" b="1" dirty="0">
                <a:solidFill>
                  <a:schemeClr val="dk1"/>
                </a:solidFill>
                <a:latin typeface="Calibri"/>
                <a:ea typeface="Calibri"/>
                <a:cs typeface="Calibri"/>
                <a:sym typeface="Calibri"/>
              </a:rPr>
              <a:t>support</a:t>
            </a:r>
            <a:r>
              <a:rPr lang="en-AU" sz="2000" dirty="0">
                <a:solidFill>
                  <a:schemeClr val="dk1"/>
                </a:solidFill>
                <a:latin typeface="Calibri"/>
                <a:ea typeface="Calibri"/>
                <a:cs typeface="Calibri"/>
                <a:sym typeface="Calibri"/>
              </a:rPr>
              <a:t> and </a:t>
            </a:r>
            <a:r>
              <a:rPr lang="en-AU" sz="2000" b="1" dirty="0">
                <a:solidFill>
                  <a:schemeClr val="dk1"/>
                </a:solidFill>
                <a:latin typeface="Calibri"/>
                <a:ea typeface="Calibri"/>
                <a:cs typeface="Calibri"/>
                <a:sym typeface="Calibri"/>
              </a:rPr>
              <a:t>network</a:t>
            </a:r>
            <a:r>
              <a:rPr lang="en-AU" sz="2000" dirty="0">
                <a:solidFill>
                  <a:schemeClr val="dk1"/>
                </a:solidFill>
                <a:latin typeface="Calibri"/>
                <a:ea typeface="Calibri"/>
                <a:cs typeface="Calibri"/>
                <a:sym typeface="Calibri"/>
              </a:rPr>
              <a:t> the research grant recipients with more experienced researchers who could help the grant recipients’ (3500 word) papers reach a standard suitable for an </a:t>
            </a:r>
            <a:r>
              <a:rPr lang="en-AU" sz="2000" b="1" dirty="0">
                <a:solidFill>
                  <a:schemeClr val="dk1"/>
                </a:solidFill>
                <a:latin typeface="Calibri"/>
                <a:ea typeface="Calibri"/>
                <a:cs typeface="Calibri"/>
                <a:sym typeface="Calibri"/>
              </a:rPr>
              <a:t>academic publication (e.g., LEIA)</a:t>
            </a:r>
            <a:r>
              <a:rPr lang="en-AU"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000" dirty="0">
                <a:solidFill>
                  <a:schemeClr val="dk1"/>
                </a:solidFill>
                <a:latin typeface="Calibri"/>
                <a:ea typeface="Calibri"/>
                <a:cs typeface="Calibri"/>
                <a:sym typeface="Calibri"/>
              </a:rPr>
              <a:t>IDP Regional Research Grants Guidelines, 2013</a:t>
            </a:r>
            <a:endParaRPr sz="2000" dirty="0">
              <a:solidFill>
                <a:schemeClr val="dk1"/>
              </a:solidFill>
              <a:latin typeface="Calibri"/>
              <a:ea typeface="Calibri"/>
              <a:cs typeface="Calibri"/>
              <a:sym typeface="Calibri"/>
            </a:endParaRPr>
          </a:p>
        </p:txBody>
      </p:sp>
      <p:pic>
        <p:nvPicPr>
          <p:cNvPr id="111" name="Shape 111"/>
          <p:cNvPicPr preferRelativeResize="0"/>
          <p:nvPr/>
        </p:nvPicPr>
        <p:blipFill rotWithShape="1">
          <a:blip r:embed="rId4">
            <a:alphaModFix/>
          </a:blip>
          <a:srcRect/>
          <a:stretch/>
        </p:blipFill>
        <p:spPr>
          <a:xfrm>
            <a:off x="7452319" y="5690278"/>
            <a:ext cx="1698503" cy="1167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A0E78-FA88-4E6E-B731-133C580B27C8}"/>
              </a:ext>
            </a:extLst>
          </p:cNvPr>
          <p:cNvPicPr>
            <a:picLocks noChangeAspect="1"/>
          </p:cNvPicPr>
          <p:nvPr/>
        </p:nvPicPr>
        <p:blipFill>
          <a:blip r:embed="rId2"/>
          <a:stretch>
            <a:fillRect/>
          </a:stretch>
        </p:blipFill>
        <p:spPr>
          <a:xfrm>
            <a:off x="575403" y="347906"/>
            <a:ext cx="8155837" cy="6162188"/>
          </a:xfrm>
          <a:prstGeom prst="rect">
            <a:avLst/>
          </a:prstGeom>
        </p:spPr>
      </p:pic>
    </p:spTree>
    <p:extLst>
      <p:ext uri="{BB962C8B-B14F-4D97-AF65-F5344CB8AC3E}">
        <p14:creationId xmlns:p14="http://schemas.microsoft.com/office/powerpoint/2010/main" val="297791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rotWithShape="1">
          <a:blip r:embed="rId3">
            <a:alphaModFix/>
          </a:blip>
          <a:srcRect/>
          <a:stretch/>
        </p:blipFill>
        <p:spPr>
          <a:xfrm>
            <a:off x="6823" y="5505933"/>
            <a:ext cx="9144000" cy="1349738"/>
          </a:xfrm>
          <a:prstGeom prst="rect">
            <a:avLst/>
          </a:prstGeom>
          <a:noFill/>
          <a:ln>
            <a:noFill/>
          </a:ln>
        </p:spPr>
      </p:pic>
      <p:sp>
        <p:nvSpPr>
          <p:cNvPr id="118" name="Shape 118"/>
          <p:cNvSpPr txBox="1">
            <a:spLocks noGrp="1"/>
          </p:cNvSpPr>
          <p:nvPr>
            <p:ph type="ctrTitle"/>
          </p:nvPr>
        </p:nvSpPr>
        <p:spPr>
          <a:xfrm>
            <a:off x="539552" y="188640"/>
            <a:ext cx="7772400" cy="966578"/>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2880"/>
              <a:buFont typeface="Calibri"/>
              <a:buNone/>
            </a:pPr>
            <a:r>
              <a:rPr lang="en-AU" sz="2880" b="1" i="0" u="none" strike="noStrike" cap="none">
                <a:solidFill>
                  <a:schemeClr val="dk1"/>
                </a:solidFill>
                <a:latin typeface="Calibri"/>
                <a:ea typeface="Calibri"/>
                <a:cs typeface="Calibri"/>
                <a:sym typeface="Calibri"/>
              </a:rPr>
              <a:t>Cambodia TESOL Research Grant Recipients 2013</a:t>
            </a:r>
            <a:endParaRPr sz="2880" b="1" i="0" u="none" strike="noStrike" cap="none">
              <a:solidFill>
                <a:schemeClr val="dk1"/>
              </a:solidFill>
              <a:latin typeface="Calibri"/>
              <a:ea typeface="Calibri"/>
              <a:cs typeface="Calibri"/>
              <a:sym typeface="Calibri"/>
            </a:endParaRPr>
          </a:p>
        </p:txBody>
      </p:sp>
      <p:pic>
        <p:nvPicPr>
          <p:cNvPr id="119" name="Shape 119"/>
          <p:cNvPicPr preferRelativeResize="0"/>
          <p:nvPr/>
        </p:nvPicPr>
        <p:blipFill rotWithShape="1">
          <a:blip r:embed="rId4">
            <a:alphaModFix/>
          </a:blip>
          <a:srcRect/>
          <a:stretch/>
        </p:blipFill>
        <p:spPr>
          <a:xfrm>
            <a:off x="713175" y="1140904"/>
            <a:ext cx="2472397" cy="1854298"/>
          </a:xfrm>
          <a:prstGeom prst="rect">
            <a:avLst/>
          </a:prstGeom>
          <a:noFill/>
          <a:ln>
            <a:noFill/>
          </a:ln>
          <a:effectLst>
            <a:outerShdw blurRad="292100" dist="139700" dir="2700000" algn="tl" rotWithShape="0">
              <a:srgbClr val="333333">
                <a:alpha val="64705"/>
              </a:srgbClr>
            </a:outerShdw>
          </a:effectLst>
        </p:spPr>
      </p:pic>
      <p:sp>
        <p:nvSpPr>
          <p:cNvPr id="120" name="Shape 120"/>
          <p:cNvSpPr txBox="1"/>
          <p:nvPr/>
        </p:nvSpPr>
        <p:spPr>
          <a:xfrm>
            <a:off x="6228184" y="1052736"/>
            <a:ext cx="2592288" cy="397031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8 Early career academics from: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Cambodia</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Vietnam</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Myanmar</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The Philippines</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Indonesia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Working online with a mentor in Australia to write and present 6 quantitative research papers</a:t>
            </a:r>
            <a:endParaRPr/>
          </a:p>
        </p:txBody>
      </p:sp>
      <p:pic>
        <p:nvPicPr>
          <p:cNvPr id="121" name="Shape 121"/>
          <p:cNvPicPr preferRelativeResize="0"/>
          <p:nvPr/>
        </p:nvPicPr>
        <p:blipFill rotWithShape="1">
          <a:blip r:embed="rId5">
            <a:alphaModFix/>
          </a:blip>
          <a:srcRect/>
          <a:stretch/>
        </p:blipFill>
        <p:spPr>
          <a:xfrm>
            <a:off x="7452319" y="5690278"/>
            <a:ext cx="1698503" cy="1167721"/>
          </a:xfrm>
          <a:prstGeom prst="rect">
            <a:avLst/>
          </a:prstGeom>
          <a:noFill/>
          <a:ln>
            <a:noFill/>
          </a:ln>
        </p:spPr>
      </p:pic>
      <p:pic>
        <p:nvPicPr>
          <p:cNvPr id="122" name="Shape 122"/>
          <p:cNvPicPr preferRelativeResize="0"/>
          <p:nvPr/>
        </p:nvPicPr>
        <p:blipFill rotWithShape="1">
          <a:blip r:embed="rId6">
            <a:alphaModFix/>
          </a:blip>
          <a:srcRect/>
          <a:stretch/>
        </p:blipFill>
        <p:spPr>
          <a:xfrm>
            <a:off x="713175" y="3333057"/>
            <a:ext cx="2490356" cy="1656184"/>
          </a:xfrm>
          <a:prstGeom prst="rect">
            <a:avLst/>
          </a:prstGeom>
          <a:noFill/>
          <a:ln>
            <a:noFill/>
          </a:ln>
          <a:effectLst>
            <a:outerShdw blurRad="292100" dist="139700" dir="2700000" algn="tl" rotWithShape="0">
              <a:srgbClr val="333333">
                <a:alpha val="64705"/>
              </a:srgbClr>
            </a:outerShdw>
          </a:effectLst>
        </p:spPr>
      </p:pic>
      <p:sp>
        <p:nvSpPr>
          <p:cNvPr id="123" name="Shape 123"/>
          <p:cNvSpPr txBox="1"/>
          <p:nvPr/>
        </p:nvSpPr>
        <p:spPr>
          <a:xfrm>
            <a:off x="3396503" y="1032180"/>
            <a:ext cx="2952328" cy="397031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Research Topics covered a diverse area including: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Attitudes toward ESP for Law in Cambodia</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Writing Problems</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Primary Teachers Issues</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Teacher Adoption of Technology  </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Collaborative Learning</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Speaking motivation through Drama Techniques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6823" y="5505933"/>
            <a:ext cx="9144000" cy="1349738"/>
          </a:xfrm>
          <a:prstGeom prst="rect">
            <a:avLst/>
          </a:prstGeom>
          <a:noFill/>
          <a:ln>
            <a:noFill/>
          </a:ln>
        </p:spPr>
      </p:pic>
      <p:sp>
        <p:nvSpPr>
          <p:cNvPr id="130" name="Shape 130"/>
          <p:cNvSpPr txBox="1">
            <a:spLocks noGrp="1"/>
          </p:cNvSpPr>
          <p:nvPr>
            <p:ph type="ctrTitle"/>
          </p:nvPr>
        </p:nvSpPr>
        <p:spPr>
          <a:xfrm>
            <a:off x="281319" y="215208"/>
            <a:ext cx="8424900" cy="792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2800"/>
              <a:buFont typeface="Calibri"/>
              <a:buNone/>
            </a:pPr>
            <a:r>
              <a:rPr lang="en-AU" sz="2800" b="1" i="0" u="none" strike="noStrike" cap="none">
                <a:solidFill>
                  <a:schemeClr val="dk1"/>
                </a:solidFill>
                <a:latin typeface="Calibri"/>
                <a:ea typeface="Calibri"/>
                <a:cs typeface="Calibri"/>
                <a:sym typeface="Calibri"/>
              </a:rPr>
              <a:t>Cambodia TESOL Research Grant Recipients 2017</a:t>
            </a:r>
            <a:r>
              <a:rPr lang="en-AU" sz="2800" b="1"/>
              <a:t>-18</a:t>
            </a:r>
            <a:endParaRPr/>
          </a:p>
        </p:txBody>
      </p:sp>
      <p:pic>
        <p:nvPicPr>
          <p:cNvPr id="131" name="Shape 131"/>
          <p:cNvPicPr preferRelativeResize="0"/>
          <p:nvPr/>
        </p:nvPicPr>
        <p:blipFill rotWithShape="1">
          <a:blip r:embed="rId4">
            <a:alphaModFix/>
          </a:blip>
          <a:srcRect/>
          <a:stretch/>
        </p:blipFill>
        <p:spPr>
          <a:xfrm>
            <a:off x="7452319" y="5690278"/>
            <a:ext cx="1698503" cy="1167721"/>
          </a:xfrm>
          <a:prstGeom prst="rect">
            <a:avLst/>
          </a:prstGeom>
          <a:noFill/>
          <a:ln>
            <a:noFill/>
          </a:ln>
        </p:spPr>
      </p:pic>
      <p:sp>
        <p:nvSpPr>
          <p:cNvPr id="132" name="Shape 132"/>
          <p:cNvSpPr txBox="1"/>
          <p:nvPr/>
        </p:nvSpPr>
        <p:spPr>
          <a:xfrm>
            <a:off x="762399" y="948217"/>
            <a:ext cx="5681809"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a:p>
        </p:txBody>
      </p:sp>
      <p:pic>
        <p:nvPicPr>
          <p:cNvPr id="133" name="Shape 133"/>
          <p:cNvPicPr preferRelativeResize="0"/>
          <p:nvPr/>
        </p:nvPicPr>
        <p:blipFill>
          <a:blip r:embed="rId5">
            <a:alphaModFix/>
          </a:blip>
          <a:stretch>
            <a:fillRect/>
          </a:stretch>
        </p:blipFill>
        <p:spPr>
          <a:xfrm>
            <a:off x="511375" y="1179525"/>
            <a:ext cx="6472477" cy="3640775"/>
          </a:xfrm>
          <a:prstGeom prst="rect">
            <a:avLst/>
          </a:prstGeom>
          <a:noFill/>
          <a:ln>
            <a:noFill/>
          </a:ln>
          <a:effectLst>
            <a:outerShdw blurRad="50800" dist="38100" dir="2700000" algn="tl" rotWithShape="0">
              <a:prstClr val="black">
                <a:alpha val="40000"/>
              </a:prstClr>
            </a:outerShdw>
          </a:effectLst>
        </p:spPr>
      </p:pic>
      <p:sp>
        <p:nvSpPr>
          <p:cNvPr id="134" name="Shape 134"/>
          <p:cNvSpPr txBox="1"/>
          <p:nvPr/>
        </p:nvSpPr>
        <p:spPr>
          <a:xfrm>
            <a:off x="6983850" y="1227000"/>
            <a:ext cx="1923300" cy="2410200"/>
          </a:xfrm>
          <a:prstGeom prst="rect">
            <a:avLst/>
          </a:prstGeom>
          <a:noFill/>
          <a:ln>
            <a:noFill/>
          </a:ln>
        </p:spPr>
        <p:txBody>
          <a:bodyPr wrap="square" lIns="91425" tIns="91425" rIns="91425" bIns="91425" anchor="t" anchorCtr="0">
            <a:noAutofit/>
          </a:bodyPr>
          <a:lstStyle/>
          <a:p>
            <a:pPr marL="0" lvl="0" indent="0" algn="ctr">
              <a:spcBef>
                <a:spcPts val="0"/>
              </a:spcBef>
              <a:spcAft>
                <a:spcPts val="0"/>
              </a:spcAft>
              <a:buNone/>
            </a:pPr>
            <a:r>
              <a:rPr lang="en-AU" b="1"/>
              <a:t>2017-18 countries:</a:t>
            </a:r>
            <a:endParaRPr b="1"/>
          </a:p>
          <a:p>
            <a:pPr marL="0" lvl="0" indent="0">
              <a:spcBef>
                <a:spcPts val="0"/>
              </a:spcBef>
              <a:spcAft>
                <a:spcPts val="0"/>
              </a:spcAft>
              <a:buNone/>
            </a:pPr>
            <a:endParaRPr/>
          </a:p>
          <a:p>
            <a:pPr marL="457200" lvl="0" indent="-317500" rtl="0">
              <a:spcBef>
                <a:spcPts val="0"/>
              </a:spcBef>
              <a:spcAft>
                <a:spcPts val="0"/>
              </a:spcAft>
              <a:buSzPts val="1400"/>
              <a:buChar char="●"/>
            </a:pPr>
            <a:r>
              <a:rPr lang="en-AU"/>
              <a:t>Laos</a:t>
            </a:r>
            <a:endParaRPr/>
          </a:p>
          <a:p>
            <a:pPr marL="457200" lvl="0" indent="-317500" rtl="0">
              <a:spcBef>
                <a:spcPts val="0"/>
              </a:spcBef>
              <a:spcAft>
                <a:spcPts val="0"/>
              </a:spcAft>
              <a:buSzPts val="1400"/>
              <a:buChar char="●"/>
            </a:pPr>
            <a:r>
              <a:rPr lang="en-AU"/>
              <a:t>Cambodia</a:t>
            </a:r>
            <a:endParaRPr/>
          </a:p>
          <a:p>
            <a:pPr marL="457200" lvl="0" indent="-317500" rtl="0">
              <a:spcBef>
                <a:spcPts val="0"/>
              </a:spcBef>
              <a:spcAft>
                <a:spcPts val="0"/>
              </a:spcAft>
              <a:buSzPts val="1400"/>
              <a:buChar char="●"/>
            </a:pPr>
            <a:r>
              <a:rPr lang="en-AU"/>
              <a:t>Vietnam</a:t>
            </a:r>
            <a:endParaRPr/>
          </a:p>
          <a:p>
            <a:pPr marL="457200" lvl="0" indent="-317500" rtl="0">
              <a:spcBef>
                <a:spcPts val="0"/>
              </a:spcBef>
              <a:spcAft>
                <a:spcPts val="0"/>
              </a:spcAft>
              <a:buSzPts val="1400"/>
              <a:buChar char="●"/>
            </a:pPr>
            <a:r>
              <a:rPr lang="en-AU"/>
              <a:t>The Philippines</a:t>
            </a:r>
            <a:endParaRPr/>
          </a:p>
          <a:p>
            <a:pPr marL="457200" lvl="0" indent="-317500" rtl="0">
              <a:spcBef>
                <a:spcPts val="0"/>
              </a:spcBef>
              <a:spcAft>
                <a:spcPts val="0"/>
              </a:spcAft>
              <a:buSzPts val="1400"/>
              <a:buChar char="●"/>
            </a:pPr>
            <a:r>
              <a:rPr lang="en-AU"/>
              <a:t>Vietnam</a:t>
            </a:r>
            <a:endParaRPr/>
          </a:p>
          <a:p>
            <a:pPr marL="457200" lvl="0" indent="-317500">
              <a:spcBef>
                <a:spcPts val="0"/>
              </a:spcBef>
              <a:spcAft>
                <a:spcPts val="0"/>
              </a:spcAft>
              <a:buSzPts val="1400"/>
              <a:buChar char="●"/>
            </a:pPr>
            <a:r>
              <a:rPr lang="en-AU"/>
              <a:t>Indonesia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6823" y="5505933"/>
            <a:ext cx="9144000" cy="1349738"/>
          </a:xfrm>
          <a:prstGeom prst="rect">
            <a:avLst/>
          </a:prstGeom>
          <a:noFill/>
          <a:ln>
            <a:noFill/>
          </a:ln>
        </p:spPr>
      </p:pic>
      <p:sp>
        <p:nvSpPr>
          <p:cNvPr id="141" name="Shape 141"/>
          <p:cNvSpPr txBox="1"/>
          <p:nvPr/>
        </p:nvSpPr>
        <p:spPr>
          <a:xfrm>
            <a:off x="533067" y="338198"/>
            <a:ext cx="8091511" cy="52322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800" b="1">
                <a:solidFill>
                  <a:schemeClr val="dk1"/>
                </a:solidFill>
                <a:latin typeface="Calibri"/>
                <a:ea typeface="Calibri"/>
                <a:cs typeface="Calibri"/>
                <a:sym typeface="Calibri"/>
              </a:rPr>
              <a:t>2017-2018 Research Grant Recipient Topics</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pic>
        <p:nvPicPr>
          <p:cNvPr id="142" name="Shape 142"/>
          <p:cNvPicPr preferRelativeResize="0"/>
          <p:nvPr/>
        </p:nvPicPr>
        <p:blipFill rotWithShape="1">
          <a:blip r:embed="rId4">
            <a:alphaModFix/>
          </a:blip>
          <a:srcRect/>
          <a:stretch/>
        </p:blipFill>
        <p:spPr>
          <a:xfrm>
            <a:off x="7452319" y="5690278"/>
            <a:ext cx="1698503" cy="1167721"/>
          </a:xfrm>
          <a:prstGeom prst="rect">
            <a:avLst/>
          </a:prstGeom>
          <a:noFill/>
          <a:ln>
            <a:noFill/>
          </a:ln>
        </p:spPr>
      </p:pic>
      <p:sp>
        <p:nvSpPr>
          <p:cNvPr id="143" name="Shape 143"/>
          <p:cNvSpPr txBox="1"/>
          <p:nvPr/>
        </p:nvSpPr>
        <p:spPr>
          <a:xfrm>
            <a:off x="193500" y="1157225"/>
            <a:ext cx="8950500" cy="3816600"/>
          </a:xfrm>
          <a:prstGeom prst="rect">
            <a:avLst/>
          </a:prstGeom>
          <a:noFill/>
          <a:ln>
            <a:noFill/>
          </a:ln>
        </p:spPr>
        <p:txBody>
          <a:bodyPr wrap="square" lIns="91425" tIns="91425" rIns="91425" bIns="91425" anchor="ctr" anchorCtr="0">
            <a:noAutofit/>
          </a:bodyPr>
          <a:lstStyle/>
          <a:p>
            <a:pPr marL="457200" lvl="0" indent="-317500" rtl="0">
              <a:lnSpc>
                <a:spcPct val="115000"/>
              </a:lnSpc>
              <a:spcBef>
                <a:spcPts val="0"/>
              </a:spcBef>
              <a:spcAft>
                <a:spcPts val="0"/>
              </a:spcAft>
              <a:buSzPts val="1400"/>
              <a:buChar char="●"/>
            </a:pPr>
            <a:r>
              <a:rPr lang="en-AU"/>
              <a:t>Using Pair-Coaching Conference to Scaffold Cambodian Students’ Writing Proficiency in English</a:t>
            </a:r>
            <a:endParaRPr/>
          </a:p>
          <a:p>
            <a:pPr marL="457200" lvl="0" indent="-317500" rtl="0">
              <a:lnSpc>
                <a:spcPct val="115000"/>
              </a:lnSpc>
              <a:spcBef>
                <a:spcPts val="0"/>
              </a:spcBef>
              <a:spcAft>
                <a:spcPts val="0"/>
              </a:spcAft>
              <a:buSzPts val="1400"/>
              <a:buChar char="●"/>
            </a:pPr>
            <a:r>
              <a:rPr lang="en-AU"/>
              <a:t>Lao Language Interference in Translating Lao into English</a:t>
            </a:r>
            <a:endParaRPr/>
          </a:p>
          <a:p>
            <a:pPr marL="457200" lvl="0" indent="-317500" rtl="0">
              <a:lnSpc>
                <a:spcPct val="115000"/>
              </a:lnSpc>
              <a:spcBef>
                <a:spcPts val="0"/>
              </a:spcBef>
              <a:spcAft>
                <a:spcPts val="0"/>
              </a:spcAft>
              <a:buSzPts val="1400"/>
              <a:buChar char="●"/>
            </a:pPr>
            <a:r>
              <a:rPr lang="en-AU"/>
              <a:t>Western-published ELT Coursebooks: Their Role and  Relevance in EFL Classrooms</a:t>
            </a:r>
            <a:endParaRPr/>
          </a:p>
          <a:p>
            <a:pPr marL="457200" lvl="0" indent="-317500" rtl="0">
              <a:lnSpc>
                <a:spcPct val="115000"/>
              </a:lnSpc>
              <a:spcBef>
                <a:spcPts val="0"/>
              </a:spcBef>
              <a:spcAft>
                <a:spcPts val="0"/>
              </a:spcAft>
              <a:buSzPts val="1400"/>
              <a:buChar char="●"/>
            </a:pPr>
            <a:r>
              <a:rPr lang="en-AU"/>
              <a:t>ESL Writers’ Proficiency in Using Prepositions of Time and Location: An Analysis of Written Corpus.</a:t>
            </a:r>
            <a:endParaRPr/>
          </a:p>
          <a:p>
            <a:pPr marL="457200" lvl="0" indent="-317500" rtl="0">
              <a:lnSpc>
                <a:spcPct val="115000"/>
              </a:lnSpc>
              <a:spcBef>
                <a:spcPts val="0"/>
              </a:spcBef>
              <a:spcAft>
                <a:spcPts val="0"/>
              </a:spcAft>
              <a:buSzPts val="1400"/>
              <a:buChar char="●"/>
            </a:pPr>
            <a:r>
              <a:rPr lang="en-AU"/>
              <a:t>English Language Skills of Alternative Learning System Recipients of Lamut District, Province of Ifugao, Philippines.</a:t>
            </a:r>
            <a:endParaRPr/>
          </a:p>
          <a:p>
            <a:pPr marL="457200" lvl="0" indent="-317500" rtl="0">
              <a:lnSpc>
                <a:spcPct val="115000"/>
              </a:lnSpc>
              <a:spcBef>
                <a:spcPts val="0"/>
              </a:spcBef>
              <a:spcAft>
                <a:spcPts val="0"/>
              </a:spcAft>
              <a:buSzPts val="1400"/>
              <a:buChar char="●"/>
            </a:pPr>
            <a:r>
              <a:rPr lang="en-AU"/>
              <a:t>Primary EFL Teachers’ resilience in the context of new curriculum reform in Vietnam.</a:t>
            </a:r>
            <a:endParaRPr/>
          </a:p>
          <a:p>
            <a:pPr marL="457200" lvl="0" indent="-317500" rtl="0">
              <a:lnSpc>
                <a:spcPct val="115000"/>
              </a:lnSpc>
              <a:spcBef>
                <a:spcPts val="0"/>
              </a:spcBef>
              <a:spcAft>
                <a:spcPts val="0"/>
              </a:spcAft>
              <a:buSzPts val="1400"/>
              <a:buChar char="●"/>
            </a:pPr>
            <a:r>
              <a:rPr lang="en-AU"/>
              <a:t>Application of Digital Teaching Portfolio in Professional Development of General English Lecturers: Strengths and Challenges.</a:t>
            </a:r>
            <a:endParaRPr/>
          </a:p>
          <a:p>
            <a:pPr marL="457200" lvl="0" indent="-317500" rtl="0">
              <a:lnSpc>
                <a:spcPct val="115000"/>
              </a:lnSpc>
              <a:spcBef>
                <a:spcPts val="0"/>
              </a:spcBef>
              <a:spcAft>
                <a:spcPts val="0"/>
              </a:spcAft>
              <a:buSzPts val="1400"/>
              <a:buChar char="●"/>
            </a:pPr>
            <a:r>
              <a:rPr lang="en-AU"/>
              <a:t>Service Learning integration in ESP courses: its impacts on students’ life skills development and academic achievement.</a:t>
            </a:r>
            <a:endParaRPr/>
          </a:p>
          <a:p>
            <a:pPr marL="457200" lvl="0" indent="-317500" rtl="0">
              <a:lnSpc>
                <a:spcPct val="115000"/>
              </a:lnSpc>
              <a:spcBef>
                <a:spcPts val="0"/>
              </a:spcBef>
              <a:spcAft>
                <a:spcPts val="0"/>
              </a:spcAft>
              <a:buSzPts val="1400"/>
              <a:buChar char="●"/>
            </a:pPr>
            <a:r>
              <a:rPr lang="en-AU"/>
              <a:t>EFL Teachers’ Professional Development in the Mekong Delta, Cambodia and Viet Nam: Needs and Impact.</a:t>
            </a:r>
            <a:endParaRPr/>
          </a:p>
          <a:p>
            <a:pPr marL="457200" lvl="0" indent="-317500" rtl="0">
              <a:lnSpc>
                <a:spcPct val="115000"/>
              </a:lnSpc>
              <a:spcBef>
                <a:spcPts val="0"/>
              </a:spcBef>
              <a:spcAft>
                <a:spcPts val="0"/>
              </a:spcAft>
              <a:buSzPts val="1400"/>
              <a:buChar char="●"/>
            </a:pPr>
            <a:r>
              <a:rPr lang="en-AU"/>
              <a:t>Mobile apps on improving student’s performance in learning grammar and other skills.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6823" y="5505933"/>
            <a:ext cx="9144000" cy="1349738"/>
          </a:xfrm>
          <a:prstGeom prst="rect">
            <a:avLst/>
          </a:prstGeom>
          <a:noFill/>
          <a:ln>
            <a:noFill/>
          </a:ln>
        </p:spPr>
      </p:pic>
      <p:sp>
        <p:nvSpPr>
          <p:cNvPr id="150" name="Shape 150"/>
          <p:cNvSpPr txBox="1"/>
          <p:nvPr/>
        </p:nvSpPr>
        <p:spPr>
          <a:xfrm>
            <a:off x="533067" y="338198"/>
            <a:ext cx="8091511" cy="52322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800" b="1" dirty="0">
                <a:solidFill>
                  <a:schemeClr val="dk1"/>
                </a:solidFill>
                <a:latin typeface="Calibri"/>
                <a:ea typeface="Calibri"/>
                <a:cs typeface="Calibri"/>
                <a:sym typeface="Calibri"/>
              </a:rPr>
              <a:t>2017-18 Research Grant Recipient Partners</a:t>
            </a:r>
            <a:endParaRPr sz="2800" b="1" dirty="0">
              <a:solidFill>
                <a:schemeClr val="dk1"/>
              </a:solidFill>
              <a:latin typeface="Calibri"/>
              <a:ea typeface="Calibri"/>
              <a:cs typeface="Calibri"/>
              <a:sym typeface="Calibri"/>
            </a:endParaRPr>
          </a:p>
        </p:txBody>
      </p:sp>
      <p:pic>
        <p:nvPicPr>
          <p:cNvPr id="151" name="Shape 151"/>
          <p:cNvPicPr preferRelativeResize="0"/>
          <p:nvPr/>
        </p:nvPicPr>
        <p:blipFill rotWithShape="1">
          <a:blip r:embed="rId4">
            <a:alphaModFix/>
          </a:blip>
          <a:srcRect/>
          <a:stretch/>
        </p:blipFill>
        <p:spPr>
          <a:xfrm>
            <a:off x="7452319" y="5690278"/>
            <a:ext cx="1698503" cy="1167721"/>
          </a:xfrm>
          <a:prstGeom prst="rect">
            <a:avLst/>
          </a:prstGeom>
          <a:noFill/>
          <a:ln>
            <a:noFill/>
          </a:ln>
        </p:spPr>
      </p:pic>
      <p:graphicFrame>
        <p:nvGraphicFramePr>
          <p:cNvPr id="152" name="Shape 152"/>
          <p:cNvGraphicFramePr/>
          <p:nvPr/>
        </p:nvGraphicFramePr>
        <p:xfrm>
          <a:off x="590975" y="1130825"/>
          <a:ext cx="7879900" cy="4367919"/>
        </p:xfrm>
        <a:graphic>
          <a:graphicData uri="http://schemas.openxmlformats.org/drawingml/2006/table">
            <a:tbl>
              <a:tblPr>
                <a:noFill/>
                <a:tableStyleId>{38AE83EA-CF20-45E8-87AA-641103194F2D}</a:tableStyleId>
              </a:tblPr>
              <a:tblGrid>
                <a:gridCol w="3939950">
                  <a:extLst>
                    <a:ext uri="{9D8B030D-6E8A-4147-A177-3AD203B41FA5}">
                      <a16:colId xmlns:a16="http://schemas.microsoft.com/office/drawing/2014/main" val="20000"/>
                    </a:ext>
                  </a:extLst>
                </a:gridCol>
                <a:gridCol w="3939950">
                  <a:extLst>
                    <a:ext uri="{9D8B030D-6E8A-4147-A177-3AD203B41FA5}">
                      <a16:colId xmlns:a16="http://schemas.microsoft.com/office/drawing/2014/main" val="20001"/>
                    </a:ext>
                  </a:extLst>
                </a:gridCol>
              </a:tblGrid>
              <a:tr h="525500">
                <a:tc>
                  <a:txBody>
                    <a:bodyPr/>
                    <a:lstStyle/>
                    <a:p>
                      <a:pPr marL="0" lvl="0" indent="0" algn="ctr">
                        <a:spcBef>
                          <a:spcPts val="0"/>
                        </a:spcBef>
                        <a:spcAft>
                          <a:spcPts val="0"/>
                        </a:spcAft>
                        <a:buNone/>
                      </a:pPr>
                      <a:r>
                        <a:rPr lang="en-AU" sz="1800" b="1"/>
                        <a:t>ASEAN Institutions</a:t>
                      </a:r>
                      <a:endParaRPr sz="1800" b="1"/>
                    </a:p>
                  </a:txBody>
                  <a:tcPr marL="91425" marR="91425" marT="91425" marB="91425"/>
                </a:tc>
                <a:tc>
                  <a:txBody>
                    <a:bodyPr/>
                    <a:lstStyle/>
                    <a:p>
                      <a:pPr marL="0" lvl="0" indent="0" algn="ctr">
                        <a:spcBef>
                          <a:spcPts val="0"/>
                        </a:spcBef>
                        <a:spcAft>
                          <a:spcPts val="0"/>
                        </a:spcAft>
                        <a:buNone/>
                      </a:pPr>
                      <a:r>
                        <a:rPr lang="en-AU" sz="1800" b="1"/>
                        <a:t>Australian Institutions</a:t>
                      </a:r>
                      <a:endParaRPr sz="1800" b="1"/>
                    </a:p>
                  </a:txBody>
                  <a:tcPr marL="91425" marR="91425" marT="91425" marB="91425"/>
                </a:tc>
                <a:extLst>
                  <a:ext uri="{0D108BD9-81ED-4DB2-BD59-A6C34878D82A}">
                    <a16:rowId xmlns:a16="http://schemas.microsoft.com/office/drawing/2014/main" val="10000"/>
                  </a:ext>
                </a:extLst>
              </a:tr>
              <a:tr h="3322350">
                <a:tc>
                  <a:txBody>
                    <a:bodyPr/>
                    <a:lstStyle/>
                    <a:p>
                      <a:pPr marL="0" lvl="0" indent="0" rtl="0">
                        <a:lnSpc>
                          <a:spcPct val="115000"/>
                        </a:lnSpc>
                        <a:spcBef>
                          <a:spcPts val="0"/>
                        </a:spcBef>
                        <a:spcAft>
                          <a:spcPts val="0"/>
                        </a:spcAft>
                        <a:buNone/>
                      </a:pPr>
                      <a:r>
                        <a:rPr lang="en-AU"/>
                        <a:t>Research Grant Recipient Institutions</a:t>
                      </a:r>
                      <a:endParaRPr/>
                    </a:p>
                    <a:p>
                      <a:pPr marL="0" lvl="0" indent="0" rtl="0">
                        <a:lnSpc>
                          <a:spcPct val="115000"/>
                        </a:lnSpc>
                        <a:spcBef>
                          <a:spcPts val="0"/>
                        </a:spcBef>
                        <a:spcAft>
                          <a:spcPts val="0"/>
                        </a:spcAft>
                        <a:buNone/>
                      </a:pPr>
                      <a:endParaRPr/>
                    </a:p>
                    <a:p>
                      <a:pPr marL="457200" lvl="0" indent="-317500" rtl="0">
                        <a:lnSpc>
                          <a:spcPct val="115000"/>
                        </a:lnSpc>
                        <a:spcBef>
                          <a:spcPts val="0"/>
                        </a:spcBef>
                        <a:spcAft>
                          <a:spcPts val="0"/>
                        </a:spcAft>
                        <a:buSzPts val="1400"/>
                        <a:buChar char="●"/>
                      </a:pPr>
                      <a:r>
                        <a:rPr lang="en-AU"/>
                        <a:t>COERR Language Skills Centre</a:t>
                      </a:r>
                      <a:endParaRPr/>
                    </a:p>
                    <a:p>
                      <a:pPr marL="457200" lvl="0" indent="-317500" rtl="0">
                        <a:lnSpc>
                          <a:spcPct val="115000"/>
                        </a:lnSpc>
                        <a:spcBef>
                          <a:spcPts val="0"/>
                        </a:spcBef>
                        <a:spcAft>
                          <a:spcPts val="0"/>
                        </a:spcAft>
                        <a:buSzPts val="1400"/>
                        <a:buChar char="●"/>
                      </a:pPr>
                      <a:r>
                        <a:rPr lang="en-AU"/>
                        <a:t>National University of Laos</a:t>
                      </a:r>
                      <a:endParaRPr/>
                    </a:p>
                    <a:p>
                      <a:pPr marL="457200" lvl="0" indent="-317500" rtl="0">
                        <a:lnSpc>
                          <a:spcPct val="115000"/>
                        </a:lnSpc>
                        <a:spcBef>
                          <a:spcPts val="0"/>
                        </a:spcBef>
                        <a:spcAft>
                          <a:spcPts val="0"/>
                        </a:spcAft>
                        <a:buSzPts val="1400"/>
                        <a:buChar char="●"/>
                      </a:pPr>
                      <a:r>
                        <a:rPr lang="en-AU"/>
                        <a:t>King Mongkut’s University Thailand</a:t>
                      </a:r>
                      <a:endParaRPr/>
                    </a:p>
                    <a:p>
                      <a:pPr marL="457200" lvl="0" indent="-317500" rtl="0">
                        <a:lnSpc>
                          <a:spcPct val="115000"/>
                        </a:lnSpc>
                        <a:spcBef>
                          <a:spcPts val="0"/>
                        </a:spcBef>
                        <a:spcAft>
                          <a:spcPts val="0"/>
                        </a:spcAft>
                        <a:buSzPts val="1400"/>
                        <a:buChar char="●"/>
                      </a:pPr>
                      <a:r>
                        <a:rPr lang="en-AU"/>
                        <a:t>Polytechnic University of The Philippines</a:t>
                      </a:r>
                      <a:endParaRPr/>
                    </a:p>
                    <a:p>
                      <a:pPr marL="457200" lvl="0" indent="-317500" rtl="0">
                        <a:lnSpc>
                          <a:spcPct val="115000"/>
                        </a:lnSpc>
                        <a:spcBef>
                          <a:spcPts val="0"/>
                        </a:spcBef>
                        <a:spcAft>
                          <a:spcPts val="0"/>
                        </a:spcAft>
                        <a:buSzPts val="1400"/>
                        <a:buChar char="●"/>
                      </a:pPr>
                      <a:r>
                        <a:rPr lang="en-AU"/>
                        <a:t>Ifugao State University, The Philippines</a:t>
                      </a:r>
                      <a:endParaRPr/>
                    </a:p>
                    <a:p>
                      <a:pPr marL="457200" lvl="0" indent="-317500" rtl="0">
                        <a:lnSpc>
                          <a:spcPct val="115000"/>
                        </a:lnSpc>
                        <a:spcBef>
                          <a:spcPts val="0"/>
                        </a:spcBef>
                        <a:spcAft>
                          <a:spcPts val="0"/>
                        </a:spcAft>
                        <a:buSzPts val="1400"/>
                        <a:buChar char="●"/>
                      </a:pPr>
                      <a:r>
                        <a:rPr lang="en-AU"/>
                        <a:t>Tay Bac University, Vietnam</a:t>
                      </a:r>
                      <a:endParaRPr/>
                    </a:p>
                    <a:p>
                      <a:pPr marL="457200" lvl="0" indent="-317500" rtl="0">
                        <a:lnSpc>
                          <a:spcPct val="115000"/>
                        </a:lnSpc>
                        <a:spcBef>
                          <a:spcPts val="0"/>
                        </a:spcBef>
                        <a:spcAft>
                          <a:spcPts val="0"/>
                        </a:spcAft>
                        <a:buSzPts val="1400"/>
                        <a:buChar char="●"/>
                      </a:pPr>
                      <a:r>
                        <a:rPr lang="en-AU"/>
                        <a:t>Can Tho University, Vietnam</a:t>
                      </a:r>
                      <a:endParaRPr/>
                    </a:p>
                    <a:p>
                      <a:pPr marL="457200" lvl="0" indent="-317500" rtl="0">
                        <a:lnSpc>
                          <a:spcPct val="115000"/>
                        </a:lnSpc>
                        <a:spcBef>
                          <a:spcPts val="0"/>
                        </a:spcBef>
                        <a:spcAft>
                          <a:spcPts val="0"/>
                        </a:spcAft>
                        <a:buSzPts val="1400"/>
                        <a:buChar char="●"/>
                      </a:pPr>
                      <a:r>
                        <a:rPr lang="en-AU"/>
                        <a:t>Vietnam-UK Institute for Research and Executive Education</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AU"/>
                        <a:t>Cambodia TESOL Sponsor</a:t>
                      </a:r>
                      <a:endParaRPr/>
                    </a:p>
                    <a:p>
                      <a:pPr marL="0" lvl="0" indent="0" rtl="0">
                        <a:lnSpc>
                          <a:spcPct val="115000"/>
                        </a:lnSpc>
                        <a:spcBef>
                          <a:spcPts val="0"/>
                        </a:spcBef>
                        <a:spcAft>
                          <a:spcPts val="0"/>
                        </a:spcAft>
                        <a:buNone/>
                      </a:pPr>
                      <a:endParaRPr/>
                    </a:p>
                    <a:p>
                      <a:pPr marL="457200" lvl="0" indent="-317500" rtl="0">
                        <a:lnSpc>
                          <a:spcPct val="115000"/>
                        </a:lnSpc>
                        <a:spcBef>
                          <a:spcPts val="0"/>
                        </a:spcBef>
                        <a:spcAft>
                          <a:spcPts val="0"/>
                        </a:spcAft>
                        <a:buSzPts val="1400"/>
                        <a:buChar char="●"/>
                      </a:pPr>
                      <a:r>
                        <a:rPr lang="en-AU"/>
                        <a:t>IDP Cambodia</a:t>
                      </a:r>
                      <a:endParaRPr/>
                    </a:p>
                  </a:txBody>
                  <a:tcPr marL="91425" marR="91425" marT="91425" marB="91425"/>
                </a:tc>
                <a:tc>
                  <a:txBody>
                    <a:bodyPr/>
                    <a:lstStyle/>
                    <a:p>
                      <a:pPr marL="0" lvl="0" indent="0" rtl="0">
                        <a:lnSpc>
                          <a:spcPct val="115000"/>
                        </a:lnSpc>
                        <a:spcBef>
                          <a:spcPts val="0"/>
                        </a:spcBef>
                        <a:spcAft>
                          <a:spcPts val="0"/>
                        </a:spcAft>
                        <a:buNone/>
                      </a:pPr>
                      <a:r>
                        <a:rPr lang="en-AU"/>
                        <a:t>$500 Research Grant Donors</a:t>
                      </a:r>
                      <a:endParaRPr/>
                    </a:p>
                    <a:p>
                      <a:pPr marL="0" lvl="0" indent="0" rtl="0">
                        <a:lnSpc>
                          <a:spcPct val="115000"/>
                        </a:lnSpc>
                        <a:spcBef>
                          <a:spcPts val="0"/>
                        </a:spcBef>
                        <a:spcAft>
                          <a:spcPts val="0"/>
                        </a:spcAft>
                        <a:buNone/>
                      </a:pPr>
                      <a:endParaRPr/>
                    </a:p>
                    <a:p>
                      <a:pPr marL="457200" lvl="0" indent="-317500" rtl="0">
                        <a:lnSpc>
                          <a:spcPct val="115000"/>
                        </a:lnSpc>
                        <a:spcBef>
                          <a:spcPts val="0"/>
                        </a:spcBef>
                        <a:spcAft>
                          <a:spcPts val="0"/>
                        </a:spcAft>
                        <a:buSzPts val="1400"/>
                        <a:buChar char="●"/>
                      </a:pPr>
                      <a:r>
                        <a:rPr lang="en-AU"/>
                        <a:t>UTS Insearch, NSW</a:t>
                      </a:r>
                      <a:endParaRPr/>
                    </a:p>
                    <a:p>
                      <a:pPr marL="457200" lvl="0" indent="-317500" rtl="0">
                        <a:lnSpc>
                          <a:spcPct val="115000"/>
                        </a:lnSpc>
                        <a:spcBef>
                          <a:spcPts val="0"/>
                        </a:spcBef>
                        <a:spcAft>
                          <a:spcPts val="0"/>
                        </a:spcAft>
                        <a:buSzPts val="1400"/>
                        <a:buChar char="●"/>
                      </a:pPr>
                      <a:r>
                        <a:rPr lang="en-AU"/>
                        <a:t>Curtin University, W.A.</a:t>
                      </a:r>
                      <a:endParaRPr/>
                    </a:p>
                    <a:p>
                      <a:pPr marL="457200" lvl="0" indent="-317500" rtl="0">
                        <a:lnSpc>
                          <a:spcPct val="115000"/>
                        </a:lnSpc>
                        <a:spcBef>
                          <a:spcPts val="0"/>
                        </a:spcBef>
                        <a:spcAft>
                          <a:spcPts val="0"/>
                        </a:spcAft>
                        <a:buSzPts val="1400"/>
                        <a:buChar char="●"/>
                      </a:pPr>
                      <a:r>
                        <a:rPr lang="en-AU"/>
                        <a:t>UNSW Global, NSW</a:t>
                      </a:r>
                      <a:endParaRPr/>
                    </a:p>
                    <a:p>
                      <a:pPr marL="457200" lvl="0" indent="-317500" rtl="0">
                        <a:lnSpc>
                          <a:spcPct val="115000"/>
                        </a:lnSpc>
                        <a:spcBef>
                          <a:spcPts val="0"/>
                        </a:spcBef>
                        <a:spcAft>
                          <a:spcPts val="0"/>
                        </a:spcAft>
                        <a:buSzPts val="1400"/>
                        <a:buChar char="●"/>
                      </a:pPr>
                      <a:r>
                        <a:rPr lang="en-AU"/>
                        <a:t>University of Western Australia, W.A.</a:t>
                      </a:r>
                      <a:endParaRPr/>
                    </a:p>
                    <a:p>
                      <a:pPr marL="457200" lvl="0" indent="-317500" rtl="0">
                        <a:lnSpc>
                          <a:spcPct val="115000"/>
                        </a:lnSpc>
                        <a:spcBef>
                          <a:spcPts val="0"/>
                        </a:spcBef>
                        <a:spcAft>
                          <a:spcPts val="0"/>
                        </a:spcAft>
                        <a:buSzPts val="1400"/>
                        <a:buChar char="●"/>
                      </a:pPr>
                      <a:r>
                        <a:rPr lang="en-AU"/>
                        <a:t>University of Adelaide, S.A.</a:t>
                      </a:r>
                      <a:endParaRPr/>
                    </a:p>
                    <a:p>
                      <a:pPr marL="457200" lvl="0" indent="-317500" rtl="0">
                        <a:lnSpc>
                          <a:spcPct val="115000"/>
                        </a:lnSpc>
                        <a:spcBef>
                          <a:spcPts val="0"/>
                        </a:spcBef>
                        <a:spcAft>
                          <a:spcPts val="0"/>
                        </a:spcAft>
                        <a:buSzPts val="1400"/>
                        <a:buChar char="●"/>
                      </a:pPr>
                      <a:r>
                        <a:rPr lang="en-AU"/>
                        <a:t>University of Newcastle, NSW</a:t>
                      </a:r>
                      <a:endParaRPr/>
                    </a:p>
                    <a:p>
                      <a:pPr marL="457200" lvl="0" indent="-317500" rtl="0">
                        <a:lnSpc>
                          <a:spcPct val="115000"/>
                        </a:lnSpc>
                        <a:spcBef>
                          <a:spcPts val="0"/>
                        </a:spcBef>
                        <a:spcAft>
                          <a:spcPts val="0"/>
                        </a:spcAft>
                        <a:buSzPts val="1400"/>
                        <a:buChar char="●"/>
                      </a:pPr>
                      <a:r>
                        <a:rPr lang="en-AU"/>
                        <a:t>University of Wollongong, NSW</a:t>
                      </a:r>
                      <a:endParaRPr/>
                    </a:p>
                    <a:p>
                      <a:pPr marL="457200" lvl="0" indent="-317500" rtl="0">
                        <a:lnSpc>
                          <a:spcPct val="115000"/>
                        </a:lnSpc>
                        <a:spcBef>
                          <a:spcPts val="0"/>
                        </a:spcBef>
                        <a:spcAft>
                          <a:spcPts val="0"/>
                        </a:spcAft>
                        <a:buSzPts val="1400"/>
                        <a:buChar char="●"/>
                      </a:pPr>
                      <a:r>
                        <a:rPr lang="en-AU"/>
                        <a:t>Deakin University, Victoria</a:t>
                      </a:r>
                      <a:endParaRPr/>
                    </a:p>
                    <a:p>
                      <a:pPr marL="457200" lvl="0" indent="-317500" rtl="0">
                        <a:lnSpc>
                          <a:spcPct val="115000"/>
                        </a:lnSpc>
                        <a:spcBef>
                          <a:spcPts val="0"/>
                        </a:spcBef>
                        <a:spcAft>
                          <a:spcPts val="0"/>
                        </a:spcAft>
                        <a:buSzPts val="1400"/>
                        <a:buChar char="●"/>
                      </a:pPr>
                      <a:r>
                        <a:rPr lang="en-AU"/>
                        <a:t>Western Sydney University, NSW</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AU"/>
                        <a:t>Research Symposium Sponsors</a:t>
                      </a:r>
                      <a:endParaRPr/>
                    </a:p>
                    <a:p>
                      <a:pPr marL="457200" lvl="0" indent="-317500" rtl="0">
                        <a:lnSpc>
                          <a:spcPct val="115000"/>
                        </a:lnSpc>
                        <a:spcBef>
                          <a:spcPts val="0"/>
                        </a:spcBef>
                        <a:spcAft>
                          <a:spcPts val="0"/>
                        </a:spcAft>
                        <a:buSzPts val="1400"/>
                        <a:buChar char="●"/>
                      </a:pPr>
                      <a:r>
                        <a:rPr lang="en-AU"/>
                        <a:t>NEAS</a:t>
                      </a:r>
                      <a:endParaRPr/>
                    </a:p>
                    <a:p>
                      <a:pPr marL="457200" lvl="0" indent="-317500" rtl="0">
                        <a:lnSpc>
                          <a:spcPct val="115000"/>
                        </a:lnSpc>
                        <a:spcBef>
                          <a:spcPts val="0"/>
                        </a:spcBef>
                        <a:spcAft>
                          <a:spcPts val="0"/>
                        </a:spcAft>
                        <a:buSzPts val="1400"/>
                        <a:buChar char="●"/>
                      </a:pPr>
                      <a:r>
                        <a:rPr lang="en-AU"/>
                        <a:t>UECa</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6823" y="5534809"/>
            <a:ext cx="9144000" cy="1349738"/>
          </a:xfrm>
          <a:prstGeom prst="rect">
            <a:avLst/>
          </a:prstGeom>
          <a:noFill/>
          <a:ln>
            <a:noFill/>
          </a:ln>
        </p:spPr>
      </p:pic>
      <p:sp>
        <p:nvSpPr>
          <p:cNvPr id="150" name="Shape 150"/>
          <p:cNvSpPr txBox="1"/>
          <p:nvPr/>
        </p:nvSpPr>
        <p:spPr>
          <a:xfrm>
            <a:off x="533067" y="338198"/>
            <a:ext cx="8091511" cy="52322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AU" sz="2800" b="1" dirty="0">
                <a:solidFill>
                  <a:schemeClr val="dk1"/>
                </a:solidFill>
                <a:latin typeface="Calibri"/>
                <a:ea typeface="Calibri"/>
                <a:cs typeface="Calibri"/>
                <a:sym typeface="Calibri"/>
              </a:rPr>
              <a:t>2018-19 Research Grant Recipient Partners</a:t>
            </a:r>
            <a:endParaRPr sz="2800" b="1" dirty="0">
              <a:solidFill>
                <a:schemeClr val="dk1"/>
              </a:solidFill>
              <a:latin typeface="Calibri"/>
              <a:ea typeface="Calibri"/>
              <a:cs typeface="Calibri"/>
              <a:sym typeface="Calibri"/>
            </a:endParaRPr>
          </a:p>
        </p:txBody>
      </p:sp>
      <p:pic>
        <p:nvPicPr>
          <p:cNvPr id="151" name="Shape 151"/>
          <p:cNvPicPr preferRelativeResize="0"/>
          <p:nvPr/>
        </p:nvPicPr>
        <p:blipFill rotWithShape="1">
          <a:blip r:embed="rId4">
            <a:alphaModFix/>
          </a:blip>
          <a:srcRect/>
          <a:stretch/>
        </p:blipFill>
        <p:spPr>
          <a:xfrm>
            <a:off x="7452319" y="5690278"/>
            <a:ext cx="1698503" cy="1167721"/>
          </a:xfrm>
          <a:prstGeom prst="rect">
            <a:avLst/>
          </a:prstGeom>
          <a:noFill/>
          <a:ln>
            <a:noFill/>
          </a:ln>
        </p:spPr>
      </p:pic>
      <p:pic>
        <p:nvPicPr>
          <p:cNvPr id="3" name="Picture 2">
            <a:extLst>
              <a:ext uri="{FF2B5EF4-FFF2-40B4-BE49-F238E27FC236}">
                <a16:creationId xmlns:a16="http://schemas.microsoft.com/office/drawing/2014/main" id="{E2D875B0-03B8-439C-AFAF-1C92357B35F7}"/>
              </a:ext>
            </a:extLst>
          </p:cNvPr>
          <p:cNvPicPr>
            <a:picLocks noChangeAspect="1"/>
          </p:cNvPicPr>
          <p:nvPr/>
        </p:nvPicPr>
        <p:blipFill>
          <a:blip r:embed="rId5"/>
          <a:stretch>
            <a:fillRect/>
          </a:stretch>
        </p:blipFill>
        <p:spPr>
          <a:xfrm>
            <a:off x="533067" y="943171"/>
            <a:ext cx="3382413" cy="2254942"/>
          </a:xfrm>
          <a:prstGeom prst="rect">
            <a:avLst/>
          </a:prstGeom>
        </p:spPr>
      </p:pic>
      <p:pic>
        <p:nvPicPr>
          <p:cNvPr id="5" name="Picture 4">
            <a:extLst>
              <a:ext uri="{FF2B5EF4-FFF2-40B4-BE49-F238E27FC236}">
                <a16:creationId xmlns:a16="http://schemas.microsoft.com/office/drawing/2014/main" id="{DB303391-9AC2-477B-BA49-B280AC5CD17E}"/>
              </a:ext>
            </a:extLst>
          </p:cNvPr>
          <p:cNvPicPr>
            <a:picLocks noChangeAspect="1"/>
          </p:cNvPicPr>
          <p:nvPr/>
        </p:nvPicPr>
        <p:blipFill>
          <a:blip r:embed="rId6"/>
          <a:stretch>
            <a:fillRect/>
          </a:stretch>
        </p:blipFill>
        <p:spPr>
          <a:xfrm>
            <a:off x="6398753" y="1004187"/>
            <a:ext cx="2107131" cy="2057964"/>
          </a:xfrm>
          <a:prstGeom prst="rect">
            <a:avLst/>
          </a:prstGeom>
        </p:spPr>
      </p:pic>
      <p:pic>
        <p:nvPicPr>
          <p:cNvPr id="7" name="Picture 6">
            <a:extLst>
              <a:ext uri="{FF2B5EF4-FFF2-40B4-BE49-F238E27FC236}">
                <a16:creationId xmlns:a16="http://schemas.microsoft.com/office/drawing/2014/main" id="{0B8595C3-EF62-418D-BE8A-ACE7CE7B2CEA}"/>
              </a:ext>
            </a:extLst>
          </p:cNvPr>
          <p:cNvPicPr>
            <a:picLocks noChangeAspect="1"/>
          </p:cNvPicPr>
          <p:nvPr/>
        </p:nvPicPr>
        <p:blipFill>
          <a:blip r:embed="rId7"/>
          <a:stretch>
            <a:fillRect/>
          </a:stretch>
        </p:blipFill>
        <p:spPr>
          <a:xfrm>
            <a:off x="6398752" y="3204920"/>
            <a:ext cx="2107131" cy="2107131"/>
          </a:xfrm>
          <a:prstGeom prst="rect">
            <a:avLst/>
          </a:prstGeom>
        </p:spPr>
      </p:pic>
      <p:pic>
        <p:nvPicPr>
          <p:cNvPr id="9" name="Picture 8">
            <a:extLst>
              <a:ext uri="{FF2B5EF4-FFF2-40B4-BE49-F238E27FC236}">
                <a16:creationId xmlns:a16="http://schemas.microsoft.com/office/drawing/2014/main" id="{4F238F23-ACF9-44E7-A800-84786DDEC35F}"/>
              </a:ext>
            </a:extLst>
          </p:cNvPr>
          <p:cNvPicPr>
            <a:picLocks noChangeAspect="1"/>
          </p:cNvPicPr>
          <p:nvPr/>
        </p:nvPicPr>
        <p:blipFill>
          <a:blip r:embed="rId8"/>
          <a:stretch>
            <a:fillRect/>
          </a:stretch>
        </p:blipFill>
        <p:spPr>
          <a:xfrm>
            <a:off x="3853469" y="1605411"/>
            <a:ext cx="2231656" cy="1004984"/>
          </a:xfrm>
          <a:prstGeom prst="rect">
            <a:avLst/>
          </a:prstGeom>
        </p:spPr>
      </p:pic>
      <p:pic>
        <p:nvPicPr>
          <p:cNvPr id="11" name="Picture 10">
            <a:extLst>
              <a:ext uri="{FF2B5EF4-FFF2-40B4-BE49-F238E27FC236}">
                <a16:creationId xmlns:a16="http://schemas.microsoft.com/office/drawing/2014/main" id="{B4DDEA1B-3602-4782-A9DF-521BC95B98E2}"/>
              </a:ext>
            </a:extLst>
          </p:cNvPr>
          <p:cNvPicPr>
            <a:picLocks noChangeAspect="1"/>
          </p:cNvPicPr>
          <p:nvPr/>
        </p:nvPicPr>
        <p:blipFill>
          <a:blip r:embed="rId9"/>
          <a:stretch>
            <a:fillRect/>
          </a:stretch>
        </p:blipFill>
        <p:spPr>
          <a:xfrm>
            <a:off x="3472942" y="3385755"/>
            <a:ext cx="2396018" cy="1112702"/>
          </a:xfrm>
          <a:prstGeom prst="rect">
            <a:avLst/>
          </a:prstGeom>
        </p:spPr>
      </p:pic>
      <p:pic>
        <p:nvPicPr>
          <p:cNvPr id="13" name="Picture 12">
            <a:extLst>
              <a:ext uri="{FF2B5EF4-FFF2-40B4-BE49-F238E27FC236}">
                <a16:creationId xmlns:a16="http://schemas.microsoft.com/office/drawing/2014/main" id="{DC4A837E-783B-430A-A02D-5EB4575C9121}"/>
              </a:ext>
            </a:extLst>
          </p:cNvPr>
          <p:cNvPicPr>
            <a:picLocks noChangeAspect="1"/>
          </p:cNvPicPr>
          <p:nvPr/>
        </p:nvPicPr>
        <p:blipFill>
          <a:blip r:embed="rId10"/>
          <a:stretch>
            <a:fillRect/>
          </a:stretch>
        </p:blipFill>
        <p:spPr>
          <a:xfrm>
            <a:off x="930870" y="2948813"/>
            <a:ext cx="2272564" cy="1417647"/>
          </a:xfrm>
          <a:prstGeom prst="rect">
            <a:avLst/>
          </a:prstGeom>
        </p:spPr>
      </p:pic>
    </p:spTree>
    <p:extLst>
      <p:ext uri="{BB962C8B-B14F-4D97-AF65-F5344CB8AC3E}">
        <p14:creationId xmlns:p14="http://schemas.microsoft.com/office/powerpoint/2010/main" val="12847144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4054</Words>
  <Application>Microsoft Office PowerPoint</Application>
  <PresentationFormat>On-screen Show (4:3)</PresentationFormat>
  <Paragraphs>300</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Roboto</vt:lpstr>
      <vt:lpstr>Arial</vt:lpstr>
      <vt:lpstr>Office Theme</vt:lpstr>
      <vt:lpstr> UECa PD Fest Monash College  August 4th 2018</vt:lpstr>
      <vt:lpstr>PowerPoint Presentation</vt:lpstr>
      <vt:lpstr>PowerPoint Presentation</vt:lpstr>
      <vt:lpstr>PowerPoint Presentation</vt:lpstr>
      <vt:lpstr>Cambodia TESOL Research Grant Recipients 2013</vt:lpstr>
      <vt:lpstr>Cambodia TESOL Research Grant Recipients 2017-18</vt:lpstr>
      <vt:lpstr>PowerPoint Presentation</vt:lpstr>
      <vt:lpstr>PowerPoint Presentation</vt:lpstr>
      <vt:lpstr>PowerPoint Presentation</vt:lpstr>
      <vt:lpstr>PowerPoint Presentation</vt:lpstr>
      <vt:lpstr>PowerPoint Presentation</vt:lpstr>
      <vt:lpstr>Google Community</vt:lpstr>
      <vt:lpstr>PowerPoint Presentation</vt:lpstr>
      <vt:lpstr>PowerPoint Presentation</vt:lpstr>
      <vt:lpstr>PowerPoint Presentation</vt:lpstr>
      <vt:lpstr>Project title: Features of academic writing in students’ research proposals and the influence of intensive writing training on their performances</vt:lpstr>
      <vt:lpstr>The Practice - Our project planning</vt:lpstr>
      <vt:lpstr>The Practice - Our mentoring process</vt:lpstr>
      <vt:lpstr>Google Form Survey Feedback  Communication</vt:lpstr>
      <vt:lpstr>Google Form Survey Feedback   Grant Recipients</vt:lpstr>
      <vt:lpstr>Google Form Survey Feedback  Mentors</vt:lpstr>
      <vt:lpstr>Google Form Survey Feedback  Mentors</vt:lpstr>
      <vt:lpstr>Google Form Survey Feedback  Mentors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Cambodia TESOL Research Symposium February 2018</dc:title>
  <dc:creator>Darren Brookes</dc:creator>
  <cp:lastModifiedBy>Darren Brookes</cp:lastModifiedBy>
  <cp:revision>12</cp:revision>
  <dcterms:modified xsi:type="dcterms:W3CDTF">2018-07-31T02:09:29Z</dcterms:modified>
</cp:coreProperties>
</file>