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  <p:sldMasterId id="2147483813" r:id="rId3"/>
  </p:sldMasterIdLst>
  <p:notesMasterIdLst>
    <p:notesMasterId r:id="rId29"/>
  </p:notesMasterIdLst>
  <p:handoutMasterIdLst>
    <p:handoutMasterId r:id="rId30"/>
  </p:handoutMasterIdLst>
  <p:sldIdLst>
    <p:sldId id="398" r:id="rId4"/>
    <p:sldId id="461" r:id="rId5"/>
    <p:sldId id="466" r:id="rId6"/>
    <p:sldId id="451" r:id="rId7"/>
    <p:sldId id="471" r:id="rId8"/>
    <p:sldId id="472" r:id="rId9"/>
    <p:sldId id="454" r:id="rId10"/>
    <p:sldId id="462" r:id="rId11"/>
    <p:sldId id="464" r:id="rId12"/>
    <p:sldId id="465" r:id="rId13"/>
    <p:sldId id="459" r:id="rId14"/>
    <p:sldId id="450" r:id="rId15"/>
    <p:sldId id="467" r:id="rId16"/>
    <p:sldId id="444" r:id="rId17"/>
    <p:sldId id="468" r:id="rId18"/>
    <p:sldId id="478" r:id="rId19"/>
    <p:sldId id="473" r:id="rId20"/>
    <p:sldId id="469" r:id="rId21"/>
    <p:sldId id="474" r:id="rId22"/>
    <p:sldId id="475" r:id="rId23"/>
    <p:sldId id="470" r:id="rId24"/>
    <p:sldId id="476" r:id="rId25"/>
    <p:sldId id="477" r:id="rId26"/>
    <p:sldId id="479" r:id="rId27"/>
    <p:sldId id="430" r:id="rId28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DAE"/>
    <a:srgbClr val="CD48D9"/>
    <a:srgbClr val="2846CA"/>
    <a:srgbClr val="942EDF"/>
    <a:srgbClr val="A126DF"/>
    <a:srgbClr val="0838A7"/>
    <a:srgbClr val="434997"/>
    <a:srgbClr val="00619C"/>
    <a:srgbClr val="F16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7205" autoAdjust="0"/>
  </p:normalViewPr>
  <p:slideViewPr>
    <p:cSldViewPr snapToGrid="0" snapToObjects="1" showGuides="1">
      <p:cViewPr varScale="1">
        <p:scale>
          <a:sx n="64" d="100"/>
          <a:sy n="64" d="100"/>
        </p:scale>
        <p:origin x="774" y="60"/>
      </p:cViewPr>
      <p:guideLst>
        <p:guide orient="horz" pos="3974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17" d="100"/>
          <a:sy n="117" d="100"/>
        </p:scale>
        <p:origin x="4488" y="17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0B711D-5B95-4479-9358-1155AB29666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AU"/>
        </a:p>
      </dgm:t>
    </dgm:pt>
    <dgm:pt modelId="{8F4390CA-62E8-4A75-890D-8A96E48B106D}">
      <dgm:prSet phldrT="[Text]"/>
      <dgm:spPr/>
      <dgm:t>
        <a:bodyPr/>
        <a:lstStyle/>
        <a:p>
          <a:r>
            <a:rPr lang="en-AU" dirty="0" smtClean="0"/>
            <a:t>Focus Monash</a:t>
          </a:r>
          <a:endParaRPr lang="en-AU" dirty="0"/>
        </a:p>
      </dgm:t>
    </dgm:pt>
    <dgm:pt modelId="{557F3F59-9460-476D-BDEA-301CD5E7B9E1}" type="parTrans" cxnId="{967008F5-A8A0-49CD-A4BB-42E98D38D155}">
      <dgm:prSet/>
      <dgm:spPr/>
      <dgm:t>
        <a:bodyPr/>
        <a:lstStyle/>
        <a:p>
          <a:endParaRPr lang="en-AU"/>
        </a:p>
      </dgm:t>
    </dgm:pt>
    <dgm:pt modelId="{F9005046-0B0F-4E08-9FA6-E67AE66DC81A}" type="sibTrans" cxnId="{967008F5-A8A0-49CD-A4BB-42E98D38D155}">
      <dgm:prSet/>
      <dgm:spPr/>
      <dgm:t>
        <a:bodyPr/>
        <a:lstStyle/>
        <a:p>
          <a:endParaRPr lang="en-AU"/>
        </a:p>
      </dgm:t>
    </dgm:pt>
    <dgm:pt modelId="{710C0ED3-F29E-464D-B3A5-F76A2FC15680}">
      <dgm:prSet phldrT="[Text]" phldr="1"/>
      <dgm:spPr/>
      <dgm:t>
        <a:bodyPr/>
        <a:lstStyle/>
        <a:p>
          <a:endParaRPr lang="en-AU"/>
        </a:p>
      </dgm:t>
    </dgm:pt>
    <dgm:pt modelId="{EF444DF8-A19C-440A-B219-B5D8953EEC27}" type="parTrans" cxnId="{8DC9BC3D-FBCD-48B6-8873-85246217C324}">
      <dgm:prSet/>
      <dgm:spPr/>
      <dgm:t>
        <a:bodyPr/>
        <a:lstStyle/>
        <a:p>
          <a:endParaRPr lang="en-AU"/>
        </a:p>
      </dgm:t>
    </dgm:pt>
    <dgm:pt modelId="{5D713C1B-30D8-4662-87CA-3EEC7DDE5A65}" type="sibTrans" cxnId="{8DC9BC3D-FBCD-48B6-8873-85246217C324}">
      <dgm:prSet/>
      <dgm:spPr/>
      <dgm:t>
        <a:bodyPr/>
        <a:lstStyle/>
        <a:p>
          <a:endParaRPr lang="en-AU"/>
        </a:p>
      </dgm:t>
    </dgm:pt>
    <dgm:pt modelId="{89EE1B75-F18F-4918-AED5-B85C0D17A7DB}">
      <dgm:prSet phldrT="[Text]"/>
      <dgm:spPr/>
      <dgm:t>
        <a:bodyPr/>
        <a:lstStyle/>
        <a:p>
          <a:r>
            <a:rPr lang="en-AU" dirty="0" smtClean="0"/>
            <a:t>Focus Education</a:t>
          </a:r>
          <a:endParaRPr lang="en-AU" dirty="0"/>
        </a:p>
      </dgm:t>
    </dgm:pt>
    <dgm:pt modelId="{41B5593D-F819-4BB1-8652-D1E0000C71BA}" type="parTrans" cxnId="{AE83DBCD-271F-41F8-9C18-5037C6B01AE0}">
      <dgm:prSet/>
      <dgm:spPr/>
      <dgm:t>
        <a:bodyPr/>
        <a:lstStyle/>
        <a:p>
          <a:endParaRPr lang="en-AU"/>
        </a:p>
      </dgm:t>
    </dgm:pt>
    <dgm:pt modelId="{07FDF013-6EA9-46C6-95E2-DEE1BF4CCD13}" type="sibTrans" cxnId="{AE83DBCD-271F-41F8-9C18-5037C6B01AE0}">
      <dgm:prSet/>
      <dgm:spPr/>
      <dgm:t>
        <a:bodyPr/>
        <a:lstStyle/>
        <a:p>
          <a:endParaRPr lang="en-AU"/>
        </a:p>
      </dgm:t>
    </dgm:pt>
    <dgm:pt modelId="{26F7F306-51B8-40DC-82D4-6696CD89EC77}">
      <dgm:prSet phldrT="[Text]" phldr="1"/>
      <dgm:spPr/>
      <dgm:t>
        <a:bodyPr/>
        <a:lstStyle/>
        <a:p>
          <a:endParaRPr lang="en-AU"/>
        </a:p>
      </dgm:t>
    </dgm:pt>
    <dgm:pt modelId="{D8970D50-AF57-43E9-B563-EBB41A057BF7}" type="parTrans" cxnId="{8B37E1E9-4725-4685-9B1C-793B4B5E9D66}">
      <dgm:prSet/>
      <dgm:spPr/>
      <dgm:t>
        <a:bodyPr/>
        <a:lstStyle/>
        <a:p>
          <a:endParaRPr lang="en-AU"/>
        </a:p>
      </dgm:t>
    </dgm:pt>
    <dgm:pt modelId="{43156A92-4A10-47B1-BE71-D0948A8C0740}" type="sibTrans" cxnId="{8B37E1E9-4725-4685-9B1C-793B4B5E9D66}">
      <dgm:prSet/>
      <dgm:spPr/>
      <dgm:t>
        <a:bodyPr/>
        <a:lstStyle/>
        <a:p>
          <a:endParaRPr lang="en-AU"/>
        </a:p>
      </dgm:t>
    </dgm:pt>
    <dgm:pt modelId="{E09A3AEA-4558-47FE-B2A1-E9921F973429}">
      <dgm:prSet phldrT="[Text]"/>
      <dgm:spPr/>
      <dgm:t>
        <a:bodyPr/>
        <a:lstStyle/>
        <a:p>
          <a:r>
            <a:rPr lang="en-AU" dirty="0" smtClean="0"/>
            <a:t>Professions of the Future</a:t>
          </a:r>
          <a:endParaRPr lang="en-AU" dirty="0"/>
        </a:p>
      </dgm:t>
    </dgm:pt>
    <dgm:pt modelId="{7EBF82CA-5828-475E-9C64-8BA4A286AE3D}" type="parTrans" cxnId="{BE6BA2AA-A330-4676-9741-BA1496CBF47D}">
      <dgm:prSet/>
      <dgm:spPr/>
      <dgm:t>
        <a:bodyPr/>
        <a:lstStyle/>
        <a:p>
          <a:endParaRPr lang="en-AU"/>
        </a:p>
      </dgm:t>
    </dgm:pt>
    <dgm:pt modelId="{CB6EF3A1-1C49-4BEC-85FD-0F21D4D34149}" type="sibTrans" cxnId="{BE6BA2AA-A330-4676-9741-BA1496CBF47D}">
      <dgm:prSet/>
      <dgm:spPr/>
      <dgm:t>
        <a:bodyPr/>
        <a:lstStyle/>
        <a:p>
          <a:endParaRPr lang="en-AU"/>
        </a:p>
      </dgm:t>
    </dgm:pt>
    <dgm:pt modelId="{25DF3A4D-25A5-437F-8C3B-3CEAD10A49E8}">
      <dgm:prSet phldrT="[Text]" phldr="1"/>
      <dgm:spPr/>
      <dgm:t>
        <a:bodyPr/>
        <a:lstStyle/>
        <a:p>
          <a:endParaRPr lang="en-AU"/>
        </a:p>
      </dgm:t>
    </dgm:pt>
    <dgm:pt modelId="{B84318D2-13C5-48E8-85C1-3DF2C2C17C31}" type="parTrans" cxnId="{95DCD053-AB0C-473D-8BFD-4C1172E412BA}">
      <dgm:prSet/>
      <dgm:spPr/>
      <dgm:t>
        <a:bodyPr/>
        <a:lstStyle/>
        <a:p>
          <a:endParaRPr lang="en-AU"/>
        </a:p>
      </dgm:t>
    </dgm:pt>
    <dgm:pt modelId="{BE71624A-AD9E-423B-B068-CC96A169997C}" type="sibTrans" cxnId="{95DCD053-AB0C-473D-8BFD-4C1172E412BA}">
      <dgm:prSet/>
      <dgm:spPr/>
      <dgm:t>
        <a:bodyPr/>
        <a:lstStyle/>
        <a:p>
          <a:endParaRPr lang="en-AU"/>
        </a:p>
      </dgm:t>
    </dgm:pt>
    <dgm:pt modelId="{A80B90EC-5AEB-4BFC-B583-6E35BA2B7800}" type="pres">
      <dgm:prSet presAssocID="{1E0B711D-5B95-4479-9358-1155AB29666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AU"/>
        </a:p>
      </dgm:t>
    </dgm:pt>
    <dgm:pt modelId="{6D18F277-599C-4854-A3E7-F891E012E65B}" type="pres">
      <dgm:prSet presAssocID="{8F4390CA-62E8-4A75-890D-8A96E48B106D}" presName="composite" presStyleCnt="0"/>
      <dgm:spPr/>
    </dgm:pt>
    <dgm:pt modelId="{21AC5387-486F-491A-9BEB-E74CB323DEA2}" type="pres">
      <dgm:prSet presAssocID="{8F4390CA-62E8-4A75-890D-8A96E48B106D}" presName="bentUpArrow1" presStyleLbl="alignImgPlace1" presStyleIdx="0" presStyleCnt="2"/>
      <dgm:spPr/>
    </dgm:pt>
    <dgm:pt modelId="{670577DF-EA39-47B5-9A18-E70612543866}" type="pres">
      <dgm:prSet presAssocID="{8F4390CA-62E8-4A75-890D-8A96E48B106D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01552DF-A0D1-48FA-A5BC-65B350B9716A}" type="pres">
      <dgm:prSet presAssocID="{8F4390CA-62E8-4A75-890D-8A96E48B106D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66FF3C8-F3AF-4F8F-BA5A-649CF8D64C28}" type="pres">
      <dgm:prSet presAssocID="{F9005046-0B0F-4E08-9FA6-E67AE66DC81A}" presName="sibTrans" presStyleCnt="0"/>
      <dgm:spPr/>
    </dgm:pt>
    <dgm:pt modelId="{FF7255A1-CF0B-4126-9368-C7FD2C940304}" type="pres">
      <dgm:prSet presAssocID="{89EE1B75-F18F-4918-AED5-B85C0D17A7DB}" presName="composite" presStyleCnt="0"/>
      <dgm:spPr/>
    </dgm:pt>
    <dgm:pt modelId="{C2A0D534-3D6B-42CD-AC2E-AA901CD044C5}" type="pres">
      <dgm:prSet presAssocID="{89EE1B75-F18F-4918-AED5-B85C0D17A7DB}" presName="bentUpArrow1" presStyleLbl="alignImgPlace1" presStyleIdx="1" presStyleCnt="2"/>
      <dgm:spPr/>
    </dgm:pt>
    <dgm:pt modelId="{4642919B-5559-4B63-9E4C-4B0CCDA1706E}" type="pres">
      <dgm:prSet presAssocID="{89EE1B75-F18F-4918-AED5-B85C0D17A7DB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CFFA790-130D-4414-9419-05D6EBA146F0}" type="pres">
      <dgm:prSet presAssocID="{89EE1B75-F18F-4918-AED5-B85C0D17A7DB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43E40244-B114-4AC4-9E0A-2295AABDEB6A}" type="pres">
      <dgm:prSet presAssocID="{07FDF013-6EA9-46C6-95E2-DEE1BF4CCD13}" presName="sibTrans" presStyleCnt="0"/>
      <dgm:spPr/>
    </dgm:pt>
    <dgm:pt modelId="{5393E121-72FA-4DCF-A64B-CFDF9C504FF9}" type="pres">
      <dgm:prSet presAssocID="{E09A3AEA-4558-47FE-B2A1-E9921F973429}" presName="composite" presStyleCnt="0"/>
      <dgm:spPr/>
    </dgm:pt>
    <dgm:pt modelId="{52B1F644-410C-42D4-99C7-3360023B9ABA}" type="pres">
      <dgm:prSet presAssocID="{E09A3AEA-4558-47FE-B2A1-E9921F973429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5311A0D9-DF3C-4EB2-9FF8-0534E654D1F5}" type="pres">
      <dgm:prSet presAssocID="{E09A3AEA-4558-47FE-B2A1-E9921F973429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8DC9BC3D-FBCD-48B6-8873-85246217C324}" srcId="{8F4390CA-62E8-4A75-890D-8A96E48B106D}" destId="{710C0ED3-F29E-464D-B3A5-F76A2FC15680}" srcOrd="0" destOrd="0" parTransId="{EF444DF8-A19C-440A-B219-B5D8953EEC27}" sibTransId="{5D713C1B-30D8-4662-87CA-3EEC7DDE5A65}"/>
    <dgm:cxn modelId="{624BB4CF-DE34-4E02-8425-C42DBBD5D44B}" type="presOf" srcId="{25DF3A4D-25A5-437F-8C3B-3CEAD10A49E8}" destId="{5311A0D9-DF3C-4EB2-9FF8-0534E654D1F5}" srcOrd="0" destOrd="0" presId="urn:microsoft.com/office/officeart/2005/8/layout/StepDownProcess"/>
    <dgm:cxn modelId="{95DCD053-AB0C-473D-8BFD-4C1172E412BA}" srcId="{E09A3AEA-4558-47FE-B2A1-E9921F973429}" destId="{25DF3A4D-25A5-437F-8C3B-3CEAD10A49E8}" srcOrd="0" destOrd="0" parTransId="{B84318D2-13C5-48E8-85C1-3DF2C2C17C31}" sibTransId="{BE71624A-AD9E-423B-B068-CC96A169997C}"/>
    <dgm:cxn modelId="{96572164-D85D-4C25-A973-1B8F25797749}" type="presOf" srcId="{E09A3AEA-4558-47FE-B2A1-E9921F973429}" destId="{52B1F644-410C-42D4-99C7-3360023B9ABA}" srcOrd="0" destOrd="0" presId="urn:microsoft.com/office/officeart/2005/8/layout/StepDownProcess"/>
    <dgm:cxn modelId="{093B825E-B3CE-4569-9E38-3028B3086D18}" type="presOf" srcId="{8F4390CA-62E8-4A75-890D-8A96E48B106D}" destId="{670577DF-EA39-47B5-9A18-E70612543866}" srcOrd="0" destOrd="0" presId="urn:microsoft.com/office/officeart/2005/8/layout/StepDownProcess"/>
    <dgm:cxn modelId="{967008F5-A8A0-49CD-A4BB-42E98D38D155}" srcId="{1E0B711D-5B95-4479-9358-1155AB296663}" destId="{8F4390CA-62E8-4A75-890D-8A96E48B106D}" srcOrd="0" destOrd="0" parTransId="{557F3F59-9460-476D-BDEA-301CD5E7B9E1}" sibTransId="{F9005046-0B0F-4E08-9FA6-E67AE66DC81A}"/>
    <dgm:cxn modelId="{8B37E1E9-4725-4685-9B1C-793B4B5E9D66}" srcId="{89EE1B75-F18F-4918-AED5-B85C0D17A7DB}" destId="{26F7F306-51B8-40DC-82D4-6696CD89EC77}" srcOrd="0" destOrd="0" parTransId="{D8970D50-AF57-43E9-B563-EBB41A057BF7}" sibTransId="{43156A92-4A10-47B1-BE71-D0948A8C0740}"/>
    <dgm:cxn modelId="{C68A0BCB-D267-4096-B550-AC8B36979DE3}" type="presOf" srcId="{710C0ED3-F29E-464D-B3A5-F76A2FC15680}" destId="{701552DF-A0D1-48FA-A5BC-65B350B9716A}" srcOrd="0" destOrd="0" presId="urn:microsoft.com/office/officeart/2005/8/layout/StepDownProcess"/>
    <dgm:cxn modelId="{2E4835AB-38E9-45F7-B11D-4BE55B35659F}" type="presOf" srcId="{1E0B711D-5B95-4479-9358-1155AB296663}" destId="{A80B90EC-5AEB-4BFC-B583-6E35BA2B7800}" srcOrd="0" destOrd="0" presId="urn:microsoft.com/office/officeart/2005/8/layout/StepDownProcess"/>
    <dgm:cxn modelId="{AE83DBCD-271F-41F8-9C18-5037C6B01AE0}" srcId="{1E0B711D-5B95-4479-9358-1155AB296663}" destId="{89EE1B75-F18F-4918-AED5-B85C0D17A7DB}" srcOrd="1" destOrd="0" parTransId="{41B5593D-F819-4BB1-8652-D1E0000C71BA}" sibTransId="{07FDF013-6EA9-46C6-95E2-DEE1BF4CCD13}"/>
    <dgm:cxn modelId="{095AEE16-9306-4205-B3FF-586F5CFE5EBD}" type="presOf" srcId="{89EE1B75-F18F-4918-AED5-B85C0D17A7DB}" destId="{4642919B-5559-4B63-9E4C-4B0CCDA1706E}" srcOrd="0" destOrd="0" presId="urn:microsoft.com/office/officeart/2005/8/layout/StepDownProcess"/>
    <dgm:cxn modelId="{BB980DFE-DA06-4FCB-83D2-55499FF44F46}" type="presOf" srcId="{26F7F306-51B8-40DC-82D4-6696CD89EC77}" destId="{DCFFA790-130D-4414-9419-05D6EBA146F0}" srcOrd="0" destOrd="0" presId="urn:microsoft.com/office/officeart/2005/8/layout/StepDownProcess"/>
    <dgm:cxn modelId="{BE6BA2AA-A330-4676-9741-BA1496CBF47D}" srcId="{1E0B711D-5B95-4479-9358-1155AB296663}" destId="{E09A3AEA-4558-47FE-B2A1-E9921F973429}" srcOrd="2" destOrd="0" parTransId="{7EBF82CA-5828-475E-9C64-8BA4A286AE3D}" sibTransId="{CB6EF3A1-1C49-4BEC-85FD-0F21D4D34149}"/>
    <dgm:cxn modelId="{01761B99-A7F3-4BA6-8629-24AA853E497D}" type="presParOf" srcId="{A80B90EC-5AEB-4BFC-B583-6E35BA2B7800}" destId="{6D18F277-599C-4854-A3E7-F891E012E65B}" srcOrd="0" destOrd="0" presId="urn:microsoft.com/office/officeart/2005/8/layout/StepDownProcess"/>
    <dgm:cxn modelId="{8C75CABD-968E-4908-9F8E-767FFAD1C293}" type="presParOf" srcId="{6D18F277-599C-4854-A3E7-F891E012E65B}" destId="{21AC5387-486F-491A-9BEB-E74CB323DEA2}" srcOrd="0" destOrd="0" presId="urn:microsoft.com/office/officeart/2005/8/layout/StepDownProcess"/>
    <dgm:cxn modelId="{017B71C9-00C9-407C-9A08-CED372CF5B39}" type="presParOf" srcId="{6D18F277-599C-4854-A3E7-F891E012E65B}" destId="{670577DF-EA39-47B5-9A18-E70612543866}" srcOrd="1" destOrd="0" presId="urn:microsoft.com/office/officeart/2005/8/layout/StepDownProcess"/>
    <dgm:cxn modelId="{DF384A2D-9D7A-47A5-B2F6-2AEEAC6E9E4B}" type="presParOf" srcId="{6D18F277-599C-4854-A3E7-F891E012E65B}" destId="{701552DF-A0D1-48FA-A5BC-65B350B9716A}" srcOrd="2" destOrd="0" presId="urn:microsoft.com/office/officeart/2005/8/layout/StepDownProcess"/>
    <dgm:cxn modelId="{A910AFE9-6F48-4CC2-9959-B20B5E0E0518}" type="presParOf" srcId="{A80B90EC-5AEB-4BFC-B583-6E35BA2B7800}" destId="{766FF3C8-F3AF-4F8F-BA5A-649CF8D64C28}" srcOrd="1" destOrd="0" presId="urn:microsoft.com/office/officeart/2005/8/layout/StepDownProcess"/>
    <dgm:cxn modelId="{4BC0ADF8-F6E6-41A5-83DA-731AA336858C}" type="presParOf" srcId="{A80B90EC-5AEB-4BFC-B583-6E35BA2B7800}" destId="{FF7255A1-CF0B-4126-9368-C7FD2C940304}" srcOrd="2" destOrd="0" presId="urn:microsoft.com/office/officeart/2005/8/layout/StepDownProcess"/>
    <dgm:cxn modelId="{05DFDACB-1A5C-41C6-B7DB-7DBBFB05071A}" type="presParOf" srcId="{FF7255A1-CF0B-4126-9368-C7FD2C940304}" destId="{C2A0D534-3D6B-42CD-AC2E-AA901CD044C5}" srcOrd="0" destOrd="0" presId="urn:microsoft.com/office/officeart/2005/8/layout/StepDownProcess"/>
    <dgm:cxn modelId="{B1BEB18D-C2D2-4D8F-96A4-579FB98F0204}" type="presParOf" srcId="{FF7255A1-CF0B-4126-9368-C7FD2C940304}" destId="{4642919B-5559-4B63-9E4C-4B0CCDA1706E}" srcOrd="1" destOrd="0" presId="urn:microsoft.com/office/officeart/2005/8/layout/StepDownProcess"/>
    <dgm:cxn modelId="{82ACACC7-CFEF-4071-90F6-B2CFA3109DB3}" type="presParOf" srcId="{FF7255A1-CF0B-4126-9368-C7FD2C940304}" destId="{DCFFA790-130D-4414-9419-05D6EBA146F0}" srcOrd="2" destOrd="0" presId="urn:microsoft.com/office/officeart/2005/8/layout/StepDownProcess"/>
    <dgm:cxn modelId="{7B964256-65E9-4F0E-B77C-CD533AAC924A}" type="presParOf" srcId="{A80B90EC-5AEB-4BFC-B583-6E35BA2B7800}" destId="{43E40244-B114-4AC4-9E0A-2295AABDEB6A}" srcOrd="3" destOrd="0" presId="urn:microsoft.com/office/officeart/2005/8/layout/StepDownProcess"/>
    <dgm:cxn modelId="{C3585072-C330-4DA7-B1E4-CAB034B0D4CF}" type="presParOf" srcId="{A80B90EC-5AEB-4BFC-B583-6E35BA2B7800}" destId="{5393E121-72FA-4DCF-A64B-CFDF9C504FF9}" srcOrd="4" destOrd="0" presId="urn:microsoft.com/office/officeart/2005/8/layout/StepDownProcess"/>
    <dgm:cxn modelId="{9C8DCA92-DB3E-449E-890B-C2B8C2E58B93}" type="presParOf" srcId="{5393E121-72FA-4DCF-A64B-CFDF9C504FF9}" destId="{52B1F644-410C-42D4-99C7-3360023B9ABA}" srcOrd="0" destOrd="0" presId="urn:microsoft.com/office/officeart/2005/8/layout/StepDownProcess"/>
    <dgm:cxn modelId="{A09B3147-DBBB-4270-9429-3B6C7064AAF6}" type="presParOf" srcId="{5393E121-72FA-4DCF-A64B-CFDF9C504FF9}" destId="{5311A0D9-DF3C-4EB2-9FF8-0534E654D1F5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C5387-486F-491A-9BEB-E74CB323DEA2}">
      <dsp:nvSpPr>
        <dsp:cNvPr id="0" name=""/>
        <dsp:cNvSpPr/>
      </dsp:nvSpPr>
      <dsp:spPr>
        <a:xfrm rot="5400000">
          <a:off x="552285" y="1435876"/>
          <a:ext cx="1269909" cy="144574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577DF-EA39-47B5-9A18-E70612543866}">
      <dsp:nvSpPr>
        <dsp:cNvPr id="0" name=""/>
        <dsp:cNvSpPr/>
      </dsp:nvSpPr>
      <dsp:spPr>
        <a:xfrm>
          <a:off x="215836" y="28156"/>
          <a:ext cx="2137779" cy="1496376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700" kern="1200" dirty="0" smtClean="0"/>
            <a:t>Focus Monash</a:t>
          </a:r>
          <a:endParaRPr lang="en-AU" sz="2700" kern="1200" dirty="0"/>
        </a:p>
      </dsp:txBody>
      <dsp:txXfrm>
        <a:off x="288896" y="101216"/>
        <a:ext cx="1991659" cy="1350256"/>
      </dsp:txXfrm>
    </dsp:sp>
    <dsp:sp modelId="{701552DF-A0D1-48FA-A5BC-65B350B9716A}">
      <dsp:nvSpPr>
        <dsp:cNvPr id="0" name=""/>
        <dsp:cNvSpPr/>
      </dsp:nvSpPr>
      <dsp:spPr>
        <a:xfrm>
          <a:off x="2353615" y="170870"/>
          <a:ext cx="1554817" cy="1209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AU" sz="2100" kern="1200"/>
        </a:p>
      </dsp:txBody>
      <dsp:txXfrm>
        <a:off x="2353615" y="170870"/>
        <a:ext cx="1554817" cy="1209437"/>
      </dsp:txXfrm>
    </dsp:sp>
    <dsp:sp modelId="{C2A0D534-3D6B-42CD-AC2E-AA901CD044C5}">
      <dsp:nvSpPr>
        <dsp:cNvPr id="0" name=""/>
        <dsp:cNvSpPr/>
      </dsp:nvSpPr>
      <dsp:spPr>
        <a:xfrm rot="5400000">
          <a:off x="2324731" y="3116801"/>
          <a:ext cx="1269909" cy="144574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42919B-5559-4B63-9E4C-4B0CCDA1706E}">
      <dsp:nvSpPr>
        <dsp:cNvPr id="0" name=""/>
        <dsp:cNvSpPr/>
      </dsp:nvSpPr>
      <dsp:spPr>
        <a:xfrm>
          <a:off x="1988282" y="1709081"/>
          <a:ext cx="2137779" cy="1496376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700" kern="1200" dirty="0" smtClean="0"/>
            <a:t>Focus Education</a:t>
          </a:r>
          <a:endParaRPr lang="en-AU" sz="2700" kern="1200" dirty="0"/>
        </a:p>
      </dsp:txBody>
      <dsp:txXfrm>
        <a:off x="2061342" y="1782141"/>
        <a:ext cx="1991659" cy="1350256"/>
      </dsp:txXfrm>
    </dsp:sp>
    <dsp:sp modelId="{DCFFA790-130D-4414-9419-05D6EBA146F0}">
      <dsp:nvSpPr>
        <dsp:cNvPr id="0" name=""/>
        <dsp:cNvSpPr/>
      </dsp:nvSpPr>
      <dsp:spPr>
        <a:xfrm>
          <a:off x="4126062" y="1851794"/>
          <a:ext cx="1554817" cy="1209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AU" sz="2100" kern="1200"/>
        </a:p>
      </dsp:txBody>
      <dsp:txXfrm>
        <a:off x="4126062" y="1851794"/>
        <a:ext cx="1554817" cy="1209437"/>
      </dsp:txXfrm>
    </dsp:sp>
    <dsp:sp modelId="{52B1F644-410C-42D4-99C7-3360023B9ABA}">
      <dsp:nvSpPr>
        <dsp:cNvPr id="0" name=""/>
        <dsp:cNvSpPr/>
      </dsp:nvSpPr>
      <dsp:spPr>
        <a:xfrm>
          <a:off x="3760729" y="3390005"/>
          <a:ext cx="2137779" cy="1496376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700" kern="1200" dirty="0" smtClean="0"/>
            <a:t>Professions of the Future</a:t>
          </a:r>
          <a:endParaRPr lang="en-AU" sz="2700" kern="1200" dirty="0"/>
        </a:p>
      </dsp:txBody>
      <dsp:txXfrm>
        <a:off x="3833789" y="3463065"/>
        <a:ext cx="1991659" cy="1350256"/>
      </dsp:txXfrm>
    </dsp:sp>
    <dsp:sp modelId="{5311A0D9-DF3C-4EB2-9FF8-0534E654D1F5}">
      <dsp:nvSpPr>
        <dsp:cNvPr id="0" name=""/>
        <dsp:cNvSpPr/>
      </dsp:nvSpPr>
      <dsp:spPr>
        <a:xfrm>
          <a:off x="5898508" y="3532719"/>
          <a:ext cx="1554817" cy="1209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AU" sz="2800" kern="1200"/>
        </a:p>
      </dsp:txBody>
      <dsp:txXfrm>
        <a:off x="5898508" y="3532719"/>
        <a:ext cx="1554817" cy="1209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06BF30-2E81-8F41-842D-7024C73E52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5D5B65-B88F-4C4E-B73F-58B48B67A8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00FFE-08EB-004B-9EB2-63DEAC8F4D5E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9C7D90-CC01-E646-81D4-DF620E0420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D3B45-783A-514A-8B4E-D165AF0091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ABCF6-B331-EF40-BD80-10995E0B7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82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1CB84-D0B3-C44D-BDDA-E6DD29AD4414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7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E0804-BAAB-D942-A332-52AA6138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4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28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99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9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00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27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Title p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C3196-29F2-9841-94F1-55E2D4C9CB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150" y="1601363"/>
            <a:ext cx="7526338" cy="1795463"/>
          </a:xfrm>
          <a:prstGeom prst="rect">
            <a:avLst/>
          </a:prstGeom>
        </p:spPr>
        <p:txBody>
          <a:bodyPr anchor="ctr"/>
          <a:lstStyle>
            <a:lvl1pPr>
              <a:defRPr sz="60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TITLE PAGE</a:t>
            </a:r>
            <a:br>
              <a:rPr lang="en-US" dirty="0"/>
            </a:br>
            <a:r>
              <a:rPr lang="en-US" dirty="0"/>
              <a:t>(60PT ARIAL </a:t>
            </a:r>
            <a:br>
              <a:rPr lang="en-US" dirty="0"/>
            </a:br>
            <a:r>
              <a:rPr lang="en-US" dirty="0"/>
              <a:t>NARROW BOLD)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6CF356-63AD-C247-829D-8B334F4AEA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79" y="5580326"/>
            <a:ext cx="7270750" cy="875555"/>
          </a:xfrm>
          <a:prstGeom prst="rect">
            <a:avLst/>
          </a:prstGeom>
        </p:spPr>
        <p:txBody>
          <a:bodyPr anchor="ctr"/>
          <a:lstStyle>
            <a:lvl1pPr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SUB HEADLINE / PRESENTER </a:t>
            </a:r>
            <a:br>
              <a:rPr lang="en-US" sz="2000" dirty="0"/>
            </a:br>
            <a:r>
              <a:rPr lang="en-US" sz="2000" dirty="0"/>
              <a:t>(20PT ARIAL REGULAR)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E32B4A-09AE-2843-B24A-651E6952CD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2150" y="3669286"/>
            <a:ext cx="7526338" cy="1001712"/>
          </a:xfrm>
          <a:prstGeom prst="rect">
            <a:avLst/>
          </a:prstGeom>
        </p:spPr>
        <p:txBody>
          <a:bodyPr anchor="ctr"/>
          <a:lstStyle>
            <a:lvl1pPr>
              <a:defRPr sz="3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3200" b="1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3200" b="1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3200" b="1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3200" b="1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SUBTITLE (ARIAL NARROW BOLD 32PT)</a:t>
            </a:r>
          </a:p>
        </p:txBody>
      </p:sp>
    </p:spTree>
    <p:extLst>
      <p:ext uri="{BB962C8B-B14F-4D97-AF65-F5344CB8AC3E}">
        <p14:creationId xmlns:p14="http://schemas.microsoft.com/office/powerpoint/2010/main" val="117756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8643F-0EB3-2C49-BE94-7F6CAA73EE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3625" y="1504681"/>
            <a:ext cx="7426325" cy="2241550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SECTION TITLE PAGE</a:t>
            </a:r>
            <a:br>
              <a:rPr lang="en-US" dirty="0"/>
            </a:br>
            <a:r>
              <a:rPr lang="en-US" dirty="0"/>
              <a:t>(40PT ARIAL NARROW BOLD)</a:t>
            </a:r>
          </a:p>
        </p:txBody>
      </p:sp>
    </p:spTree>
    <p:extLst>
      <p:ext uri="{BB962C8B-B14F-4D97-AF65-F5344CB8AC3E}">
        <p14:creationId xmlns:p14="http://schemas.microsoft.com/office/powerpoint/2010/main" val="2878327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0A5EEE-1DEC-1143-A8C9-24B1BE98B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81288"/>
            <a:ext cx="12109450" cy="76041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rgbClr val="006DA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KEY POINT (ARIAL NARROW BOLD 28PT)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C47581-B3AD-3347-882C-71574316E0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276600"/>
            <a:ext cx="12192000" cy="2514600"/>
          </a:xfrm>
          <a:prstGeom prst="rect">
            <a:avLst/>
          </a:prstGeom>
        </p:spPr>
        <p:txBody>
          <a:bodyPr/>
          <a:lstStyle>
            <a:lvl1pPr algn="ctr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Explanation text in a short, concise sentence </a:t>
            </a:r>
            <a:br>
              <a:rPr lang="en-US" dirty="0"/>
            </a:br>
            <a:r>
              <a:rPr lang="en-US" dirty="0"/>
              <a:t>(Arial Regular 32PT)</a:t>
            </a:r>
          </a:p>
          <a:p>
            <a:pPr lvl="1"/>
            <a:r>
              <a:rPr lang="en-US" dirty="0"/>
              <a:t>Second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D201F-D772-B14D-AEC0-C6FC2F1A80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714434"/>
            <a:ext cx="12192000" cy="863600"/>
          </a:xfrm>
          <a:prstGeom prst="rect">
            <a:avLst/>
          </a:prstGeom>
        </p:spPr>
        <p:txBody>
          <a:bodyPr/>
          <a:lstStyle>
            <a:lvl1pPr algn="ctr">
              <a:defRPr sz="4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AU" dirty="0"/>
              <a:t>H</a:t>
            </a:r>
            <a:r>
              <a:rPr lang="en-US" dirty="0" err="1"/>
              <a:t>ero</a:t>
            </a:r>
            <a:r>
              <a:rPr lang="en-US" dirty="0"/>
              <a:t> text (Arial Regular 44PT)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981A7E-2D95-1144-9B4D-B067D303B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522949"/>
            <a:ext cx="12192000" cy="1257300"/>
          </a:xfrm>
          <a:prstGeom prst="rect">
            <a:avLst/>
          </a:prstGeom>
        </p:spPr>
        <p:txBody>
          <a:bodyPr/>
          <a:lstStyle>
            <a:lvl1pPr algn="ctr"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Intro text / elaboration text (Arial Regular 28PT)</a:t>
            </a:r>
          </a:p>
        </p:txBody>
      </p:sp>
    </p:spTree>
    <p:extLst>
      <p:ext uri="{BB962C8B-B14F-4D97-AF65-F5344CB8AC3E}">
        <p14:creationId xmlns:p14="http://schemas.microsoft.com/office/powerpoint/2010/main" val="828004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47F474-9F1E-1448-A85B-04E7E464FE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95500"/>
            <a:ext cx="12192000" cy="927100"/>
          </a:xfrm>
          <a:prstGeom prst="rect">
            <a:avLst/>
          </a:prstGeom>
        </p:spPr>
        <p:txBody>
          <a:bodyPr/>
          <a:lstStyle>
            <a:lvl1pPr algn="ctr">
              <a:defRPr sz="3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Intro text (Arial Regular 34PT)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F50C68-99C4-0B4A-8C66-9E99433422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94000"/>
            <a:ext cx="12192000" cy="2578100"/>
          </a:xfrm>
          <a:prstGeom prst="rect">
            <a:avLst/>
          </a:prstGeom>
        </p:spPr>
        <p:txBody>
          <a:bodyPr/>
          <a:lstStyle>
            <a:lvl1pPr algn="ctr">
              <a:defRPr sz="6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Call to action </a:t>
            </a:r>
            <a:br>
              <a:rPr lang="en-US" dirty="0"/>
            </a:br>
            <a:r>
              <a:rPr lang="en-US" dirty="0"/>
              <a:t>(Arial </a:t>
            </a:r>
            <a:r>
              <a:rPr lang="en-US" dirty="0" err="1"/>
              <a:t>Reg</a:t>
            </a:r>
            <a:r>
              <a:rPr lang="en-US" dirty="0"/>
              <a:t> 66PT)</a:t>
            </a:r>
          </a:p>
        </p:txBody>
      </p:sp>
    </p:spTree>
    <p:extLst>
      <p:ext uri="{BB962C8B-B14F-4D97-AF65-F5344CB8AC3E}">
        <p14:creationId xmlns:p14="http://schemas.microsoft.com/office/powerpoint/2010/main" val="377168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ble or diagr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969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25732B-3360-5844-9AEC-DEBB1A9D9A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945913-F410-7647-8630-1CB4ACC8BD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7169" y="212763"/>
            <a:ext cx="1822985" cy="52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3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4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2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0" userDrawn="1">
          <p15:clr>
            <a:srgbClr val="F26B43"/>
          </p15:clr>
        </p15:guide>
        <p15:guide id="2" pos="74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695B5F-104D-654B-AB96-6AE2BF8BCC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BE172-CD52-D24D-B9F8-2D6CA46A45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3376" y="6401022"/>
            <a:ext cx="2899341" cy="32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845" r:id="rId2"/>
    <p:sldLayoutId id="2147483848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2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BB8C7A-58C0-EF4D-ABD2-A9017CDB9A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6AB601-4DD2-304A-971D-E1DFC7D802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3376" y="6401022"/>
            <a:ext cx="2899341" cy="32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3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84AE12-791E-ED45-8EAA-393AF58C17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97" y="1961581"/>
            <a:ext cx="7772977" cy="2727151"/>
          </a:xfrm>
        </p:spPr>
        <p:txBody>
          <a:bodyPr/>
          <a:lstStyle/>
          <a:p>
            <a:r>
              <a:rPr lang="en-AU" dirty="0" smtClean="0"/>
              <a:t>Focus Education: </a:t>
            </a:r>
          </a:p>
          <a:p>
            <a:r>
              <a:rPr lang="en-AU" dirty="0" smtClean="0"/>
              <a:t>2018 and beyond</a:t>
            </a:r>
          </a:p>
          <a:p>
            <a:r>
              <a:rPr lang="en-AU" sz="3600" dirty="0" smtClean="0"/>
              <a:t>Responding to a changing world of work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92DA8-B809-FB43-BD16-9B4AB01892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8314" y="5682654"/>
            <a:ext cx="8350885" cy="875555"/>
          </a:xfrm>
        </p:spPr>
        <p:txBody>
          <a:bodyPr/>
          <a:lstStyle/>
          <a:p>
            <a:r>
              <a:rPr lang="en-AU" dirty="0" smtClean="0"/>
              <a:t>PROFESSOR ZLATKO SKRBIS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Senior Pro Vice-Chancellor (Academic), Monash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97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0439" y="463382"/>
            <a:ext cx="7821561" cy="760412"/>
          </a:xfrm>
        </p:spPr>
        <p:txBody>
          <a:bodyPr/>
          <a:lstStyle/>
          <a:p>
            <a:r>
              <a:rPr lang="en-AU" sz="4000" dirty="0" smtClean="0"/>
              <a:t>NEW MODELS OF EDUCATION</a:t>
            </a:r>
            <a:endParaRPr lang="en-AU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0439" y="1799617"/>
            <a:ext cx="7542161" cy="4402442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3000" dirty="0" smtClean="0"/>
              <a:t>Emerging education providers now offering: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Low-cost micro-credentials to address the immediate trends in the labour market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Low-cost blended short courses in collaboration with industry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Short, online offerings to support ongoing professional development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Adaptive AI tutoring software to replace or complement traditional teaching</a:t>
            </a:r>
            <a:endParaRPr lang="en-AU" sz="1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r="30185"/>
          <a:stretch/>
        </p:blipFill>
        <p:spPr>
          <a:xfrm>
            <a:off x="8382000" y="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7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6" y="3532196"/>
            <a:ext cx="6042234" cy="3186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/>
        </p:blipFill>
        <p:spPr>
          <a:xfrm>
            <a:off x="193196" y="360978"/>
            <a:ext cx="6042234" cy="3171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16"/>
          <a:stretch/>
        </p:blipFill>
        <p:spPr>
          <a:xfrm>
            <a:off x="6095999" y="358115"/>
            <a:ext cx="5797235" cy="636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0439" y="463382"/>
            <a:ext cx="7669161" cy="760412"/>
          </a:xfrm>
        </p:spPr>
        <p:txBody>
          <a:bodyPr/>
          <a:lstStyle/>
          <a:p>
            <a:r>
              <a:rPr lang="en-AU" sz="4000" dirty="0" smtClean="0"/>
              <a:t>MONASH: STRATEGY</a:t>
            </a:r>
            <a:endParaRPr lang="en-AU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91615143"/>
              </p:ext>
            </p:extLst>
          </p:nvPr>
        </p:nvGraphicFramePr>
        <p:xfrm>
          <a:off x="560439" y="1223794"/>
          <a:ext cx="7669162" cy="4914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2"/>
          <a:stretch/>
        </p:blipFill>
        <p:spPr>
          <a:xfrm>
            <a:off x="8356060" y="0"/>
            <a:ext cx="3835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5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2049855"/>
            <a:ext cx="3810000" cy="480814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0439" y="463382"/>
            <a:ext cx="7821561" cy="626116"/>
          </a:xfrm>
        </p:spPr>
        <p:txBody>
          <a:bodyPr/>
          <a:lstStyle/>
          <a:p>
            <a:r>
              <a:rPr lang="en-AU" sz="4000" dirty="0" smtClean="0"/>
              <a:t>MONASH: STRATEGY</a:t>
            </a:r>
            <a:endParaRPr lang="en-AU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0439" y="1371600"/>
            <a:ext cx="7542161" cy="4470535"/>
          </a:xfrm>
        </p:spPr>
        <p:txBody>
          <a:bodyPr/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AU" sz="2400" b="1" dirty="0" smtClean="0"/>
              <a:t>Focus Monash (University strategy)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bg1"/>
                </a:solidFill>
              </a:rPr>
              <a:t>Enterprising education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AU" sz="2400" b="1" dirty="0" smtClean="0"/>
              <a:t>Focus Education (Education strategy)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bg1"/>
                </a:solidFill>
              </a:rPr>
              <a:t>Future-focused education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bg1"/>
                </a:solidFill>
              </a:rPr>
              <a:t>Rich experiences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0" y="1"/>
            <a:ext cx="3809999" cy="35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8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7"/>
          <a:stretch/>
        </p:blipFill>
        <p:spPr>
          <a:xfrm>
            <a:off x="0" y="-1"/>
            <a:ext cx="12192000" cy="6848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4280170"/>
            <a:ext cx="12192000" cy="257783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556426" y="4414440"/>
            <a:ext cx="10446020" cy="23092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A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A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Professions of the Future </a:t>
            </a:r>
            <a:r>
              <a:rPr lang="en-A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 is a coordinated series of initiatives designed to provide our students with an immediate and ongoing career advantage in a labour market being reshaped by the convergence of disruptive global megatrends.</a:t>
            </a:r>
            <a:endParaRPr lang="en-A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99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0439" y="463382"/>
            <a:ext cx="7821561" cy="760412"/>
          </a:xfrm>
        </p:spPr>
        <p:txBody>
          <a:bodyPr/>
          <a:lstStyle/>
          <a:p>
            <a:r>
              <a:rPr lang="en-AU" sz="4000" dirty="0" smtClean="0"/>
              <a:t>MONASH: FOCUS AREAS</a:t>
            </a:r>
            <a:endParaRPr lang="en-AU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0439" y="1519812"/>
            <a:ext cx="7542161" cy="4322323"/>
          </a:xfrm>
        </p:spPr>
        <p:txBody>
          <a:bodyPr/>
          <a:lstStyle/>
          <a:p>
            <a:pPr lvl="0" algn="l"/>
            <a:r>
              <a:rPr lang="en-AU" sz="2400" b="1" dirty="0" smtClean="0"/>
              <a:t>1. Discipline </a:t>
            </a:r>
            <a:r>
              <a:rPr lang="en-AU" sz="2400" b="1" dirty="0"/>
              <a:t>expertise for envisioned professions: </a:t>
            </a:r>
            <a:r>
              <a:rPr lang="en-AU" sz="2400" dirty="0"/>
              <a:t>Deep domain knowledge that prepares students to embrace and shape the future of </a:t>
            </a:r>
            <a:r>
              <a:rPr lang="en-AU" sz="2400" dirty="0" smtClean="0"/>
              <a:t>work</a:t>
            </a:r>
          </a:p>
          <a:p>
            <a:pPr algn="l"/>
            <a:r>
              <a:rPr lang="en-AU" sz="2400" b="1" dirty="0"/>
              <a:t>2. Skills for a changing world: </a:t>
            </a:r>
            <a:r>
              <a:rPr lang="en-AU" sz="2400" dirty="0"/>
              <a:t>An evolving skillset relevant to the needs of the labour market, regardless of </a:t>
            </a:r>
            <a:r>
              <a:rPr lang="en-AU" sz="2400" dirty="0" smtClean="0"/>
              <a:t>discipline</a:t>
            </a:r>
          </a:p>
          <a:p>
            <a:pPr algn="l"/>
            <a:r>
              <a:rPr lang="en-AU" sz="2400" b="1" dirty="0" smtClean="0"/>
              <a:t>3. Industry </a:t>
            </a:r>
            <a:r>
              <a:rPr lang="en-AU" sz="2400" b="1" dirty="0"/>
              <a:t>and community experience: </a:t>
            </a:r>
            <a:r>
              <a:rPr lang="en-AU" sz="2400" dirty="0"/>
              <a:t>Authentic engagement with the workplace and beyond, grounded in reflective </a:t>
            </a:r>
            <a:r>
              <a:rPr lang="en-AU" sz="2400" dirty="0" smtClean="0"/>
              <a:t>practice</a:t>
            </a:r>
          </a:p>
          <a:p>
            <a:pPr algn="l"/>
            <a:r>
              <a:rPr lang="en-AU" sz="2400" b="1" dirty="0"/>
              <a:t>4. Proactive and resilient career management: </a:t>
            </a:r>
            <a:r>
              <a:rPr lang="en-AU" sz="2400" dirty="0"/>
              <a:t>Strategies and skills for lifelong career planning and </a:t>
            </a:r>
            <a:r>
              <a:rPr lang="en-AU" sz="2400" dirty="0" smtClean="0"/>
              <a:t>development</a:t>
            </a:r>
            <a:endParaRPr lang="en-AU" sz="2400" dirty="0"/>
          </a:p>
          <a:p>
            <a:pPr lvl="0" algn="l"/>
            <a:endParaRPr lang="en-AU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0" y="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0439" y="463382"/>
            <a:ext cx="11268393" cy="760412"/>
          </a:xfrm>
        </p:spPr>
        <p:txBody>
          <a:bodyPr/>
          <a:lstStyle/>
          <a:p>
            <a:r>
              <a:rPr lang="en-AU" sz="4000" dirty="0" smtClean="0"/>
              <a:t>MONASH: FOCUS AREAS</a:t>
            </a:r>
            <a:endParaRPr lang="en-AU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660986"/>
              </p:ext>
            </p:extLst>
          </p:nvPr>
        </p:nvGraphicFramePr>
        <p:xfrm>
          <a:off x="243839" y="1410509"/>
          <a:ext cx="11584994" cy="440936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3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1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1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1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618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7162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Discipline expertise for envisioned professions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Skills for a changing world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Industry and community experience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Proactive and resilient career management</a:t>
                      </a:r>
                      <a:endParaRPr lang="en-A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5479">
                <a:tc>
                  <a:txBody>
                    <a:bodyPr/>
                    <a:lstStyle/>
                    <a:p>
                      <a:r>
                        <a:rPr lang="en-AU" sz="2000" b="1" dirty="0" smtClean="0"/>
                        <a:t>Curricular</a:t>
                      </a:r>
                      <a:endParaRPr lang="en-A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e.g. New</a:t>
                      </a:r>
                      <a:r>
                        <a:rPr lang="en-AU" baseline="0" dirty="0" smtClean="0"/>
                        <a:t> courses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e.g. New units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e.g. Scaling up work-integrated learning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e.g. Integrating career</a:t>
                      </a:r>
                      <a:r>
                        <a:rPr lang="en-AU" baseline="0" dirty="0" smtClean="0"/>
                        <a:t> management into the curriculum</a:t>
                      </a:r>
                      <a:endParaRPr lang="en-A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5479">
                <a:tc>
                  <a:txBody>
                    <a:bodyPr/>
                    <a:lstStyle/>
                    <a:p>
                      <a:r>
                        <a:rPr lang="en-AU" sz="2000" b="1" dirty="0" smtClean="0"/>
                        <a:t>Co-curricular</a:t>
                      </a:r>
                      <a:endParaRPr lang="en-A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 anchor="ctr">
                    <a:pattFill prst="wdUpDiag">
                      <a:fgClr>
                        <a:schemeClr val="tx1">
                          <a:lumMod val="65000"/>
                          <a:lumOff val="3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e.g. Redevelopment of existing activities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e.g. Framework</a:t>
                      </a:r>
                      <a:r>
                        <a:rPr lang="en-AU" baseline="0" dirty="0" smtClean="0"/>
                        <a:t> for existing activities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e.g. Career service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571">
                <a:tc gridSpan="5">
                  <a:txBody>
                    <a:bodyPr/>
                    <a:lstStyle/>
                    <a:p>
                      <a:pPr algn="ctr"/>
                      <a:r>
                        <a:rPr lang="en-AU" sz="2000" b="1" dirty="0" smtClean="0"/>
                        <a:t>Governance &amp; Communication</a:t>
                      </a:r>
                      <a:endParaRPr lang="en-AU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91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0439" y="463382"/>
            <a:ext cx="7813941" cy="760412"/>
          </a:xfrm>
        </p:spPr>
        <p:txBody>
          <a:bodyPr/>
          <a:lstStyle/>
          <a:p>
            <a:r>
              <a:rPr lang="en-AU" sz="4000" dirty="0" smtClean="0"/>
              <a:t>MONASH: DISCIPLINE EXPERTISE</a:t>
            </a:r>
            <a:endParaRPr lang="en-AU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0439" y="1519812"/>
            <a:ext cx="7542161" cy="4322323"/>
          </a:xfrm>
        </p:spPr>
        <p:txBody>
          <a:bodyPr/>
          <a:lstStyle/>
          <a:p>
            <a:pPr marL="457200" lvl="0" indent="-457200" algn="l">
              <a:buFont typeface="+mj-lt"/>
              <a:buAutoNum type="arabicPeriod"/>
            </a:pPr>
            <a:r>
              <a:rPr lang="en-AU" sz="2400" dirty="0" smtClean="0"/>
              <a:t>Comprehensive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AU" sz="2400" dirty="0" smtClean="0"/>
              <a:t>Global 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AU" sz="2400" dirty="0" smtClean="0"/>
              <a:t>Impactful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AU" sz="2400" dirty="0" smtClean="0"/>
              <a:t>Future-focused ‘research turn’ (</a:t>
            </a:r>
            <a:r>
              <a:rPr lang="en-AU" sz="2400" dirty="0" err="1" smtClean="0"/>
              <a:t>eg</a:t>
            </a:r>
            <a:r>
              <a:rPr lang="en-AU" sz="2400" dirty="0" smtClean="0"/>
              <a:t>. AI)</a:t>
            </a:r>
            <a:endParaRPr lang="en-AU" sz="2400" dirty="0" smtClean="0"/>
          </a:p>
          <a:p>
            <a:pPr lvl="0" algn="l"/>
            <a:endParaRPr lang="en-AU" sz="2400" dirty="0" smtClean="0"/>
          </a:p>
          <a:p>
            <a:pPr lvl="0" algn="l"/>
            <a:endParaRPr lang="en-AU" sz="1800" i="1" dirty="0" smtClean="0"/>
          </a:p>
          <a:p>
            <a:pPr lvl="0" algn="l"/>
            <a:endParaRPr lang="en-AU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4380" y="0"/>
            <a:ext cx="3817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5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0439" y="463382"/>
            <a:ext cx="7821561" cy="760412"/>
          </a:xfrm>
        </p:spPr>
        <p:txBody>
          <a:bodyPr/>
          <a:lstStyle/>
          <a:p>
            <a:r>
              <a:rPr lang="en-AU" sz="4000" dirty="0" smtClean="0"/>
              <a:t>MONASH: SKILLS FOR A </a:t>
            </a:r>
          </a:p>
          <a:p>
            <a:r>
              <a:rPr lang="en-AU" sz="4000" dirty="0" smtClean="0"/>
              <a:t>CHANGING WORLD</a:t>
            </a:r>
            <a:endParaRPr lang="en-AU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0439" y="1932665"/>
            <a:ext cx="7542161" cy="3495369"/>
          </a:xfrm>
        </p:spPr>
        <p:txBody>
          <a:bodyPr/>
          <a:lstStyle/>
          <a:p>
            <a:pPr marL="457200" lvl="0" indent="-457200" algn="l">
              <a:buFont typeface="+mj-lt"/>
              <a:buAutoNum type="arabicPeriod"/>
            </a:pPr>
            <a:r>
              <a:rPr lang="en-AU" sz="2400" dirty="0" smtClean="0"/>
              <a:t>Interdisciplinary collaboration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AU" sz="2400" dirty="0" smtClean="0"/>
              <a:t>Intercultural competence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AU" sz="2400" dirty="0" smtClean="0"/>
              <a:t>Ethical and transformational leadership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AU" sz="2400" dirty="0" smtClean="0"/>
              <a:t>Innovation and entrepreneurship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AU" sz="2400" dirty="0" smtClean="0"/>
              <a:t>Data analytics and critical thinking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AU" sz="2400" dirty="0" smtClean="0"/>
              <a:t>Strategic communication</a:t>
            </a:r>
          </a:p>
          <a:p>
            <a:pPr lvl="0" algn="l"/>
            <a:endParaRPr lang="en-AU" sz="2400" dirty="0" smtClean="0"/>
          </a:p>
          <a:p>
            <a:pPr lvl="0" algn="l"/>
            <a:endParaRPr lang="en-AU" sz="1800" i="1" dirty="0" smtClean="0"/>
          </a:p>
          <a:p>
            <a:pPr lvl="0" algn="l"/>
            <a:endParaRPr lang="en-AU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4380" y="0"/>
            <a:ext cx="3817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0439" y="463382"/>
            <a:ext cx="7821561" cy="760412"/>
          </a:xfrm>
        </p:spPr>
        <p:txBody>
          <a:bodyPr/>
          <a:lstStyle/>
          <a:p>
            <a:r>
              <a:rPr lang="en-AU" sz="4000" dirty="0" smtClean="0"/>
              <a:t>MONASH: INDUSTRY &amp; </a:t>
            </a:r>
          </a:p>
          <a:p>
            <a:r>
              <a:rPr lang="en-AU" sz="4000" dirty="0" smtClean="0"/>
              <a:t>COMMUNITY EXPERIENCE</a:t>
            </a:r>
            <a:endParaRPr lang="en-AU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0439" y="2081719"/>
            <a:ext cx="7542161" cy="4114902"/>
          </a:xfrm>
        </p:spPr>
        <p:txBody>
          <a:bodyPr/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Partnering with alumni for access to industry partners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Maximising relationship with Monash College/Monash Professional Pathways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Developing virtual WIL experiences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Drawing experiential opportunities into a framework or program to help students navigate the opportunities</a:t>
            </a:r>
          </a:p>
          <a:p>
            <a:pPr lvl="0" algn="l"/>
            <a:endParaRPr lang="en-AU" sz="2400" dirty="0" smtClean="0"/>
          </a:p>
          <a:p>
            <a:pPr lvl="0" algn="l"/>
            <a:endParaRPr lang="en-AU" sz="1800" i="1" dirty="0" smtClean="0"/>
          </a:p>
          <a:p>
            <a:pPr lvl="0" algn="l"/>
            <a:endParaRPr lang="en-AU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4380" y="0"/>
            <a:ext cx="3817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0439" y="366102"/>
            <a:ext cx="7821561" cy="1258414"/>
          </a:xfrm>
        </p:spPr>
        <p:txBody>
          <a:bodyPr/>
          <a:lstStyle/>
          <a:p>
            <a:r>
              <a:rPr lang="en-AU" sz="4000" dirty="0" smtClean="0"/>
              <a:t>RESPONDING TO A CHANGING WORLD OF WORK</a:t>
            </a:r>
            <a:endParaRPr lang="en-AU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0439" y="1653699"/>
            <a:ext cx="7542161" cy="4402442"/>
          </a:xfrm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en-AU" sz="3000" dirty="0" smtClean="0"/>
              <a:t>The new world of work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AU" sz="3000" dirty="0" smtClean="0"/>
              <a:t>New models of education</a:t>
            </a:r>
            <a:endParaRPr lang="en-AU" sz="3000" dirty="0"/>
          </a:p>
          <a:p>
            <a:pPr marL="514350" indent="-514350" algn="l">
              <a:buFont typeface="+mj-lt"/>
              <a:buAutoNum type="arabicPeriod"/>
            </a:pPr>
            <a:r>
              <a:rPr lang="en-AU" sz="3000" dirty="0" smtClean="0"/>
              <a:t>A Case Study: The </a:t>
            </a:r>
            <a:r>
              <a:rPr lang="en-AU" sz="3000" dirty="0" smtClean="0"/>
              <a:t>Monash response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Strategy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Focus areas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Discipline expertise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Skills for a changing world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Industry and community experience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Career management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Communicating the program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Underpinned by collaboration</a:t>
            </a:r>
            <a:endParaRPr lang="en-AU" sz="2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r="30185"/>
          <a:stretch/>
        </p:blipFill>
        <p:spPr>
          <a:xfrm>
            <a:off x="8382000" y="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1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0439" y="463382"/>
            <a:ext cx="7821561" cy="760412"/>
          </a:xfrm>
        </p:spPr>
        <p:txBody>
          <a:bodyPr/>
          <a:lstStyle/>
          <a:p>
            <a:r>
              <a:rPr lang="en-AU" sz="4000" dirty="0" smtClean="0"/>
              <a:t>MONASH: CAREER MANAGEMENT</a:t>
            </a:r>
            <a:endParaRPr lang="en-AU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0439" y="1687176"/>
            <a:ext cx="7542161" cy="4322323"/>
          </a:xfrm>
        </p:spPr>
        <p:txBody>
          <a:bodyPr/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Identifying and redeveloping specific career management units in the curriculum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Integrating career management into existing units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Partnering with the careers service to maximise impact for large student cohort</a:t>
            </a:r>
          </a:p>
          <a:p>
            <a:pPr lvl="0" algn="l"/>
            <a:endParaRPr lang="en-AU" sz="2400" dirty="0" smtClean="0"/>
          </a:p>
          <a:p>
            <a:pPr lvl="0" algn="l"/>
            <a:endParaRPr lang="en-AU" sz="1800" i="1" dirty="0" smtClean="0"/>
          </a:p>
          <a:p>
            <a:pPr lvl="0" algn="l"/>
            <a:endParaRPr lang="en-AU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4380" y="0"/>
            <a:ext cx="3817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0440" y="463382"/>
            <a:ext cx="7609526" cy="760412"/>
          </a:xfrm>
        </p:spPr>
        <p:txBody>
          <a:bodyPr/>
          <a:lstStyle/>
          <a:p>
            <a:r>
              <a:rPr lang="en-AU" sz="4000" dirty="0" smtClean="0"/>
              <a:t>MONASH: COMMUNICATING </a:t>
            </a:r>
          </a:p>
          <a:p>
            <a:r>
              <a:rPr lang="en-AU" sz="4000" dirty="0" smtClean="0"/>
              <a:t>THE PROGRAM</a:t>
            </a:r>
            <a:endParaRPr lang="en-AU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0439" y="1877438"/>
            <a:ext cx="7542161" cy="3964697"/>
          </a:xfrm>
        </p:spPr>
        <p:txBody>
          <a:bodyPr/>
          <a:lstStyle/>
          <a:p>
            <a:pPr lvl="0" algn="l"/>
            <a:r>
              <a:rPr lang="en-AU" sz="2400" dirty="0" smtClean="0"/>
              <a:t>Integrating </a:t>
            </a:r>
            <a:r>
              <a:rPr lang="en-AU" sz="2400" i="1" dirty="0" smtClean="0"/>
              <a:t>Professions of the Future </a:t>
            </a:r>
            <a:r>
              <a:rPr lang="en-AU" sz="2400" dirty="0" smtClean="0"/>
              <a:t>into how we present our:</a:t>
            </a:r>
            <a:endParaRPr lang="en-AU" sz="2400" i="1" dirty="0" smtClean="0"/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AU" sz="2400" dirty="0"/>
              <a:t>C</a:t>
            </a:r>
            <a:r>
              <a:rPr lang="en-AU" sz="2400" dirty="0" smtClean="0"/>
              <a:t>ourses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Co-curricular opportunities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Campus experience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Research and teaching staff</a:t>
            </a:r>
            <a:endParaRPr lang="en-AU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r="25142"/>
          <a:stretch/>
        </p:blipFill>
        <p:spPr>
          <a:xfrm>
            <a:off x="8229600" y="0"/>
            <a:ext cx="3952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2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85217" y="463382"/>
            <a:ext cx="7431932" cy="760412"/>
          </a:xfrm>
        </p:spPr>
        <p:txBody>
          <a:bodyPr/>
          <a:lstStyle/>
          <a:p>
            <a:r>
              <a:rPr lang="en-AU" sz="4000" dirty="0" smtClean="0"/>
              <a:t>MONASH: INTERNAL COLLABORATION</a:t>
            </a:r>
            <a:endParaRPr lang="en-AU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85217" y="1692612"/>
            <a:ext cx="7431932" cy="4400145"/>
          </a:xfrm>
        </p:spPr>
        <p:txBody>
          <a:bodyPr/>
          <a:lstStyle/>
          <a:p>
            <a:pPr algn="l"/>
            <a:r>
              <a:rPr lang="en-AU" sz="2800" dirty="0" smtClean="0"/>
              <a:t>Drawing together various and disparate internal stakeholders to meet the challenge, including: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2000" dirty="0" smtClean="0"/>
              <a:t>Faculties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2000" dirty="0"/>
              <a:t>Education Portfolio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2000" dirty="0" smtClean="0"/>
              <a:t>Enterprise Portfolio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2000" dirty="0" smtClean="0"/>
              <a:t>Alumni Team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2000" dirty="0" smtClean="0"/>
              <a:t>Careers Service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2000" dirty="0" smtClean="0"/>
              <a:t>Marketing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2000" dirty="0" smtClean="0"/>
              <a:t>IT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2000" dirty="0" smtClean="0"/>
              <a:t>Buildings </a:t>
            </a:r>
            <a:r>
              <a:rPr lang="en-AU" sz="2000" dirty="0"/>
              <a:t>&amp; </a:t>
            </a:r>
            <a:r>
              <a:rPr lang="en-AU" sz="2000" dirty="0" smtClean="0"/>
              <a:t>Property</a:t>
            </a:r>
            <a:endParaRPr lang="en-AU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3"/>
          <a:stretch/>
        </p:blipFill>
        <p:spPr>
          <a:xfrm>
            <a:off x="8482518" y="0"/>
            <a:ext cx="3709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7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85217" y="463382"/>
            <a:ext cx="7431932" cy="760412"/>
          </a:xfrm>
        </p:spPr>
        <p:txBody>
          <a:bodyPr/>
          <a:lstStyle/>
          <a:p>
            <a:r>
              <a:rPr lang="en-AU" sz="4000" dirty="0" smtClean="0"/>
              <a:t>MONASH: EXTERNAL COLLABORATION</a:t>
            </a:r>
            <a:endParaRPr lang="en-AU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85217" y="1692612"/>
            <a:ext cx="7431932" cy="4400145"/>
          </a:xfrm>
        </p:spPr>
        <p:txBody>
          <a:bodyPr/>
          <a:lstStyle/>
          <a:p>
            <a:pPr algn="l"/>
            <a:r>
              <a:rPr lang="en-AU" sz="2800" dirty="0" smtClean="0"/>
              <a:t>Drawing together various and disparate external stakeholders to meet the challenge, including: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Industry bodies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Individual industry partners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Alumni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Federal government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State government</a:t>
            </a:r>
            <a:endParaRPr lang="en-AU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974" y="0"/>
            <a:ext cx="369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0439" y="463382"/>
            <a:ext cx="7821561" cy="760412"/>
          </a:xfrm>
        </p:spPr>
        <p:txBody>
          <a:bodyPr/>
          <a:lstStyle/>
          <a:p>
            <a:r>
              <a:rPr lang="en-AU" sz="4000" dirty="0" smtClean="0"/>
              <a:t>THE FUTURE IS DIGITAL</a:t>
            </a:r>
            <a:endParaRPr lang="en-AU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0439" y="1687176"/>
            <a:ext cx="7542161" cy="4322323"/>
          </a:xfrm>
        </p:spPr>
        <p:txBody>
          <a:bodyPr/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Digital Strategy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Micro-credentials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AU" sz="2400" dirty="0" smtClean="0"/>
              <a:t>Partnering to enable digital future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pPr lvl="0" algn="l"/>
            <a:endParaRPr lang="en-AU" sz="2400" dirty="0" smtClean="0"/>
          </a:p>
          <a:p>
            <a:pPr lvl="0" algn="l"/>
            <a:endParaRPr lang="en-AU" sz="1800" i="1" dirty="0" smtClean="0"/>
          </a:p>
          <a:p>
            <a:pPr lvl="0" algn="l"/>
            <a:endParaRPr lang="en-AU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4380" y="0"/>
            <a:ext cx="3817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2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2F925B-1A14-E142-878A-FD11C4CA6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625" y="1352281"/>
            <a:ext cx="7955466" cy="2241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92DA8-B809-FB43-BD16-9B4AB0189283}"/>
              </a:ext>
            </a:extLst>
          </p:cNvPr>
          <p:cNvSpPr txBox="1">
            <a:spLocks/>
          </p:cNvSpPr>
          <p:nvPr/>
        </p:nvSpPr>
        <p:spPr>
          <a:xfrm>
            <a:off x="488314" y="5682654"/>
            <a:ext cx="8350885" cy="875555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AU" dirty="0"/>
              <a:t>PROFESSOR ZLATKO SKRBIS</a:t>
            </a:r>
            <a:br>
              <a:rPr lang="en-AU" dirty="0"/>
            </a:br>
            <a:r>
              <a:rPr lang="en-AU" dirty="0"/>
              <a:t>Senior Pro Vice-Chancellor (Academic), Monash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2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0439" y="463382"/>
            <a:ext cx="7821561" cy="760412"/>
          </a:xfrm>
        </p:spPr>
        <p:txBody>
          <a:bodyPr/>
          <a:lstStyle/>
          <a:p>
            <a:r>
              <a:rPr lang="en-AU" sz="4000" dirty="0" smtClean="0"/>
              <a:t>THE NEW WORLD OF WORK</a:t>
            </a:r>
            <a:endParaRPr lang="en-AU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0439" y="1799617"/>
            <a:ext cx="7620523" cy="4402442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3000" dirty="0" smtClean="0"/>
              <a:t>Driven by global megatrends, especially digitalisation</a:t>
            </a:r>
            <a:endParaRPr lang="en-AU" sz="30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3000" dirty="0" smtClean="0">
                <a:solidFill>
                  <a:schemeClr val="bg1"/>
                </a:solidFill>
              </a:rPr>
              <a:t>Not just new jobs but also new ways of working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3000" dirty="0" smtClean="0"/>
              <a:t>Growing need for T-shaped workers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3000" dirty="0" smtClean="0"/>
              <a:t>Decline of repetitive tasks and increase in need for creativity, problem solving etc.</a:t>
            </a:r>
            <a:endParaRPr lang="en-AU" sz="30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3000" dirty="0" smtClean="0"/>
              <a:t>Not simply discrete STEM jobs but a STEM overlay for many existing roles</a:t>
            </a:r>
            <a:endParaRPr lang="en-AU" sz="2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r="30185"/>
          <a:stretch/>
        </p:blipFill>
        <p:spPr>
          <a:xfrm>
            <a:off x="8382000" y="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1" b="6357"/>
          <a:stretch/>
        </p:blipFill>
        <p:spPr>
          <a:xfrm>
            <a:off x="0" y="-9728"/>
            <a:ext cx="12192000" cy="6867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280170"/>
            <a:ext cx="12192000" cy="257783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654716" y="4374208"/>
            <a:ext cx="8882569" cy="23994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i="1" dirty="0" smtClean="0">
                <a:solidFill>
                  <a:schemeClr val="bg1"/>
                </a:solidFill>
              </a:rPr>
              <a:t>“We have entered the Fourth Industrial Revolution, an era where automation, machine intelligence and universal interconnectivity is transforming the workplace and redefining opportunities.”</a:t>
            </a:r>
          </a:p>
          <a:p>
            <a:pPr marL="0" indent="0" algn="r">
              <a:buNone/>
            </a:pPr>
            <a:r>
              <a:rPr lang="en-GB" sz="1400" b="1" i="1" dirty="0" smtClean="0">
                <a:solidFill>
                  <a:schemeClr val="bg1"/>
                </a:solidFill>
              </a:rPr>
              <a:t>Schwab 2017</a:t>
            </a:r>
            <a:endParaRPr lang="en-A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" b="5211"/>
          <a:stretch/>
        </p:blipFill>
        <p:spPr>
          <a:xfrm>
            <a:off x="0" y="-9729"/>
            <a:ext cx="12192000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2"/>
          <a:stretch/>
        </p:blipFill>
        <p:spPr>
          <a:xfrm>
            <a:off x="2185241" y="749726"/>
            <a:ext cx="7821518" cy="5339090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4377856" y="6186494"/>
            <a:ext cx="5628903" cy="26730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AU" sz="1350" b="1" dirty="0" smtClean="0">
                <a:solidFill>
                  <a:schemeClr val="bg1"/>
                </a:solidFill>
              </a:rPr>
              <a:t>Changes in measures of occupational task content, Australia, 1966 - 2011</a:t>
            </a:r>
            <a:endParaRPr lang="en-AU" sz="13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0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r="12973"/>
          <a:stretch/>
        </p:blipFill>
        <p:spPr>
          <a:xfrm>
            <a:off x="1" y="-1"/>
            <a:ext cx="12185374" cy="6858001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912725" y="2262237"/>
          <a:ext cx="10359926" cy="26751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62123">
                  <a:extLst>
                    <a:ext uri="{9D8B030D-6E8A-4147-A177-3AD203B41FA5}">
                      <a16:colId xmlns:a16="http://schemas.microsoft.com/office/drawing/2014/main" val="3734780313"/>
                    </a:ext>
                  </a:extLst>
                </a:gridCol>
                <a:gridCol w="1196402">
                  <a:extLst>
                    <a:ext uri="{9D8B030D-6E8A-4147-A177-3AD203B41FA5}">
                      <a16:colId xmlns:a16="http://schemas.microsoft.com/office/drawing/2014/main" val="966703734"/>
                    </a:ext>
                  </a:extLst>
                </a:gridCol>
                <a:gridCol w="2800467">
                  <a:extLst>
                    <a:ext uri="{9D8B030D-6E8A-4147-A177-3AD203B41FA5}">
                      <a16:colId xmlns:a16="http://schemas.microsoft.com/office/drawing/2014/main" val="1089220530"/>
                    </a:ext>
                  </a:extLst>
                </a:gridCol>
                <a:gridCol w="2800467">
                  <a:extLst>
                    <a:ext uri="{9D8B030D-6E8A-4147-A177-3AD203B41FA5}">
                      <a16:colId xmlns:a16="http://schemas.microsoft.com/office/drawing/2014/main" val="616186515"/>
                    </a:ext>
                  </a:extLst>
                </a:gridCol>
                <a:gridCol w="2800467">
                  <a:extLst>
                    <a:ext uri="{9D8B030D-6E8A-4147-A177-3AD203B41FA5}">
                      <a16:colId xmlns:a16="http://schemas.microsoft.com/office/drawing/2014/main" val="3032905429"/>
                    </a:ext>
                  </a:extLst>
                </a:gridCol>
              </a:tblGrid>
              <a:tr h="429116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When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Where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Jobs Destroyed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Jobs Created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Study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80912655"/>
                  </a:ext>
                </a:extLst>
              </a:tr>
              <a:tr h="764651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2018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US jobs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13,852,530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3,078,340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Forrester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77204801"/>
                  </a:ext>
                </a:extLst>
              </a:tr>
              <a:tr h="740670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2020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Sampling</a:t>
                      </a:r>
                      <a:r>
                        <a:rPr lang="en-AU" sz="1600" baseline="0" dirty="0" smtClean="0"/>
                        <a:t> of 15 countries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7,100,000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2,300,000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World Economic Forum</a:t>
                      </a:r>
                      <a:r>
                        <a:rPr lang="en-AU" sz="1600" baseline="0" dirty="0" smtClean="0"/>
                        <a:t> (WEF)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23195507"/>
                  </a:ext>
                </a:extLst>
              </a:tr>
              <a:tr h="740670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2030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Worldwide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400,000,000 – 800,000,000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555,000,000 – 890,000,000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McKinsey </a:t>
                      </a:r>
                      <a:endParaRPr lang="en-AU" sz="16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3850644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09628" y="5070976"/>
            <a:ext cx="5963023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1000" dirty="0">
                <a:solidFill>
                  <a:schemeClr val="bg1"/>
                </a:solidFill>
              </a:rPr>
              <a:t>Source: ‘</a:t>
            </a:r>
            <a:r>
              <a:rPr lang="en-US" sz="1000" dirty="0">
                <a:solidFill>
                  <a:schemeClr val="bg1"/>
                </a:solidFill>
              </a:rPr>
              <a:t>Every study we could find on what automation will do to jobs, in one chart’ – MIT Technology Review </a:t>
            </a:r>
          </a:p>
        </p:txBody>
      </p:sp>
    </p:spTree>
    <p:extLst>
      <p:ext uri="{BB962C8B-B14F-4D97-AF65-F5344CB8AC3E}">
        <p14:creationId xmlns:p14="http://schemas.microsoft.com/office/powerpoint/2010/main" val="88870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7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93" y="0"/>
            <a:ext cx="6821359" cy="68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0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0439" y="463382"/>
            <a:ext cx="7821561" cy="760412"/>
          </a:xfrm>
        </p:spPr>
        <p:txBody>
          <a:bodyPr/>
          <a:lstStyle/>
          <a:p>
            <a:r>
              <a:rPr lang="en-AU" sz="4000" dirty="0" smtClean="0"/>
              <a:t>NEW MODELS OF EDUCATION</a:t>
            </a:r>
            <a:endParaRPr lang="en-AU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0439" y="1799617"/>
            <a:ext cx="7542161" cy="4402442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sz="3000" dirty="0" smtClean="0"/>
              <a:t>Traditional and prestigious education providers now offering: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Free content via MOOCs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Free and fee-paying micro-credentials as a source of revenue and pathway into full courses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Premium fully-online offerings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AU" sz="2200" dirty="0" smtClean="0">
                <a:solidFill>
                  <a:schemeClr val="bg1"/>
                </a:solidFill>
              </a:rPr>
              <a:t>Courses in partnership with each other</a:t>
            </a:r>
            <a:endParaRPr lang="en-AU" sz="1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r="30185"/>
          <a:stretch/>
        </p:blipFill>
        <p:spPr>
          <a:xfrm>
            <a:off x="8382000" y="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7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106052"/>
            <a:ext cx="6945549" cy="3865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40" y="108015"/>
            <a:ext cx="6202426" cy="6545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36" y="3849861"/>
            <a:ext cx="5159530" cy="2773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74"/>
          <a:stretch/>
        </p:blipFill>
        <p:spPr>
          <a:xfrm>
            <a:off x="145915" y="3427702"/>
            <a:ext cx="6713220" cy="32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 Title slide background">
  <a:themeElements>
    <a:clrScheme name="MONASH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DAE"/>
      </a:accent1>
      <a:accent2>
        <a:srgbClr val="F16334"/>
      </a:accent2>
      <a:accent3>
        <a:srgbClr val="C5168C"/>
      </a:accent3>
      <a:accent4>
        <a:srgbClr val="829350"/>
      </a:accent4>
      <a:accent5>
        <a:srgbClr val="009FD9"/>
      </a:accent5>
      <a:accent6>
        <a:srgbClr val="8177B3"/>
      </a:accent6>
      <a:hlink>
        <a:srgbClr val="006DAE"/>
      </a:hlink>
      <a:folHlink>
        <a:srgbClr val="EE3A4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 Content slid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 Table or diagram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37734</TotalTime>
  <Words>745</Words>
  <Application>Microsoft Office PowerPoint</Application>
  <PresentationFormat>Widescreen</PresentationFormat>
  <Paragraphs>154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 Narrow</vt:lpstr>
      <vt:lpstr>Calibri</vt:lpstr>
      <vt:lpstr>1 Title slide background</vt:lpstr>
      <vt:lpstr>2 Content slide background</vt:lpstr>
      <vt:lpstr>3 Table or diagram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Burnett</dc:creator>
  <cp:lastModifiedBy>Zlatko Skrbis</cp:lastModifiedBy>
  <cp:revision>489</cp:revision>
  <cp:lastPrinted>2018-03-06T05:18:48Z</cp:lastPrinted>
  <dcterms:created xsi:type="dcterms:W3CDTF">2017-05-31T01:24:04Z</dcterms:created>
  <dcterms:modified xsi:type="dcterms:W3CDTF">2018-08-02T23:57:00Z</dcterms:modified>
</cp:coreProperties>
</file>