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30"/>
  </p:notesMasterIdLst>
  <p:sldIdLst>
    <p:sldId id="256" r:id="rId2"/>
    <p:sldId id="279" r:id="rId3"/>
    <p:sldId id="267" r:id="rId4"/>
    <p:sldId id="285" r:id="rId5"/>
    <p:sldId id="290" r:id="rId6"/>
    <p:sldId id="294" r:id="rId7"/>
    <p:sldId id="293" r:id="rId8"/>
    <p:sldId id="295" r:id="rId9"/>
    <p:sldId id="282" r:id="rId10"/>
    <p:sldId id="283" r:id="rId11"/>
    <p:sldId id="296" r:id="rId12"/>
    <p:sldId id="297" r:id="rId13"/>
    <p:sldId id="298" r:id="rId14"/>
    <p:sldId id="275" r:id="rId15"/>
    <p:sldId id="299" r:id="rId16"/>
    <p:sldId id="260" r:id="rId17"/>
    <p:sldId id="287" r:id="rId18"/>
    <p:sldId id="313" r:id="rId19"/>
    <p:sldId id="301" r:id="rId20"/>
    <p:sldId id="304" r:id="rId21"/>
    <p:sldId id="303" r:id="rId22"/>
    <p:sldId id="312" r:id="rId23"/>
    <p:sldId id="292" r:id="rId24"/>
    <p:sldId id="316" r:id="rId25"/>
    <p:sldId id="314" r:id="rId26"/>
    <p:sldId id="264" r:id="rId27"/>
    <p:sldId id="266" r:id="rId28"/>
    <p:sldId id="31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0066"/>
    <a:srgbClr val="CC3300"/>
    <a:srgbClr val="DF21BB"/>
    <a:srgbClr val="FB6137"/>
    <a:srgbClr val="FB584B"/>
    <a:srgbClr val="FC5746"/>
    <a:srgbClr val="FF9900"/>
    <a:srgbClr val="33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082" autoAdjust="0"/>
  </p:normalViewPr>
  <p:slideViewPr>
    <p:cSldViewPr snapToGrid="0">
      <p:cViewPr varScale="1">
        <p:scale>
          <a:sx n="58" d="100"/>
          <a:sy n="58" d="100"/>
        </p:scale>
        <p:origin x="90" y="876"/>
      </p:cViewPr>
      <p:guideLst>
        <p:guide orient="horz" pos="2160"/>
        <p:guide pos="3840"/>
      </p:guideLst>
    </p:cSldViewPr>
  </p:slideViewPr>
  <p:outlineViewPr>
    <p:cViewPr>
      <p:scale>
        <a:sx n="33" d="100"/>
        <a:sy n="33" d="100"/>
      </p:scale>
      <p:origin x="0" y="-42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daianj\AppData\Local\Temp\Charting+Bas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56886443411441"/>
          <c:y val="0.12808529045393488"/>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Control Group</c:v>
                </c:pt>
              </c:strCache>
            </c:strRef>
          </c:tx>
          <c:dPt>
            <c:idx val="0"/>
            <c:bubble3D val="0"/>
            <c:spPr>
              <a:pattFill prst="dkHorz">
                <a:fgClr>
                  <a:schemeClr val="accent6"/>
                </a:fgClr>
                <a:bgClr>
                  <a:schemeClr val="bg1"/>
                </a:bgClr>
              </a:pattFill>
              <a:ln w="19050">
                <a:noFill/>
              </a:ln>
              <a:effectLst>
                <a:innerShdw blurRad="114300">
                  <a:schemeClr val="accent6"/>
                </a:innerShdw>
              </a:effectLst>
            </c:spPr>
            <c:extLst>
              <c:ext xmlns:c16="http://schemas.microsoft.com/office/drawing/2014/chart" uri="{C3380CC4-5D6E-409C-BE32-E72D297353CC}">
                <c16:uniqueId val="{00000001-32FF-4DE9-9EBC-6C0E5ADEEC10}"/>
              </c:ext>
            </c:extLst>
          </c:dPt>
          <c:dPt>
            <c:idx val="1"/>
            <c:bubble3D val="0"/>
            <c:spPr>
              <a:pattFill prst="wdDnDiag">
                <a:fgClr>
                  <a:schemeClr val="accent1"/>
                </a:fgClr>
                <a:bgClr>
                  <a:schemeClr val="bg1"/>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32FF-4DE9-9EBC-6C0E5ADEEC10}"/>
              </c:ext>
            </c:extLst>
          </c:dPt>
          <c:cat>
            <c:strRef>
              <c:f>Sheet1!$A$2:$A$3</c:f>
              <c:strCache>
                <c:ptCount val="2"/>
                <c:pt idx="0">
                  <c:v>On Task</c:v>
                </c:pt>
                <c:pt idx="1">
                  <c:v>Off Task</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32FF-4DE9-9EBC-6C0E5ADEEC10}"/>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0.77145735698700313"/>
          <c:y val="0.5008261049153242"/>
          <c:w val="0.11732624988141541"/>
          <c:h val="0.1735799289029391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a:t>
            </a:r>
            <a:r>
              <a:rPr lang="en-US" sz="1800" dirty="0" smtClean="0"/>
              <a:t>IGITAL</a:t>
            </a:r>
            <a:r>
              <a:rPr lang="en-US" baseline="0" dirty="0" smtClean="0"/>
              <a:t> GAMES</a:t>
            </a:r>
            <a:r>
              <a:rPr lang="en-US" dirty="0" smtClean="0"/>
              <a:t> GROUP</a:t>
            </a:r>
            <a:endParaRPr lang="en-US" dirty="0"/>
          </a:p>
        </c:rich>
      </c:tx>
      <c:layout>
        <c:manualLayout>
          <c:xMode val="edge"/>
          <c:yMode val="edge"/>
          <c:x val="0.13586799631203569"/>
          <c:y val="3.7213580508459458E-2"/>
        </c:manualLayout>
      </c:layout>
      <c:overlay val="0"/>
    </c:title>
    <c:autoTitleDeleted val="0"/>
    <c:plotArea>
      <c:layout/>
      <c:pieChart>
        <c:varyColors val="1"/>
        <c:ser>
          <c:idx val="0"/>
          <c:order val="0"/>
          <c:tx>
            <c:strRef>
              <c:f>Sheet1!$B$1</c:f>
              <c:strCache>
                <c:ptCount val="1"/>
                <c:pt idx="0">
                  <c:v>Control Group</c:v>
                </c:pt>
              </c:strCache>
            </c:strRef>
          </c:tx>
          <c:dPt>
            <c:idx val="0"/>
            <c:bubble3D val="0"/>
            <c:spPr>
              <a:pattFill prst="dkHorz">
                <a:fgClr>
                  <a:schemeClr val="accent6"/>
                </a:fgClr>
                <a:bgClr>
                  <a:schemeClr val="bg1"/>
                </a:bgClr>
              </a:pattFill>
            </c:spPr>
            <c:extLst>
              <c:ext xmlns:c16="http://schemas.microsoft.com/office/drawing/2014/chart" uri="{C3380CC4-5D6E-409C-BE32-E72D297353CC}">
                <c16:uniqueId val="{00000001-42A9-42D2-BD9A-9D004638E771}"/>
              </c:ext>
            </c:extLst>
          </c:dPt>
          <c:dPt>
            <c:idx val="1"/>
            <c:bubble3D val="0"/>
            <c:spPr>
              <a:pattFill prst="wdDnDiag">
                <a:fgClr>
                  <a:schemeClr val="accent1"/>
                </a:fgClr>
                <a:bgClr>
                  <a:schemeClr val="bg1"/>
                </a:bgClr>
              </a:pattFill>
            </c:spPr>
            <c:extLst>
              <c:ext xmlns:c16="http://schemas.microsoft.com/office/drawing/2014/chart" uri="{C3380CC4-5D6E-409C-BE32-E72D297353CC}">
                <c16:uniqueId val="{00000003-42A9-42D2-BD9A-9D004638E771}"/>
              </c:ext>
            </c:extLst>
          </c:dPt>
          <c:cat>
            <c:strRef>
              <c:f>Sheet1!$A$2:$A$3</c:f>
              <c:strCache>
                <c:ptCount val="2"/>
                <c:pt idx="0">
                  <c:v>On Task</c:v>
                </c:pt>
                <c:pt idx="1">
                  <c:v>Off Task</c:v>
                </c:pt>
              </c:strCache>
            </c:strRef>
          </c:cat>
          <c:val>
            <c:numRef>
              <c:f>Sheet1!$B$2:$B$3</c:f>
              <c:numCache>
                <c:formatCode>0%</c:formatCode>
                <c:ptCount val="2"/>
                <c:pt idx="0">
                  <c:v>0.83299999999999996</c:v>
                </c:pt>
                <c:pt idx="1">
                  <c:v>0.17</c:v>
                </c:pt>
              </c:numCache>
            </c:numRef>
          </c:val>
          <c:extLst>
            <c:ext xmlns:c16="http://schemas.microsoft.com/office/drawing/2014/chart" uri="{C3380CC4-5D6E-409C-BE32-E72D297353CC}">
              <c16:uniqueId val="{00000004-42A9-42D2-BD9A-9D004638E77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2693104142601295"/>
          <c:y val="0.4886199008360671"/>
          <c:w val="0.1384794565551446"/>
          <c:h val="0.15524769227367305"/>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Digital</a:t>
            </a:r>
            <a:r>
              <a:rPr lang="en-US" baseline="0"/>
              <a:t> Games</a:t>
            </a:r>
            <a:r>
              <a:rPr lang="en-US"/>
              <a:t> Group</a:t>
            </a:r>
          </a:p>
        </c:rich>
      </c:tx>
      <c:layout>
        <c:manualLayout>
          <c:xMode val="edge"/>
          <c:yMode val="edge"/>
          <c:x val="0.29737539926988998"/>
          <c:y val="3.7213749768267801E-2"/>
        </c:manualLayout>
      </c:layout>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0.11348999999999999"/>
          <c:w val="0.70067999999999997"/>
          <c:h val="0.87400999999999995"/>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70932862123895601"/>
          <c:y val="8.7157575624437107E-3"/>
          <c:w val="0.22108800000000001"/>
          <c:h val="0.34754591287537601"/>
        </c:manualLayout>
      </c:layout>
      <c:overlay val="1"/>
      <c:spPr>
        <a:noFill/>
        <a:ln w="12700" cap="flat">
          <a:noFill/>
          <a:miter lim="400000"/>
        </a:ln>
        <a:effectLst/>
      </c:spPr>
      <c:txPr>
        <a:bodyPr rot="0"/>
        <a:lstStyle/>
        <a:p>
          <a:pPr>
            <a:defRPr sz="1200"/>
          </a:pPr>
          <a:endParaRPr lang="en-US"/>
        </a:p>
      </c:txPr>
    </c:legend>
    <c:plotVisOnly val="0"/>
    <c:dispBlanksAs val="gap"/>
    <c:showDLblsOverMax val="1"/>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54D72-F0C2-9545-8FE0-3146973052FD}" type="datetimeFigureOut">
              <a:rPr lang="en-US" smtClean="0"/>
              <a:t>7/28/2017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1E67B-3F02-F64F-8048-A25988E7C5C4}" type="slidenum">
              <a:rPr lang="en-US" smtClean="0"/>
              <a:t>‹#›</a:t>
            </a:fld>
            <a:endParaRPr lang="en-US"/>
          </a:p>
        </p:txBody>
      </p:sp>
    </p:spTree>
    <p:extLst>
      <p:ext uri="{BB962C8B-B14F-4D97-AF65-F5344CB8AC3E}">
        <p14:creationId xmlns:p14="http://schemas.microsoft.com/office/powerpoint/2010/main" val="28217282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Thanks everybody for sticking</a:t>
            </a:r>
            <a:r>
              <a:rPr lang="en-US" baseline="0" dirty="0" smtClean="0"/>
              <a:t> around this afternoon- I know when I attend these type of sessions I am looking for ideas that I can use in my own class. So for the next 30 minutes I plan to show you a few activities and tools that you can use with your own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topic that I am going to focus</a:t>
            </a:r>
            <a:r>
              <a:rPr lang="en-US" baseline="0" dirty="0" smtClean="0"/>
              <a:t> on today is spelling  and how the OLD  revision process that is commonly used in classrooms can be improved with some NEW solutions through different activities such as digital games to make it more  engaging and effective for students. </a:t>
            </a:r>
            <a:endParaRPr lang="en-US" dirty="0"/>
          </a:p>
        </p:txBody>
      </p:sp>
      <p:sp>
        <p:nvSpPr>
          <p:cNvPr id="4" name="Slide Number Placeholder 3"/>
          <p:cNvSpPr>
            <a:spLocks noGrp="1"/>
          </p:cNvSpPr>
          <p:nvPr>
            <p:ph type="sldNum" sz="quarter" idx="10"/>
          </p:nvPr>
        </p:nvSpPr>
        <p:spPr/>
        <p:txBody>
          <a:bodyPr/>
          <a:lstStyle/>
          <a:p>
            <a:fld id="{DA81E67B-3F02-F64F-8048-A25988E7C5C4}" type="slidenum">
              <a:rPr lang="en-US" smtClean="0"/>
              <a:t>1</a:t>
            </a:fld>
            <a:endParaRPr lang="en-US"/>
          </a:p>
        </p:txBody>
      </p:sp>
    </p:spTree>
    <p:extLst>
      <p:ext uri="{BB962C8B-B14F-4D97-AF65-F5344CB8AC3E}">
        <p14:creationId xmlns:p14="http://schemas.microsoft.com/office/powerpoint/2010/main" val="268159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a:t>
            </a:r>
            <a:r>
              <a:rPr lang="en-AU" baseline="0" dirty="0" smtClean="0"/>
              <a:t> </a:t>
            </a:r>
            <a:r>
              <a:rPr lang="en-AU" dirty="0" smtClean="0"/>
              <a:t> I</a:t>
            </a:r>
            <a:r>
              <a:rPr lang="en-AU" baseline="0" dirty="0" smtClean="0"/>
              <a:t> decided to do some research to see if different revision methods could be used to assist students with the spelling </a:t>
            </a:r>
          </a:p>
          <a:p>
            <a:endParaRPr lang="en-AU" baseline="0" dirty="0" smtClean="0"/>
          </a:p>
          <a:p>
            <a:r>
              <a:rPr lang="en-AU" baseline="0" dirty="0" smtClean="0"/>
              <a:t>I found that in all the classrooms the common traditional methods were being used such as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10</a:t>
            </a:fld>
            <a:endParaRPr lang="en-US"/>
          </a:p>
        </p:txBody>
      </p:sp>
    </p:spTree>
    <p:extLst>
      <p:ext uri="{BB962C8B-B14F-4D97-AF65-F5344CB8AC3E}">
        <p14:creationId xmlns:p14="http://schemas.microsoft.com/office/powerpoint/2010/main" val="257010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writing down the words numerous times</a:t>
            </a:r>
          </a:p>
          <a:p>
            <a:endParaRPr lang="en-AU" baseline="0" dirty="0" smtClean="0"/>
          </a:p>
          <a:p>
            <a:r>
              <a:rPr lang="en-AU" baseline="0" dirty="0" smtClean="0"/>
              <a:t> putting the words in a sentence and using the look cover say write check method  </a:t>
            </a:r>
          </a:p>
          <a:p>
            <a:endParaRPr lang="en-AU" baseline="0" dirty="0" smtClean="0"/>
          </a:p>
          <a:p>
            <a:r>
              <a:rPr lang="en-AU" baseline="0" dirty="0" smtClean="0"/>
              <a:t>https://www.youtube.com/watch?v=-mZhWqh446o</a:t>
            </a:r>
          </a:p>
          <a:p>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11</a:t>
            </a:fld>
            <a:endParaRPr lang="en-US"/>
          </a:p>
        </p:txBody>
      </p:sp>
    </p:spTree>
    <p:extLst>
      <p:ext uri="{BB962C8B-B14F-4D97-AF65-F5344CB8AC3E}">
        <p14:creationId xmlns:p14="http://schemas.microsoft.com/office/powerpoint/2010/main" val="317052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putting the words in a sentence </a:t>
            </a:r>
          </a:p>
          <a:p>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12</a:t>
            </a:fld>
            <a:endParaRPr lang="en-US"/>
          </a:p>
        </p:txBody>
      </p:sp>
    </p:spTree>
    <p:extLst>
      <p:ext uri="{BB962C8B-B14F-4D97-AF65-F5344CB8AC3E}">
        <p14:creationId xmlns:p14="http://schemas.microsoft.com/office/powerpoint/2010/main" val="3518377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and sometimes using the look cover say write check method – SO while these methods can be effective the OLD PROBLEM is …</a:t>
            </a:r>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13</a:t>
            </a:fld>
            <a:endParaRPr lang="en-US"/>
          </a:p>
        </p:txBody>
      </p:sp>
    </p:spTree>
    <p:extLst>
      <p:ext uri="{BB962C8B-B14F-4D97-AF65-F5344CB8AC3E}">
        <p14:creationId xmlns:p14="http://schemas.microsoft.com/office/powerpoint/2010/main" val="260046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That</a:t>
            </a:r>
            <a:r>
              <a:rPr lang="en-AU" baseline="0" dirty="0" smtClean="0"/>
              <a:t> these revision methods are often considered very boring to most students ( show Vietnamese quote) which results in students being </a:t>
            </a:r>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14</a:t>
            </a:fld>
            <a:endParaRPr lang="en-US"/>
          </a:p>
        </p:txBody>
      </p:sp>
    </p:spTree>
    <p:extLst>
      <p:ext uri="{BB962C8B-B14F-4D97-AF65-F5344CB8AC3E}">
        <p14:creationId xmlns:p14="http://schemas.microsoft.com/office/powerpoint/2010/main" val="3817900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very demotivated- and</a:t>
            </a:r>
            <a:r>
              <a:rPr lang="en-AU" baseline="0" dirty="0" smtClean="0"/>
              <a:t> motivation is one of the key factors of learning.  So fitting into our theme of today of new solutions to make our students more</a:t>
            </a:r>
          </a:p>
          <a:p>
            <a:r>
              <a:rPr lang="en-AU" baseline="0" dirty="0" smtClean="0"/>
              <a:t>engaged and motivated </a:t>
            </a:r>
          </a:p>
          <a:p>
            <a:r>
              <a:rPr lang="en-AU" baseline="0" dirty="0" smtClean="0"/>
              <a:t> </a:t>
            </a:r>
          </a:p>
          <a:p>
            <a:r>
              <a:rPr lang="en-AU" baseline="0" dirty="0" smtClean="0"/>
              <a:t>I am going to show a few of the digital games and activates  that I used with my students to help with the often mundane spelling process.</a:t>
            </a:r>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15</a:t>
            </a:fld>
            <a:endParaRPr lang="en-US"/>
          </a:p>
        </p:txBody>
      </p:sp>
    </p:spTree>
    <p:extLst>
      <p:ext uri="{BB962C8B-B14F-4D97-AF65-F5344CB8AC3E}">
        <p14:creationId xmlns:p14="http://schemas.microsoft.com/office/powerpoint/2010/main" val="3732351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game is called SPELLOO which is designed specifically for second language leaners- ( OPEN UP THE GAME) how this game works is the teacher logs in and types the words</a:t>
            </a:r>
          </a:p>
          <a:p>
            <a:r>
              <a:rPr lang="en-US" baseline="0" dirty="0" smtClean="0"/>
              <a:t>they want their student to learn (TYPE THE WORDS) then they save the list and are given a code which is </a:t>
            </a:r>
            <a:r>
              <a:rPr lang="en-US" baseline="0" dirty="0" err="1" smtClean="0"/>
              <a:t>xxxx</a:t>
            </a:r>
            <a:endParaRPr lang="en-US" baseline="0" dirty="0" smtClean="0"/>
          </a:p>
          <a:p>
            <a:endParaRPr lang="en-US" baseline="0" dirty="0" smtClean="0"/>
          </a:p>
          <a:p>
            <a:r>
              <a:rPr lang="en-US" baseline="0" dirty="0" smtClean="0"/>
              <a:t>Students log in by putting in their nickname ( the code for the list) which was </a:t>
            </a:r>
            <a:r>
              <a:rPr lang="en-US" baseline="0" dirty="0" err="1" smtClean="0"/>
              <a:t>xxxx</a:t>
            </a:r>
            <a:r>
              <a:rPr lang="en-US" baseline="0" dirty="0" smtClean="0"/>
              <a:t> and importantly choose their native language and click enter which takes they can practice the words</a:t>
            </a:r>
          </a:p>
          <a:p>
            <a:endParaRPr lang="en-US" baseline="0" dirty="0" smtClean="0"/>
          </a:p>
          <a:p>
            <a:r>
              <a:rPr lang="en-US" dirty="0" smtClean="0"/>
              <a:t>So</a:t>
            </a:r>
            <a:r>
              <a:rPr lang="en-US" baseline="0" dirty="0" smtClean="0"/>
              <a:t> I got students to play a digital game which was  designed specifically for second language learners. How this game works is (show video) you log in and type the words you want your students to learn and then they get to practice the words on the flashcard. Now as you probably know students from different backgrounds have different spelling problems. For Arab learners it is </a:t>
            </a:r>
            <a:endParaRPr lang="en-US" dirty="0" smtClean="0"/>
          </a:p>
          <a:p>
            <a:endParaRPr lang="en-US" dirty="0"/>
          </a:p>
        </p:txBody>
      </p:sp>
      <p:sp>
        <p:nvSpPr>
          <p:cNvPr id="4" name="Slide Number Placeholder 3"/>
          <p:cNvSpPr>
            <a:spLocks noGrp="1"/>
          </p:cNvSpPr>
          <p:nvPr>
            <p:ph type="sldNum" sz="quarter" idx="10"/>
          </p:nvPr>
        </p:nvSpPr>
        <p:spPr/>
        <p:txBody>
          <a:bodyPr/>
          <a:lstStyle/>
          <a:p>
            <a:fld id="{DA81E67B-3F02-F64F-8048-A25988E7C5C4}" type="slidenum">
              <a:rPr lang="en-US" smtClean="0"/>
              <a:t>16</a:t>
            </a:fld>
            <a:endParaRPr lang="en-US"/>
          </a:p>
        </p:txBody>
      </p:sp>
    </p:spTree>
    <p:extLst>
      <p:ext uri="{BB962C8B-B14F-4D97-AF65-F5344CB8AC3E}">
        <p14:creationId xmlns:p14="http://schemas.microsoft.com/office/powerpoint/2010/main" val="272084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Research</a:t>
            </a:r>
            <a:r>
              <a:rPr lang="en-AU" baseline="0" dirty="0" smtClean="0"/>
              <a:t> has shown that spelling errors are often based on the students native language- so the game here focuses specifically on these areas based on</a:t>
            </a:r>
          </a:p>
          <a:p>
            <a:r>
              <a:rPr lang="en-AU" baseline="0" dirty="0" smtClean="0"/>
              <a:t>this research</a:t>
            </a:r>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17</a:t>
            </a:fld>
            <a:endParaRPr lang="en-US"/>
          </a:p>
        </p:txBody>
      </p:sp>
    </p:spTree>
    <p:extLst>
      <p:ext uri="{BB962C8B-B14F-4D97-AF65-F5344CB8AC3E}">
        <p14:creationId xmlns:p14="http://schemas.microsoft.com/office/powerpoint/2010/main" val="4022997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Vowels</a:t>
            </a:r>
            <a:r>
              <a:rPr lang="en-US" baseline="0" dirty="0" smtClean="0"/>
              <a:t> are perhaps the most challenging aspect that Arab learners have with spelling – with them being accused of having vowel blindness</a:t>
            </a:r>
            <a:endParaRPr lang="en-US" dirty="0" smtClean="0"/>
          </a:p>
          <a:p>
            <a:endParaRPr lang="en-AU" baseline="0" dirty="0" smtClean="0"/>
          </a:p>
          <a:p>
            <a:r>
              <a:rPr lang="en-AU" baseline="0" dirty="0" smtClean="0"/>
              <a:t>so you can see that in the game the vowels and their order are focused on.</a:t>
            </a:r>
          </a:p>
        </p:txBody>
      </p:sp>
      <p:sp>
        <p:nvSpPr>
          <p:cNvPr id="4" name="Slide Number Placeholder 3"/>
          <p:cNvSpPr>
            <a:spLocks noGrp="1"/>
          </p:cNvSpPr>
          <p:nvPr>
            <p:ph type="sldNum" sz="quarter" idx="10"/>
          </p:nvPr>
        </p:nvSpPr>
        <p:spPr/>
        <p:txBody>
          <a:bodyPr/>
          <a:lstStyle/>
          <a:p>
            <a:fld id="{DA81E67B-3F02-F64F-8048-A25988E7C5C4}" type="slidenum">
              <a:rPr lang="en-US" smtClean="0"/>
              <a:t>18</a:t>
            </a:fld>
            <a:endParaRPr lang="en-US"/>
          </a:p>
        </p:txBody>
      </p:sp>
    </p:spTree>
    <p:extLst>
      <p:ext uri="{BB962C8B-B14F-4D97-AF65-F5344CB8AC3E}">
        <p14:creationId xmlns:p14="http://schemas.microsoft.com/office/powerpoint/2010/main" val="1508511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here for example as the quote shows- Arab learners often confuse b and p so in the game they can  practice the common confusion</a:t>
            </a:r>
          </a:p>
          <a:p>
            <a:endParaRPr lang="en-US" baseline="0" dirty="0" smtClean="0"/>
          </a:p>
          <a:p>
            <a:r>
              <a:rPr lang="en-US" baseline="0" dirty="0" smtClean="0"/>
              <a:t>My students really struggled  to pronounce the letter P- so often heard that their </a:t>
            </a:r>
            <a:r>
              <a:rPr lang="en-US" baseline="0" dirty="0" err="1" smtClean="0"/>
              <a:t>favourite</a:t>
            </a:r>
            <a:r>
              <a:rPr lang="en-US" baseline="0" dirty="0" smtClean="0"/>
              <a:t> cola is a </a:t>
            </a:r>
            <a:r>
              <a:rPr lang="en-US" baseline="0" dirty="0" err="1" smtClean="0"/>
              <a:t>bebsi</a:t>
            </a:r>
            <a:r>
              <a:rPr lang="en-US" baseline="0" dirty="0" smtClean="0"/>
              <a:t> or they forgot their </a:t>
            </a:r>
            <a:r>
              <a:rPr lang="en-US" baseline="0" dirty="0" err="1" smtClean="0"/>
              <a:t>bencil</a:t>
            </a:r>
            <a:endParaRPr lang="en-US" dirty="0" smtClean="0"/>
          </a:p>
          <a:p>
            <a:endParaRPr lang="en-US" dirty="0"/>
          </a:p>
        </p:txBody>
      </p:sp>
      <p:sp>
        <p:nvSpPr>
          <p:cNvPr id="4" name="Slide Number Placeholder 3"/>
          <p:cNvSpPr>
            <a:spLocks noGrp="1"/>
          </p:cNvSpPr>
          <p:nvPr>
            <p:ph type="sldNum" sz="quarter" idx="10"/>
          </p:nvPr>
        </p:nvSpPr>
        <p:spPr/>
        <p:txBody>
          <a:bodyPr/>
          <a:lstStyle/>
          <a:p>
            <a:fld id="{DA81E67B-3F02-F64F-8048-A25988E7C5C4}" type="slidenum">
              <a:rPr lang="en-US" smtClean="0"/>
              <a:t>19</a:t>
            </a:fld>
            <a:endParaRPr lang="en-US"/>
          </a:p>
        </p:txBody>
      </p:sp>
    </p:spTree>
    <p:extLst>
      <p:ext uri="{BB962C8B-B14F-4D97-AF65-F5344CB8AC3E}">
        <p14:creationId xmlns:p14="http://schemas.microsoft.com/office/powerpoint/2010/main" val="234868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I have</a:t>
            </a:r>
            <a:r>
              <a:rPr lang="en-AU" baseline="0" dirty="0" smtClean="0"/>
              <a:t> to admit I am not a particularly good speller so b</a:t>
            </a:r>
            <a:r>
              <a:rPr lang="en-AU" dirty="0" smtClean="0"/>
              <a:t>efore we get started</a:t>
            </a:r>
            <a:r>
              <a:rPr lang="en-AU" baseline="0" dirty="0" smtClean="0"/>
              <a:t> I thought it might be fun to put the shoe on the other foot and give you all a spelling quiz. So I found some words that are commonly misspelt on an </a:t>
            </a:r>
            <a:r>
              <a:rPr lang="en-AU" baseline="0" dirty="0" err="1" smtClean="0"/>
              <a:t>Oford</a:t>
            </a:r>
            <a:r>
              <a:rPr lang="en-AU" baseline="0" dirty="0" smtClean="0"/>
              <a:t> website so if you want to join in -</a:t>
            </a:r>
            <a:r>
              <a:rPr lang="en-US" baseline="0" dirty="0" smtClean="0"/>
              <a:t>I have left some paper  and pencils for you to use so feel free to grab them and we can get started.</a:t>
            </a:r>
          </a:p>
          <a:p>
            <a:endParaRPr lang="en-US" baseline="0" dirty="0" smtClean="0"/>
          </a:p>
          <a:p>
            <a:r>
              <a:rPr lang="en-US" baseline="0" dirty="0" smtClean="0"/>
              <a:t>Ok say 1</a:t>
            </a:r>
            <a:r>
              <a:rPr lang="en-US" baseline="30000" dirty="0" smtClean="0"/>
              <a:t>st</a:t>
            </a:r>
            <a:r>
              <a:rPr lang="en-US" baseline="0" dirty="0" smtClean="0"/>
              <a:t> word is </a:t>
            </a:r>
          </a:p>
          <a:p>
            <a:endParaRPr lang="en-US" baseline="0" dirty="0" smtClean="0"/>
          </a:p>
          <a:p>
            <a:r>
              <a:rPr lang="en-US" baseline="0" dirty="0" smtClean="0"/>
              <a:t>1) Pharaoh</a:t>
            </a:r>
          </a:p>
          <a:p>
            <a:r>
              <a:rPr lang="en-US" baseline="0" dirty="0" smtClean="0"/>
              <a:t>2) Indict</a:t>
            </a:r>
          </a:p>
          <a:p>
            <a:r>
              <a:rPr lang="en-US" baseline="0" dirty="0" smtClean="0"/>
              <a:t>3) Millennium</a:t>
            </a:r>
          </a:p>
          <a:p>
            <a:r>
              <a:rPr lang="en-US" baseline="0" dirty="0" smtClean="0"/>
              <a:t>4) Liaison</a:t>
            </a:r>
          </a:p>
          <a:p>
            <a:r>
              <a:rPr lang="en-US" baseline="0" dirty="0" smtClean="0"/>
              <a:t>5) Harass</a:t>
            </a:r>
          </a:p>
          <a:p>
            <a:r>
              <a:rPr lang="en-US" baseline="0" dirty="0" smtClean="0"/>
              <a:t>6) Pterodactyl</a:t>
            </a:r>
          </a:p>
          <a:p>
            <a:r>
              <a:rPr lang="en-US" baseline="0" dirty="0" smtClean="0"/>
              <a:t>7) Phoenix </a:t>
            </a:r>
          </a:p>
          <a:p>
            <a:r>
              <a:rPr lang="en-US" baseline="0" dirty="0" smtClean="0"/>
              <a:t>8)Hemorrhage</a:t>
            </a:r>
          </a:p>
          <a:p>
            <a:r>
              <a:rPr lang="en-US" baseline="0" dirty="0" smtClean="0"/>
              <a:t>9) Judiciary</a:t>
            </a:r>
          </a:p>
          <a:p>
            <a:r>
              <a:rPr lang="en-US" baseline="0" dirty="0" smtClean="0"/>
              <a:t>10) Cantankerous</a:t>
            </a:r>
          </a:p>
          <a:p>
            <a:endParaRPr lang="en-US" baseline="0" dirty="0" smtClean="0"/>
          </a:p>
          <a:p>
            <a:endParaRPr lang="en-US" baseline="0" dirty="0" smtClean="0"/>
          </a:p>
          <a:p>
            <a:endParaRPr lang="en-US" baseline="0" dirty="0" smtClean="0"/>
          </a:p>
          <a:p>
            <a:endParaRPr lang="en-US" baseline="0" dirty="0" smtClean="0"/>
          </a:p>
          <a:p>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2</a:t>
            </a:fld>
            <a:endParaRPr lang="en-US"/>
          </a:p>
        </p:txBody>
      </p:sp>
    </p:spTree>
    <p:extLst>
      <p:ext uri="{BB962C8B-B14F-4D97-AF65-F5344CB8AC3E}">
        <p14:creationId xmlns:p14="http://schemas.microsoft.com/office/powerpoint/2010/main" val="1502615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for example students get to practice the often problematic silent letters with the Arabic word for phone shown above the choices.</a:t>
            </a:r>
            <a:endParaRPr lang="en-US" dirty="0"/>
          </a:p>
        </p:txBody>
      </p:sp>
      <p:sp>
        <p:nvSpPr>
          <p:cNvPr id="4" name="Slide Number Placeholder 3"/>
          <p:cNvSpPr>
            <a:spLocks noGrp="1"/>
          </p:cNvSpPr>
          <p:nvPr>
            <p:ph type="sldNum" sz="quarter" idx="10"/>
          </p:nvPr>
        </p:nvSpPr>
        <p:spPr/>
        <p:txBody>
          <a:bodyPr/>
          <a:lstStyle/>
          <a:p>
            <a:fld id="{DA81E67B-3F02-F64F-8048-A25988E7C5C4}" type="slidenum">
              <a:rPr lang="en-US" smtClean="0"/>
              <a:t>20</a:t>
            </a:fld>
            <a:endParaRPr lang="en-US"/>
          </a:p>
        </p:txBody>
      </p:sp>
    </p:spTree>
    <p:extLst>
      <p:ext uri="{BB962C8B-B14F-4D97-AF65-F5344CB8AC3E}">
        <p14:creationId xmlns:p14="http://schemas.microsoft.com/office/powerpoint/2010/main" val="3665338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here  student practice finding the correct features of the word.</a:t>
            </a:r>
            <a:endParaRPr lang="en-US" dirty="0"/>
          </a:p>
        </p:txBody>
      </p:sp>
      <p:sp>
        <p:nvSpPr>
          <p:cNvPr id="4" name="Slide Number Placeholder 3"/>
          <p:cNvSpPr>
            <a:spLocks noGrp="1"/>
          </p:cNvSpPr>
          <p:nvPr>
            <p:ph type="sldNum" sz="quarter" idx="10"/>
          </p:nvPr>
        </p:nvSpPr>
        <p:spPr/>
        <p:txBody>
          <a:bodyPr/>
          <a:lstStyle/>
          <a:p>
            <a:fld id="{DA81E67B-3F02-F64F-8048-A25988E7C5C4}" type="slidenum">
              <a:rPr lang="en-US" smtClean="0"/>
              <a:t>21</a:t>
            </a:fld>
            <a:endParaRPr lang="en-US"/>
          </a:p>
        </p:txBody>
      </p:sp>
    </p:spTree>
    <p:extLst>
      <p:ext uri="{BB962C8B-B14F-4D97-AF65-F5344CB8AC3E}">
        <p14:creationId xmlns:p14="http://schemas.microsoft.com/office/powerpoint/2010/main" val="2121876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smtClean="0"/>
              <a:t>From my observations along with</a:t>
            </a:r>
            <a:r>
              <a:rPr lang="en-AU" baseline="0" dirty="0" smtClean="0"/>
              <a:t> the focus groups conducted-  one of the most important motivating factors for students was competition- part of the game </a:t>
            </a:r>
            <a:r>
              <a:rPr lang="en-AU" baseline="0" dirty="0" err="1" smtClean="0"/>
              <a:t>Spelloo</a:t>
            </a:r>
            <a:r>
              <a:rPr lang="en-AU" baseline="0" dirty="0" smtClean="0"/>
              <a:t> is getting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smtClean="0"/>
              <a:t>students to compete with other members of their class to see who is the best speller of the words practiced in that level, </a:t>
            </a:r>
            <a:endParaRPr lang="en-AU"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smtClean="0"/>
              <a:t>Now I have a special prize here so I thought it might be fun to do a spelling  race amongst ourselves but as not all don’t speak a second language I have used pictures of famous people and your job is to type the surname of the person you see on your screen. There will be 10 names some very challenging and the first person to finish wins the prize. (PLAY THE GAME)</a:t>
            </a:r>
            <a:endParaRPr lang="en-AU" dirty="0" smtClean="0"/>
          </a:p>
          <a:p>
            <a:endParaRPr lang="en-US" dirty="0"/>
          </a:p>
        </p:txBody>
      </p:sp>
      <p:sp>
        <p:nvSpPr>
          <p:cNvPr id="4" name="Slide Number Placeholder 3"/>
          <p:cNvSpPr>
            <a:spLocks noGrp="1"/>
          </p:cNvSpPr>
          <p:nvPr>
            <p:ph type="sldNum" sz="quarter" idx="10"/>
          </p:nvPr>
        </p:nvSpPr>
        <p:spPr/>
        <p:txBody>
          <a:bodyPr/>
          <a:lstStyle/>
          <a:p>
            <a:fld id="{DA81E67B-3F02-F64F-8048-A25988E7C5C4}" type="slidenum">
              <a:rPr lang="en-US" smtClean="0"/>
              <a:t>22</a:t>
            </a:fld>
            <a:endParaRPr lang="en-US"/>
          </a:p>
        </p:txBody>
      </p:sp>
    </p:spTree>
    <p:extLst>
      <p:ext uri="{BB962C8B-B14F-4D97-AF65-F5344CB8AC3E}">
        <p14:creationId xmlns:p14="http://schemas.microsoft.com/office/powerpoint/2010/main" val="3983660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From</a:t>
            </a:r>
            <a:r>
              <a:rPr lang="en-AU" baseline="0" dirty="0" smtClean="0"/>
              <a:t> the results of my study we can see that the digital games group were a lot more on task with 83 percent compared to 57 percent for the control group</a:t>
            </a:r>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23</a:t>
            </a:fld>
            <a:endParaRPr lang="en-US"/>
          </a:p>
        </p:txBody>
      </p:sp>
    </p:spTree>
    <p:extLst>
      <p:ext uri="{BB962C8B-B14F-4D97-AF65-F5344CB8AC3E}">
        <p14:creationId xmlns:p14="http://schemas.microsoft.com/office/powerpoint/2010/main" val="823175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From</a:t>
            </a:r>
            <a:r>
              <a:rPr lang="en-AU" baseline="0" dirty="0" smtClean="0"/>
              <a:t> the results of my study we can see that the digital games group were a lot more on task with 83 percent compared to 57 percent for the control group</a:t>
            </a:r>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24</a:t>
            </a:fld>
            <a:endParaRPr lang="en-US"/>
          </a:p>
        </p:txBody>
      </p:sp>
    </p:spTree>
    <p:extLst>
      <p:ext uri="{BB962C8B-B14F-4D97-AF65-F5344CB8AC3E}">
        <p14:creationId xmlns:p14="http://schemas.microsoft.com/office/powerpoint/2010/main" val="1698266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actual results of the digital games group were also superior with a difference in the median percentage of more than 12 percent.</a:t>
            </a:r>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25</a:t>
            </a:fld>
            <a:endParaRPr lang="en-US"/>
          </a:p>
        </p:txBody>
      </p:sp>
    </p:spTree>
    <p:extLst>
      <p:ext uri="{BB962C8B-B14F-4D97-AF65-F5344CB8AC3E}">
        <p14:creationId xmlns:p14="http://schemas.microsoft.com/office/powerpoint/2010/main" val="90212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Another game that we</a:t>
            </a:r>
            <a:r>
              <a:rPr lang="en-US" baseline="0" dirty="0" smtClean="0"/>
              <a:t> can play is spelling city- they have a wide variety of games to play with most of them being in the paid premium area but there are some good games that you can play for free- and this </a:t>
            </a:r>
            <a:r>
              <a:rPr lang="en-US" baseline="0" dirty="0" err="1" smtClean="0"/>
              <a:t>stie</a:t>
            </a:r>
            <a:r>
              <a:rPr lang="en-US" baseline="0" dirty="0" smtClean="0"/>
              <a:t> allows you to practice specific words. One of the games I like is the rat game - don</a:t>
            </a:r>
            <a:r>
              <a:rPr lang="fr-FR" baseline="0" dirty="0" smtClean="0"/>
              <a:t>’</a:t>
            </a:r>
            <a:r>
              <a:rPr lang="en-US" baseline="0" dirty="0" smtClean="0"/>
              <a:t>t worry that its kiddy as adult students still enjoy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https://www.spellingcity.com/hangmouse-kids-hangman-online.html?listId=6111855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1E67B-3F02-F64F-8048-A25988E7C5C4}" type="slidenum">
              <a:rPr lang="en-US" smtClean="0"/>
              <a:t>26</a:t>
            </a:fld>
            <a:endParaRPr lang="en-US"/>
          </a:p>
        </p:txBody>
      </p:sp>
    </p:spTree>
    <p:extLst>
      <p:ext uri="{BB962C8B-B14F-4D97-AF65-F5344CB8AC3E}">
        <p14:creationId xmlns:p14="http://schemas.microsoft.com/office/powerpoint/2010/main" val="4019410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Id</a:t>
            </a:r>
            <a:r>
              <a:rPr lang="en-US" baseline="0" dirty="0" smtClean="0"/>
              <a:t> like to show you some other games that I use in the class and that is </a:t>
            </a:r>
            <a:r>
              <a:rPr lang="en-US" dirty="0" smtClean="0"/>
              <a:t>Next game is digital</a:t>
            </a:r>
            <a:r>
              <a:rPr lang="en-US" baseline="0" dirty="0" smtClean="0"/>
              <a:t> and like the game we just played it </a:t>
            </a:r>
            <a:r>
              <a:rPr lang="en-US" baseline="0" dirty="0" err="1" smtClean="0"/>
              <a:t>doesn</a:t>
            </a:r>
            <a:r>
              <a:rPr lang="fr-FR" baseline="0" dirty="0" smtClean="0"/>
              <a:t>’</a:t>
            </a:r>
            <a:r>
              <a:rPr lang="en-US" baseline="0" dirty="0" smtClean="0"/>
              <a:t>t practice specific words however it is still a really fun one and they way I do it is again to split the class into 2 and have 3 members come out and the rest of the team can call out and help them play answers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Word mania  https://www.wordmania.com/au/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THEN PLAY FINISH WORD GAME IF TIME ALLOWS</a:t>
            </a:r>
            <a:endParaRPr lang="en-US" sz="36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A81E67B-3F02-F64F-8048-A25988E7C5C4}" type="slidenum">
              <a:rPr lang="en-US" smtClean="0"/>
              <a:t>27</a:t>
            </a:fld>
            <a:endParaRPr lang="en-US"/>
          </a:p>
        </p:txBody>
      </p:sp>
    </p:spTree>
    <p:extLst>
      <p:ext uri="{BB962C8B-B14F-4D97-AF65-F5344CB8AC3E}">
        <p14:creationId xmlns:p14="http://schemas.microsoft.com/office/powerpoint/2010/main" val="2588359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Class dojo to finish</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Finally just to finish up –</a:t>
            </a:r>
            <a:r>
              <a:rPr lang="en-US" baseline="0" dirty="0" smtClean="0"/>
              <a:t> having some kind of reward really gets students going and a site that I use to reward good performance is class dojo.  So any type of activity you do – you can reward your students with a point and then at the end of the intake I like to give a little prize and again even though it</a:t>
            </a:r>
            <a:r>
              <a:rPr lang="fr-FR" baseline="0" dirty="0" smtClean="0"/>
              <a:t>’</a:t>
            </a:r>
            <a:r>
              <a:rPr lang="en-US" baseline="0" dirty="0" smtClean="0"/>
              <a:t>s a bit kiddy the students really get into it and it works well</a:t>
            </a:r>
            <a:endParaRPr lang="en-US" dirty="0" smtClean="0"/>
          </a:p>
          <a:p>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28</a:t>
            </a:fld>
            <a:endParaRPr lang="en-US"/>
          </a:p>
        </p:txBody>
      </p:sp>
    </p:spTree>
    <p:extLst>
      <p:ext uri="{BB962C8B-B14F-4D97-AF65-F5344CB8AC3E}">
        <p14:creationId xmlns:p14="http://schemas.microsoft.com/office/powerpoint/2010/main" val="69718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so you can check your answers up here</a:t>
            </a:r>
            <a:endParaRPr lang="en-US" dirty="0" smtClean="0"/>
          </a:p>
        </p:txBody>
      </p:sp>
      <p:sp>
        <p:nvSpPr>
          <p:cNvPr id="4" name="Slide Number Placeholder 3"/>
          <p:cNvSpPr>
            <a:spLocks noGrp="1"/>
          </p:cNvSpPr>
          <p:nvPr>
            <p:ph type="sldNum" sz="quarter" idx="10"/>
          </p:nvPr>
        </p:nvSpPr>
        <p:spPr/>
        <p:txBody>
          <a:bodyPr/>
          <a:lstStyle/>
          <a:p>
            <a:fld id="{DA81E67B-3F02-F64F-8048-A25988E7C5C4}" type="slidenum">
              <a:rPr lang="en-US" smtClean="0"/>
              <a:t>3</a:t>
            </a:fld>
            <a:endParaRPr lang="en-US"/>
          </a:p>
        </p:txBody>
      </p:sp>
    </p:spTree>
    <p:extLst>
      <p:ext uri="{BB962C8B-B14F-4D97-AF65-F5344CB8AC3E}">
        <p14:creationId xmlns:p14="http://schemas.microsoft.com/office/powerpoint/2010/main" val="372304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my interest in spelling started from my 3 year stint in Dubai where I was teaching at the </a:t>
            </a:r>
            <a:r>
              <a:rPr lang="en-US" baseline="0" dirty="0" err="1" smtClean="0"/>
              <a:t>womens</a:t>
            </a:r>
            <a:r>
              <a:rPr lang="en-US" baseline="0" dirty="0" smtClean="0"/>
              <a:t> University with all my students being Arab learners. -  anyone who has taught Arab learners know that they have some major challenges when it comes to spelling -----to give you an example this is what the typical student was producing after nearly 10 years of formal English education.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A81E67B-3F02-F64F-8048-A25988E7C5C4}" type="slidenum">
              <a:rPr lang="en-US" smtClean="0"/>
              <a:t>4</a:t>
            </a:fld>
            <a:endParaRPr lang="en-US"/>
          </a:p>
        </p:txBody>
      </p:sp>
    </p:spTree>
    <p:extLst>
      <p:ext uri="{BB962C8B-B14F-4D97-AF65-F5344CB8AC3E}">
        <p14:creationId xmlns:p14="http://schemas.microsoft.com/office/powerpoint/2010/main" val="236366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So you can see the sample on the right and I have just retyped a few of the mistakes on the left it so you can see it clearer </a:t>
            </a:r>
          </a:p>
          <a:p>
            <a:endParaRPr lang="en-AU" baseline="0" dirty="0" smtClean="0"/>
          </a:p>
          <a:p>
            <a:r>
              <a:rPr lang="en-AU" baseline="0" dirty="0" smtClean="0"/>
              <a:t>With such a low level of spelling it effects many  areas of language learning including the writing process</a:t>
            </a:r>
          </a:p>
        </p:txBody>
      </p:sp>
      <p:sp>
        <p:nvSpPr>
          <p:cNvPr id="4" name="Slide Number Placeholder 3"/>
          <p:cNvSpPr>
            <a:spLocks noGrp="1"/>
          </p:cNvSpPr>
          <p:nvPr>
            <p:ph type="sldNum" sz="quarter" idx="10"/>
          </p:nvPr>
        </p:nvSpPr>
        <p:spPr/>
        <p:txBody>
          <a:bodyPr/>
          <a:lstStyle/>
          <a:p>
            <a:fld id="{DA81E67B-3F02-F64F-8048-A25988E7C5C4}" type="slidenum">
              <a:rPr lang="en-US" smtClean="0"/>
              <a:t>5</a:t>
            </a:fld>
            <a:endParaRPr lang="en-US"/>
          </a:p>
        </p:txBody>
      </p:sp>
    </p:spTree>
    <p:extLst>
      <p:ext uri="{BB962C8B-B14F-4D97-AF65-F5344CB8AC3E}">
        <p14:creationId xmlns:p14="http://schemas.microsoft.com/office/powerpoint/2010/main" val="268551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many poor spellers are likely to focus on the letters of the words rather than the ideas they wish to convey , it also effects the choice of words they use as they often feel</a:t>
            </a:r>
          </a:p>
          <a:p>
            <a:r>
              <a:rPr lang="en-US" baseline="0" dirty="0" smtClean="0"/>
              <a:t>restricted to use the words they can safely spell, thereby inhabiting the writing process. </a:t>
            </a:r>
          </a:p>
          <a:p>
            <a:endParaRPr lang="en-US" baseline="0" dirty="0" smtClean="0"/>
          </a:p>
          <a:p>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81E67B-3F02-F64F-8048-A25988E7C5C4}" type="slidenum">
              <a:rPr lang="en-US" smtClean="0"/>
              <a:t>6</a:t>
            </a:fld>
            <a:endParaRPr lang="en-US"/>
          </a:p>
        </p:txBody>
      </p:sp>
    </p:spTree>
    <p:extLst>
      <p:ext uri="{BB962C8B-B14F-4D97-AF65-F5344CB8AC3E}">
        <p14:creationId xmlns:p14="http://schemas.microsoft.com/office/powerpoint/2010/main" val="314954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Teachers</a:t>
            </a:r>
            <a:r>
              <a:rPr lang="en-AU" baseline="0" dirty="0" smtClean="0"/>
              <a:t> are also harsher with their marking when a piece of writing contains spelling errors.</a:t>
            </a:r>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7</a:t>
            </a:fld>
            <a:endParaRPr lang="en-US"/>
          </a:p>
        </p:txBody>
      </p:sp>
    </p:spTree>
    <p:extLst>
      <p:ext uri="{BB962C8B-B14F-4D97-AF65-F5344CB8AC3E}">
        <p14:creationId xmlns:p14="http://schemas.microsoft.com/office/powerpoint/2010/main" val="55220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Spelling also effects the students ability to read – particularly in terms of being able to comprehend the content. </a:t>
            </a:r>
            <a:endParaRPr lang="en-AU" dirty="0"/>
          </a:p>
        </p:txBody>
      </p:sp>
      <p:sp>
        <p:nvSpPr>
          <p:cNvPr id="4" name="Slide Number Placeholder 3"/>
          <p:cNvSpPr>
            <a:spLocks noGrp="1"/>
          </p:cNvSpPr>
          <p:nvPr>
            <p:ph type="sldNum" sz="quarter" idx="10"/>
          </p:nvPr>
        </p:nvSpPr>
        <p:spPr/>
        <p:txBody>
          <a:bodyPr/>
          <a:lstStyle/>
          <a:p>
            <a:fld id="{DA81E67B-3F02-F64F-8048-A25988E7C5C4}" type="slidenum">
              <a:rPr lang="en-US" smtClean="0"/>
              <a:t>8</a:t>
            </a:fld>
            <a:endParaRPr lang="en-US"/>
          </a:p>
        </p:txBody>
      </p:sp>
    </p:spTree>
    <p:extLst>
      <p:ext uri="{BB962C8B-B14F-4D97-AF65-F5344CB8AC3E}">
        <p14:creationId xmlns:p14="http://schemas.microsoft.com/office/powerpoint/2010/main" val="138814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of course poor spelling is</a:t>
            </a:r>
            <a:r>
              <a:rPr lang="en-US" baseline="0" dirty="0" smtClean="0"/>
              <a:t> an important component of the IELTS listening test as candidates much spell answers</a:t>
            </a:r>
          </a:p>
          <a:p>
            <a:r>
              <a:rPr lang="en-US" baseline="0" dirty="0" smtClean="0"/>
              <a:t>correctly in order to get a mark even if they have heard the word correctly</a:t>
            </a:r>
          </a:p>
        </p:txBody>
      </p:sp>
      <p:sp>
        <p:nvSpPr>
          <p:cNvPr id="4" name="Slide Number Placeholder 3"/>
          <p:cNvSpPr>
            <a:spLocks noGrp="1"/>
          </p:cNvSpPr>
          <p:nvPr>
            <p:ph type="sldNum" sz="quarter" idx="10"/>
          </p:nvPr>
        </p:nvSpPr>
        <p:spPr/>
        <p:txBody>
          <a:bodyPr/>
          <a:lstStyle/>
          <a:p>
            <a:fld id="{DA81E67B-3F02-F64F-8048-A25988E7C5C4}" type="slidenum">
              <a:rPr lang="en-US" smtClean="0"/>
              <a:t>9</a:t>
            </a:fld>
            <a:endParaRPr lang="en-US"/>
          </a:p>
        </p:txBody>
      </p:sp>
    </p:spTree>
    <p:extLst>
      <p:ext uri="{BB962C8B-B14F-4D97-AF65-F5344CB8AC3E}">
        <p14:creationId xmlns:p14="http://schemas.microsoft.com/office/powerpoint/2010/main" val="2327792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F0F02C0-68DC-4C6B-B424-9D4D1307DD11}" type="datetimeFigureOut">
              <a:rPr lang="en-AU" smtClean="0"/>
              <a:t>28/07/2017</a:t>
            </a:fld>
            <a:endParaRPr lang="en-AU"/>
          </a:p>
        </p:txBody>
      </p:sp>
      <p:sp>
        <p:nvSpPr>
          <p:cNvPr id="5" name="Footer Placeholder 4"/>
          <p:cNvSpPr>
            <a:spLocks noGrp="1"/>
          </p:cNvSpPr>
          <p:nvPr>
            <p:ph type="ftr" sz="quarter" idx="11"/>
          </p:nvPr>
        </p:nvSpPr>
        <p:spPr>
          <a:xfrm>
            <a:off x="2692397" y="5037663"/>
            <a:ext cx="5214635" cy="279400"/>
          </a:xfrm>
        </p:spPr>
        <p:txBody>
          <a:bodyPr/>
          <a:lstStyle/>
          <a:p>
            <a:endParaRPr lang="en-AU"/>
          </a:p>
        </p:txBody>
      </p:sp>
      <p:sp>
        <p:nvSpPr>
          <p:cNvPr id="6" name="Slide Number Placeholder 5"/>
          <p:cNvSpPr>
            <a:spLocks noGrp="1"/>
          </p:cNvSpPr>
          <p:nvPr>
            <p:ph type="sldNum" sz="quarter" idx="12"/>
          </p:nvPr>
        </p:nvSpPr>
        <p:spPr>
          <a:xfrm>
            <a:off x="8956900" y="5037663"/>
            <a:ext cx="551167" cy="279400"/>
          </a:xfrm>
        </p:spPr>
        <p:txBody>
          <a:bodyPr/>
          <a:lstStyle/>
          <a:p>
            <a:fld id="{297689BC-4E95-4E10-A663-5EB225248428}" type="slidenum">
              <a:rPr lang="en-AU" smtClean="0"/>
              <a:t>‹#›</a:t>
            </a:fld>
            <a:endParaRPr lang="en-A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993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F0F02C0-68DC-4C6B-B424-9D4D1307DD11}" type="datetimeFigureOut">
              <a:rPr lang="en-AU" smtClean="0"/>
              <a:t>28/07/2017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7689BC-4E95-4E10-A663-5EB225248428}" type="slidenum">
              <a:rPr lang="en-AU" smtClean="0"/>
              <a:t>‹#›</a:t>
            </a:fld>
            <a:endParaRPr lang="en-AU"/>
          </a:p>
        </p:txBody>
      </p:sp>
    </p:spTree>
    <p:extLst>
      <p:ext uri="{BB962C8B-B14F-4D97-AF65-F5344CB8AC3E}">
        <p14:creationId xmlns:p14="http://schemas.microsoft.com/office/powerpoint/2010/main" val="375026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0F02C0-68DC-4C6B-B424-9D4D1307DD11}" type="datetimeFigureOut">
              <a:rPr lang="en-AU" smtClean="0"/>
              <a:t>28/07/2017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7689BC-4E95-4E10-A663-5EB225248428}" type="slidenum">
              <a:rPr lang="en-AU" smtClean="0"/>
              <a:t>‹#›</a:t>
            </a:fld>
            <a:endParaRPr lang="en-A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398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0F02C0-68DC-4C6B-B424-9D4D1307DD11}" type="datetimeFigureOut">
              <a:rPr lang="en-AU" smtClean="0"/>
              <a:t>28/07/2017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7689BC-4E95-4E10-A663-5EB225248428}" type="slidenum">
              <a:rPr lang="en-AU" smtClean="0"/>
              <a:t>‹#›</a:t>
            </a:fld>
            <a:endParaRPr lang="en-A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12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0F02C0-68DC-4C6B-B424-9D4D1307DD11}" type="datetimeFigureOut">
              <a:rPr lang="en-AU" smtClean="0"/>
              <a:t>28/07/2017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7689BC-4E95-4E10-A663-5EB225248428}" type="slidenum">
              <a:rPr lang="en-AU" smtClean="0"/>
              <a:t>‹#›</a:t>
            </a:fld>
            <a:endParaRPr lang="en-AU"/>
          </a:p>
        </p:txBody>
      </p:sp>
    </p:spTree>
    <p:extLst>
      <p:ext uri="{BB962C8B-B14F-4D97-AF65-F5344CB8AC3E}">
        <p14:creationId xmlns:p14="http://schemas.microsoft.com/office/powerpoint/2010/main" val="1296234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0F02C0-68DC-4C6B-B424-9D4D1307DD11}" type="datetimeFigureOut">
              <a:rPr lang="en-AU" smtClean="0"/>
              <a:t>28/07/2017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7689BC-4E95-4E10-A663-5EB225248428}" type="slidenum">
              <a:rPr lang="en-AU" smtClean="0"/>
              <a:t>‹#›</a:t>
            </a:fld>
            <a:endParaRPr lang="en-A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5658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0F02C0-68DC-4C6B-B424-9D4D1307DD11}" type="datetimeFigureOut">
              <a:rPr lang="en-AU" smtClean="0"/>
              <a:t>28/07/2017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7689BC-4E95-4E10-A663-5EB225248428}" type="slidenum">
              <a:rPr lang="en-AU" smtClean="0"/>
              <a:t>‹#›</a:t>
            </a:fld>
            <a:endParaRPr lang="en-A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630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02C0-68DC-4C6B-B424-9D4D1307DD11}" type="datetimeFigureOut">
              <a:rPr lang="en-AU" smtClean="0"/>
              <a:t>28/07/2017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7689BC-4E95-4E10-A663-5EB225248428}" type="slidenum">
              <a:rPr lang="en-AU" smtClean="0"/>
              <a:t>‹#›</a:t>
            </a:fld>
            <a:endParaRPr lang="en-A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71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02C0-68DC-4C6B-B424-9D4D1307DD11}" type="datetimeFigureOut">
              <a:rPr lang="en-AU" smtClean="0"/>
              <a:t>28/07/2017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7689BC-4E95-4E10-A663-5EB225248428}" type="slidenum">
              <a:rPr lang="en-AU" smtClean="0"/>
              <a:t>‹#›</a:t>
            </a:fld>
            <a:endParaRPr lang="en-A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1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02C0-68DC-4C6B-B424-9D4D1307DD11}" type="datetimeFigureOut">
              <a:rPr lang="en-AU" smtClean="0"/>
              <a:t>28/07/2017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7689BC-4E95-4E10-A663-5EB225248428}" type="slidenum">
              <a:rPr lang="en-AU" smtClean="0"/>
              <a:t>‹#›</a:t>
            </a:fld>
            <a:endParaRPr lang="en-AU"/>
          </a:p>
        </p:txBody>
      </p:sp>
    </p:spTree>
    <p:extLst>
      <p:ext uri="{BB962C8B-B14F-4D97-AF65-F5344CB8AC3E}">
        <p14:creationId xmlns:p14="http://schemas.microsoft.com/office/powerpoint/2010/main" val="35858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0F02C0-68DC-4C6B-B424-9D4D1307DD11}" type="datetimeFigureOut">
              <a:rPr lang="en-AU" smtClean="0"/>
              <a:t>28/07/2017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7689BC-4E95-4E10-A663-5EB225248428}" type="slidenum">
              <a:rPr lang="en-AU" smtClean="0"/>
              <a:t>‹#›</a:t>
            </a:fld>
            <a:endParaRPr lang="en-A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57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0F02C0-68DC-4C6B-B424-9D4D1307DD11}" type="datetimeFigureOut">
              <a:rPr lang="en-AU" smtClean="0"/>
              <a:t>28/07/2017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7689BC-4E95-4E10-A663-5EB225248428}" type="slidenum">
              <a:rPr lang="en-AU" smtClean="0"/>
              <a:t>‹#›</a:t>
            </a:fld>
            <a:endParaRPr lang="en-AU"/>
          </a:p>
        </p:txBody>
      </p:sp>
    </p:spTree>
    <p:extLst>
      <p:ext uri="{BB962C8B-B14F-4D97-AF65-F5344CB8AC3E}">
        <p14:creationId xmlns:p14="http://schemas.microsoft.com/office/powerpoint/2010/main" val="36138312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0F02C0-68DC-4C6B-B424-9D4D1307DD11}" type="datetimeFigureOut">
              <a:rPr lang="en-AU" smtClean="0"/>
              <a:t>28/07/2017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97689BC-4E95-4E10-A663-5EB225248428}" type="slidenum">
              <a:rPr lang="en-AU" smtClean="0"/>
              <a:t>‹#›</a:t>
            </a:fld>
            <a:endParaRPr lang="en-A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4538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0F02C0-68DC-4C6B-B424-9D4D1307DD11}" type="datetimeFigureOut">
              <a:rPr lang="en-AU" smtClean="0"/>
              <a:t>28/07/2017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7689BC-4E95-4E10-A663-5EB225248428}" type="slidenum">
              <a:rPr lang="en-AU" smtClean="0"/>
              <a:t>‹#›</a:t>
            </a:fld>
            <a:endParaRPr lang="en-A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83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F02C0-68DC-4C6B-B424-9D4D1307DD11}" type="datetimeFigureOut">
              <a:rPr lang="en-AU" smtClean="0"/>
              <a:t>28/07/2017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97689BC-4E95-4E10-A663-5EB225248428}" type="slidenum">
              <a:rPr lang="en-AU" smtClean="0"/>
              <a:t>‹#›</a:t>
            </a:fld>
            <a:endParaRPr lang="en-AU"/>
          </a:p>
        </p:txBody>
      </p:sp>
    </p:spTree>
    <p:extLst>
      <p:ext uri="{BB962C8B-B14F-4D97-AF65-F5344CB8AC3E}">
        <p14:creationId xmlns:p14="http://schemas.microsoft.com/office/powerpoint/2010/main" val="243244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F0F02C0-68DC-4C6B-B424-9D4D1307DD11}" type="datetimeFigureOut">
              <a:rPr lang="en-AU" smtClean="0"/>
              <a:t>28/07/2017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7689BC-4E95-4E10-A663-5EB225248428}" type="slidenum">
              <a:rPr lang="en-AU" smtClean="0"/>
              <a:t>‹#›</a:t>
            </a:fld>
            <a:endParaRPr lang="en-A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688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F0F02C0-68DC-4C6B-B424-9D4D1307DD11}" type="datetimeFigureOut">
              <a:rPr lang="en-AU" smtClean="0"/>
              <a:t>28/07/2017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7689BC-4E95-4E10-A663-5EB225248428}" type="slidenum">
              <a:rPr lang="en-AU" smtClean="0"/>
              <a:t>‹#›</a:t>
            </a:fld>
            <a:endParaRPr lang="en-AU"/>
          </a:p>
        </p:txBody>
      </p:sp>
    </p:spTree>
    <p:extLst>
      <p:ext uri="{BB962C8B-B14F-4D97-AF65-F5344CB8AC3E}">
        <p14:creationId xmlns:p14="http://schemas.microsoft.com/office/powerpoint/2010/main" val="384067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0F02C0-68DC-4C6B-B424-9D4D1307DD11}" type="datetimeFigureOut">
              <a:rPr lang="en-AU" smtClean="0"/>
              <a:t>28/07/2017</a:t>
            </a:fld>
            <a:endParaRPr lang="en-A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7689BC-4E95-4E10-A663-5EB225248428}" type="slidenum">
              <a:rPr lang="en-AU" smtClean="0"/>
              <a:t>‹#›</a:t>
            </a:fld>
            <a:endParaRPr lang="en-AU"/>
          </a:p>
        </p:txBody>
      </p:sp>
    </p:spTree>
    <p:extLst>
      <p:ext uri="{BB962C8B-B14F-4D97-AF65-F5344CB8AC3E}">
        <p14:creationId xmlns:p14="http://schemas.microsoft.com/office/powerpoint/2010/main" val="519342348"/>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690446" y="1837205"/>
            <a:ext cx="6802316" cy="3927491"/>
          </a:xfrm>
        </p:spPr>
        <p:txBody>
          <a:bodyPr>
            <a:noAutofit/>
          </a:bodyPr>
          <a:lstStyle/>
          <a:p>
            <a:r>
              <a:rPr lang="en-AU" sz="4800" dirty="0" smtClean="0">
                <a:latin typeface="Times New Roman" panose="02020603050405020304" pitchFamily="18" charset="0"/>
                <a:cs typeface="Times New Roman" panose="02020603050405020304" pitchFamily="18" charset="0"/>
              </a:rPr>
              <a:t>Spelling</a:t>
            </a:r>
            <a:br>
              <a:rPr lang="en-AU" sz="4800" dirty="0" smtClean="0">
                <a:latin typeface="Times New Roman" panose="02020603050405020304" pitchFamily="18" charset="0"/>
                <a:cs typeface="Times New Roman" panose="02020603050405020304" pitchFamily="18" charset="0"/>
              </a:rPr>
            </a:br>
            <a:r>
              <a:rPr lang="en-AU" sz="4800" dirty="0" smtClean="0">
                <a:latin typeface="Times New Roman" panose="02020603050405020304" pitchFamily="18" charset="0"/>
                <a:cs typeface="Times New Roman" panose="02020603050405020304" pitchFamily="18" charset="0"/>
              </a:rPr>
              <a:t/>
            </a:r>
            <a:br>
              <a:rPr lang="en-AU" sz="4800" dirty="0" smtClean="0">
                <a:latin typeface="Times New Roman" panose="02020603050405020304" pitchFamily="18" charset="0"/>
                <a:cs typeface="Times New Roman" panose="02020603050405020304" pitchFamily="18" charset="0"/>
              </a:rPr>
            </a:br>
            <a:r>
              <a:rPr lang="en-AU" sz="4800" dirty="0" smtClean="0">
                <a:latin typeface="Times New Roman" panose="02020603050405020304" pitchFamily="18" charset="0"/>
                <a:cs typeface="Times New Roman" panose="02020603050405020304" pitchFamily="18" charset="0"/>
              </a:rPr>
              <a:t>Old problems and new solutions</a:t>
            </a:r>
            <a:br>
              <a:rPr lang="en-AU" sz="4800" dirty="0" smtClean="0">
                <a:latin typeface="Times New Roman" panose="02020603050405020304" pitchFamily="18" charset="0"/>
                <a:cs typeface="Times New Roman" panose="02020603050405020304" pitchFamily="18" charset="0"/>
              </a:rPr>
            </a:br>
            <a:r>
              <a:rPr lang="en-AU" sz="4800" dirty="0" smtClean="0">
                <a:latin typeface="Times New Roman" panose="02020603050405020304" pitchFamily="18" charset="0"/>
                <a:cs typeface="Times New Roman" panose="02020603050405020304" pitchFamily="18" charset="0"/>
              </a:rPr>
              <a:t> </a:t>
            </a:r>
            <a:endParaRPr lang="en-AU" sz="4800" dirty="0">
              <a:latin typeface="Times New Roman" panose="02020603050405020304" pitchFamily="18" charset="0"/>
              <a:ea typeface="Adobe Gothic Std B" panose="020B0800000000000000" pitchFamily="34" charset="-128"/>
              <a:cs typeface="Times New Roman" panose="02020603050405020304" pitchFamily="18" charset="0"/>
            </a:endParaRPr>
          </a:p>
        </p:txBody>
      </p:sp>
    </p:spTree>
    <p:extLst>
      <p:ext uri="{BB962C8B-B14F-4D97-AF65-F5344CB8AC3E}">
        <p14:creationId xmlns:p14="http://schemas.microsoft.com/office/powerpoint/2010/main" val="1228729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methods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405" y="2556932"/>
            <a:ext cx="5765187" cy="3620132"/>
          </a:xfrm>
          <a:prstGeom prst="rect">
            <a:avLst/>
          </a:prstGeom>
        </p:spPr>
      </p:pic>
    </p:spTree>
    <p:extLst>
      <p:ext uri="{BB962C8B-B14F-4D97-AF65-F5344CB8AC3E}">
        <p14:creationId xmlns:p14="http://schemas.microsoft.com/office/powerpoint/2010/main" val="1801236353"/>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810" y="701810"/>
            <a:ext cx="4246327" cy="5504498"/>
          </a:xfrm>
          <a:prstGeom prst="rect">
            <a:avLst/>
          </a:prstGeom>
        </p:spPr>
      </p:pic>
    </p:spTree>
    <p:extLst>
      <p:ext uri="{BB962C8B-B14F-4D97-AF65-F5344CB8AC3E}">
        <p14:creationId xmlns:p14="http://schemas.microsoft.com/office/powerpoint/2010/main" val="222127269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557463"/>
            <a:ext cx="9601200" cy="3317875"/>
          </a:xfrm>
        </p:spPr>
        <p:txBody>
          <a:bodyPr>
            <a:normAutofit/>
          </a:bodyPr>
          <a:lstStyle/>
          <a:p>
            <a:pPr marL="0" indent="0">
              <a:buNone/>
            </a:pPr>
            <a:endParaRPr lang="en-US" dirty="0" smtClean="0"/>
          </a:p>
          <a:p>
            <a:endParaRPr lang="en-US" dirty="0"/>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826" y="700390"/>
            <a:ext cx="4232862" cy="5486401"/>
          </a:xfrm>
          <a:prstGeom prst="rect">
            <a:avLst/>
          </a:prstGeom>
        </p:spPr>
      </p:pic>
    </p:spTree>
    <p:extLst>
      <p:ext uri="{BB962C8B-B14F-4D97-AF65-F5344CB8AC3E}">
        <p14:creationId xmlns:p14="http://schemas.microsoft.com/office/powerpoint/2010/main" val="113155414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557463"/>
            <a:ext cx="9601200" cy="3317875"/>
          </a:xfrm>
        </p:spPr>
        <p:txBody>
          <a:bodyPr>
            <a:normAutofit/>
          </a:bodyPr>
          <a:lstStyle/>
          <a:p>
            <a:pPr marL="0" indent="0">
              <a:buNone/>
            </a:pPr>
            <a:endParaRPr lang="en-US" dirty="0" smtClean="0"/>
          </a:p>
          <a:p>
            <a:endParaRPr lang="en-US" dirty="0"/>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54" y="661662"/>
            <a:ext cx="3920247" cy="5538127"/>
          </a:xfrm>
          <a:prstGeom prst="rect">
            <a:avLst/>
          </a:prstGeom>
        </p:spPr>
      </p:pic>
    </p:spTree>
    <p:extLst>
      <p:ext uri="{BB962C8B-B14F-4D97-AF65-F5344CB8AC3E}">
        <p14:creationId xmlns:p14="http://schemas.microsoft.com/office/powerpoint/2010/main" val="21895718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3583" y="2723914"/>
            <a:ext cx="10317804" cy="1400614"/>
          </a:xfrm>
        </p:spPr>
        <p:txBody>
          <a:bodyPr>
            <a:normAutofit/>
          </a:bodyPr>
          <a:lstStyle/>
          <a:p>
            <a:r>
              <a:rPr lang="en-US" sz="6000" dirty="0"/>
              <a:t>So what is the old problem ?</a:t>
            </a:r>
            <a:endParaRPr lang="en-AU" sz="6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437" y="711195"/>
            <a:ext cx="9212095" cy="5426052"/>
          </a:xfrm>
          <a:prstGeom prst="rect">
            <a:avLst/>
          </a:prstGeom>
        </p:spPr>
      </p:pic>
    </p:spTree>
    <p:extLst>
      <p:ext uri="{BB962C8B-B14F-4D97-AF65-F5344CB8AC3E}">
        <p14:creationId xmlns:p14="http://schemas.microsoft.com/office/powerpoint/2010/main" val="57423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770" y="1011677"/>
            <a:ext cx="10077856" cy="461665"/>
          </a:xfrm>
          <a:prstGeom prst="rect">
            <a:avLst/>
          </a:prstGeom>
        </p:spPr>
        <p:txBody>
          <a:bodyPr wrap="square">
            <a:spAutoFit/>
          </a:bodyPr>
          <a:lstStyle/>
          <a:p>
            <a:r>
              <a:rPr lang="en-US" sz="2400" dirty="0"/>
              <a:t>" Put quote </a:t>
            </a:r>
            <a:r>
              <a:rPr lang="en-US" sz="2400" dirty="0" smtClean="0"/>
              <a:t>here about motivation"</a:t>
            </a:r>
            <a:endParaRPr lang="en-US" sz="2400" dirty="0"/>
          </a:p>
        </p:txBody>
      </p:sp>
    </p:spTree>
    <p:extLst>
      <p:ext uri="{BB962C8B-B14F-4D97-AF65-F5344CB8AC3E}">
        <p14:creationId xmlns:p14="http://schemas.microsoft.com/office/powerpoint/2010/main" val="3691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0"/>
                                        <p:tgtEl>
                                          <p:spTgt spid="2"/>
                                        </p:tgtEl>
                                        <p:attrNameLst>
                                          <p:attrName>ppt_w</p:attrName>
                                        </p:attrNameLst>
                                      </p:cBhvr>
                                      <p:tavLst>
                                        <p:tav tm="0">
                                          <p:val>
                                            <p:strVal val="ppt_w"/>
                                          </p:val>
                                        </p:tav>
                                        <p:tav tm="100000">
                                          <p:val>
                                            <p:fltVal val="0"/>
                                          </p:val>
                                        </p:tav>
                                      </p:tavLst>
                                    </p:anim>
                                    <p:anim calcmode="lin" valueType="num">
                                      <p:cBhvr>
                                        <p:cTn id="7" dur="10000"/>
                                        <p:tgtEl>
                                          <p:spTgt spid="2"/>
                                        </p:tgtEl>
                                        <p:attrNameLst>
                                          <p:attrName>ppt_h</p:attrName>
                                        </p:attrNameLst>
                                      </p:cBhvr>
                                      <p:tavLst>
                                        <p:tav tm="0">
                                          <p:val>
                                            <p:strVal val="ppt_h"/>
                                          </p:val>
                                        </p:tav>
                                        <p:tav tm="100000">
                                          <p:val>
                                            <p:fltVal val="0"/>
                                          </p:val>
                                        </p:tav>
                                      </p:tavLst>
                                    </p:anim>
                                    <p:anim calcmode="lin" valueType="num">
                                      <p:cBhvr>
                                        <p:cTn id="8" dur="10000"/>
                                        <p:tgtEl>
                                          <p:spTgt spid="2"/>
                                        </p:tgtEl>
                                        <p:attrNameLst>
                                          <p:attrName>style.rotation</p:attrName>
                                        </p:attrNameLst>
                                      </p:cBhvr>
                                      <p:tavLst>
                                        <p:tav tm="0">
                                          <p:val>
                                            <p:fltVal val="0"/>
                                          </p:val>
                                        </p:tav>
                                        <p:tav tm="100000">
                                          <p:val>
                                            <p:fltVal val="90"/>
                                          </p:val>
                                        </p:tav>
                                      </p:tavLst>
                                    </p:anim>
                                    <p:animEffect transition="out" filter="fade">
                                      <p:cBhvr>
                                        <p:cTn id="9" dur="10000"/>
                                        <p:tgtEl>
                                          <p:spTgt spid="2"/>
                                        </p:tgtEl>
                                      </p:cBhvr>
                                    </p:animEffect>
                                    <p:set>
                                      <p:cBhvr>
                                        <p:cTn id="10" dur="1" fill="hold">
                                          <p:stCondLst>
                                            <p:cond delay="9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4" y="636105"/>
            <a:ext cx="10946296" cy="5592418"/>
          </a:xfrm>
          <a:prstGeom prst="rect">
            <a:avLst/>
          </a:prstGeom>
        </p:spPr>
      </p:pic>
    </p:spTree>
    <p:extLst>
      <p:ext uri="{BB962C8B-B14F-4D97-AF65-F5344CB8AC3E}">
        <p14:creationId xmlns:p14="http://schemas.microsoft.com/office/powerpoint/2010/main" val="1124815968"/>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Spelling errors specific to Arab learners</a:t>
            </a:r>
            <a:endParaRPr lang="en-AU" dirty="0"/>
          </a:p>
        </p:txBody>
      </p:sp>
      <p:sp>
        <p:nvSpPr>
          <p:cNvPr id="3" name="Content Placeholder 2"/>
          <p:cNvSpPr>
            <a:spLocks noGrp="1"/>
          </p:cNvSpPr>
          <p:nvPr>
            <p:ph sz="half" idx="1"/>
          </p:nvPr>
        </p:nvSpPr>
        <p:spPr/>
        <p:txBody>
          <a:bodyPr>
            <a:normAutofit/>
          </a:bodyPr>
          <a:lstStyle/>
          <a:p>
            <a:r>
              <a:rPr lang="en-AU" sz="3200" dirty="0" smtClean="0"/>
              <a:t>“Most spelling mistakes are based on mother tongue interference”</a:t>
            </a:r>
          </a:p>
          <a:p>
            <a:pPr marL="0" indent="0">
              <a:buNone/>
            </a:pPr>
            <a:r>
              <a:rPr lang="en-AU" sz="3200" dirty="0"/>
              <a:t> </a:t>
            </a:r>
            <a:r>
              <a:rPr lang="en-AU" sz="3200" dirty="0" smtClean="0"/>
              <a:t> </a:t>
            </a:r>
            <a:r>
              <a:rPr lang="en-AU" dirty="0" smtClean="0"/>
              <a:t>Al </a:t>
            </a:r>
            <a:r>
              <a:rPr lang="en-AU" dirty="0" err="1" smtClean="0"/>
              <a:t>Busaidi</a:t>
            </a:r>
            <a:r>
              <a:rPr lang="en-AU" dirty="0" smtClean="0"/>
              <a:t> &amp; Al-</a:t>
            </a:r>
            <a:r>
              <a:rPr lang="en-AU" dirty="0" err="1" smtClean="0"/>
              <a:t>Saqqaf</a:t>
            </a:r>
            <a:r>
              <a:rPr lang="en-AU" dirty="0" smtClean="0"/>
              <a:t> (2015)</a:t>
            </a:r>
            <a:endParaRPr lang="en-AU" dirty="0"/>
          </a:p>
        </p:txBody>
      </p:sp>
      <p:sp>
        <p:nvSpPr>
          <p:cNvPr id="4" name="Content Placeholder 3"/>
          <p:cNvSpPr>
            <a:spLocks noGrp="1"/>
          </p:cNvSpPr>
          <p:nvPr>
            <p:ph sz="half" idx="2"/>
          </p:nvPr>
        </p:nvSpPr>
        <p:spPr/>
        <p:txBody>
          <a:bodyPr/>
          <a:lstStyle/>
          <a:p>
            <a:r>
              <a:rPr lang="en-AU" dirty="0" smtClean="0"/>
              <a:t>Vowels- </a:t>
            </a:r>
            <a:r>
              <a:rPr lang="en-AU" dirty="0" err="1" smtClean="0"/>
              <a:t>misordering</a:t>
            </a:r>
            <a:endParaRPr lang="en-AU" dirty="0" smtClean="0"/>
          </a:p>
          <a:p>
            <a:r>
              <a:rPr lang="en-AU" dirty="0" smtClean="0"/>
              <a:t>Confusion between letters /b/ and /p/ e.g. </a:t>
            </a:r>
            <a:r>
              <a:rPr lang="en-AU" dirty="0" err="1" smtClean="0"/>
              <a:t>proplem</a:t>
            </a:r>
            <a:r>
              <a:rPr lang="en-AU" dirty="0" smtClean="0"/>
              <a:t> along with the letters /v/ and /f/ </a:t>
            </a:r>
            <a:r>
              <a:rPr lang="en-AU" dirty="0" err="1" smtClean="0"/>
              <a:t>eg</a:t>
            </a:r>
            <a:r>
              <a:rPr lang="en-AU" dirty="0" smtClean="0"/>
              <a:t> </a:t>
            </a:r>
            <a:r>
              <a:rPr lang="en-AU" dirty="0" err="1" smtClean="0"/>
              <a:t>savety</a:t>
            </a:r>
            <a:endParaRPr lang="en-AU" dirty="0" smtClean="0"/>
          </a:p>
          <a:p>
            <a:r>
              <a:rPr lang="en-AU" dirty="0" smtClean="0"/>
              <a:t>Consonant doubling errors </a:t>
            </a:r>
          </a:p>
          <a:p>
            <a:r>
              <a:rPr lang="en-AU" dirty="0" smtClean="0"/>
              <a:t>Silent letters – especially silent ‘e’</a:t>
            </a:r>
            <a:endParaRPr lang="en-AU" dirty="0"/>
          </a:p>
        </p:txBody>
      </p:sp>
    </p:spTree>
    <p:extLst>
      <p:ext uri="{BB962C8B-B14F-4D97-AF65-F5344CB8AC3E}">
        <p14:creationId xmlns:p14="http://schemas.microsoft.com/office/powerpoint/2010/main" val="508557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04672" y="764160"/>
            <a:ext cx="4886530" cy="5381558"/>
          </a:xfrm>
        </p:spPr>
        <p:txBody>
          <a:bodyPr>
            <a:normAutofit/>
          </a:bodyPr>
          <a:lstStyle/>
          <a:p>
            <a:pPr marL="0" indent="0">
              <a:buNone/>
            </a:pPr>
            <a:r>
              <a:rPr lang="en-AU" sz="2800" dirty="0" smtClean="0"/>
              <a:t>Arab learners can be prone to ‘vowel blindness’ in which they ignore the presence of vowels when storing vocabulary and exercise seemingly indiscriminate choice as to which vowel to use when one is </a:t>
            </a:r>
            <a:r>
              <a:rPr lang="en-AU" sz="2800" dirty="0" err="1" smtClean="0"/>
              <a:t>needes</a:t>
            </a:r>
            <a:r>
              <a:rPr lang="en-AU" sz="2800" dirty="0" smtClean="0"/>
              <a:t> ( Ryan,1997, p189)</a:t>
            </a:r>
          </a:p>
          <a:p>
            <a:pPr marL="0" indent="0">
              <a:buNone/>
            </a:pPr>
            <a:endParaRPr lang="en-AU" sz="2800" dirty="0" smtClean="0"/>
          </a:p>
          <a:p>
            <a:pPr marL="0" indent="0">
              <a:buNone/>
            </a:pPr>
            <a:endParaRPr lang="en-AU" sz="1400" dirty="0" smtClean="0"/>
          </a:p>
          <a:p>
            <a:pPr marL="0" indent="0">
              <a:buNone/>
            </a:pPr>
            <a:endParaRPr lang="en-AU"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2" y="664030"/>
            <a:ext cx="5548086" cy="5548086"/>
          </a:xfrm>
          <a:prstGeom prst="rect">
            <a:avLst/>
          </a:prstGeom>
        </p:spPr>
      </p:pic>
    </p:spTree>
    <p:extLst>
      <p:ext uri="{BB962C8B-B14F-4D97-AF65-F5344CB8AC3E}">
        <p14:creationId xmlns:p14="http://schemas.microsoft.com/office/powerpoint/2010/main" val="3779715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199" y="665540"/>
            <a:ext cx="5543665" cy="5543665"/>
          </a:xfrm>
          <a:prstGeom prst="rect">
            <a:avLst/>
          </a:prstGeom>
        </p:spPr>
      </p:pic>
      <p:sp>
        <p:nvSpPr>
          <p:cNvPr id="2" name="TextBox 1"/>
          <p:cNvSpPr txBox="1"/>
          <p:nvPr/>
        </p:nvSpPr>
        <p:spPr>
          <a:xfrm>
            <a:off x="1033295" y="788456"/>
            <a:ext cx="4351505" cy="5078313"/>
          </a:xfrm>
          <a:prstGeom prst="rect">
            <a:avLst/>
          </a:prstGeom>
          <a:noFill/>
        </p:spPr>
        <p:txBody>
          <a:bodyPr wrap="square" rtlCol="0">
            <a:spAutoFit/>
          </a:bodyPr>
          <a:lstStyle/>
          <a:p>
            <a:r>
              <a:rPr lang="en-US" sz="2800" dirty="0" smtClean="0"/>
              <a:t>“</a:t>
            </a:r>
            <a:r>
              <a:rPr lang="en-US" sz="3200" dirty="0" smtClean="0"/>
              <a:t>Arabic does not have two distinctive bilabial plosives, only the voiced /b/ and hyper corrected spelling that represents b and p as p”  </a:t>
            </a:r>
          </a:p>
          <a:p>
            <a:endParaRPr lang="en-US" sz="2800" dirty="0" smtClean="0"/>
          </a:p>
          <a:p>
            <a:r>
              <a:rPr lang="en-US" sz="2400" dirty="0" smtClean="0"/>
              <a:t>(Thompson-</a:t>
            </a:r>
            <a:r>
              <a:rPr lang="en-US" sz="2400" dirty="0" err="1" smtClean="0"/>
              <a:t>Panos</a:t>
            </a:r>
            <a:r>
              <a:rPr lang="en-US" sz="2400" dirty="0" smtClean="0"/>
              <a:t> &amp; Thomas-Ruzie,1983 p681)</a:t>
            </a:r>
          </a:p>
          <a:p>
            <a:endParaRPr lang="en-US" sz="2800" dirty="0"/>
          </a:p>
          <a:p>
            <a:endParaRPr lang="en-US" sz="2800" dirty="0" smtClean="0"/>
          </a:p>
        </p:txBody>
      </p:sp>
    </p:spTree>
    <p:extLst>
      <p:ext uri="{BB962C8B-B14F-4D97-AF65-F5344CB8AC3E}">
        <p14:creationId xmlns:p14="http://schemas.microsoft.com/office/powerpoint/2010/main" val="2764047893"/>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71251" y="826729"/>
            <a:ext cx="7978877" cy="5310017"/>
          </a:xfrm>
        </p:spPr>
      </p:pic>
    </p:spTree>
    <p:extLst>
      <p:ext uri="{BB962C8B-B14F-4D97-AF65-F5344CB8AC3E}">
        <p14:creationId xmlns:p14="http://schemas.microsoft.com/office/powerpoint/2010/main" val="3799162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3295" y="788456"/>
            <a:ext cx="4351505" cy="4832092"/>
          </a:xfrm>
          <a:prstGeom prst="rect">
            <a:avLst/>
          </a:prstGeom>
          <a:noFill/>
        </p:spPr>
        <p:txBody>
          <a:bodyPr wrap="square" rtlCol="0">
            <a:spAutoFit/>
          </a:bodyPr>
          <a:lstStyle/>
          <a:p>
            <a:r>
              <a:rPr lang="en-US" sz="2800" dirty="0"/>
              <a:t>Newer teaching methods reflect the importance of visual comparison, and may involve having students compare and contrast categories of word features (Bear, </a:t>
            </a:r>
            <a:r>
              <a:rPr lang="en-US" sz="2800" dirty="0" err="1"/>
              <a:t>Invernizzi</a:t>
            </a:r>
            <a:r>
              <a:rPr lang="en-US" sz="2800" dirty="0"/>
              <a:t>, Templeton, &amp; Johnston, 2000) or look for patterns in letter combinations </a:t>
            </a:r>
            <a:endParaRPr lang="en-US" sz="2800" dirty="0" smtClean="0"/>
          </a:p>
          <a:p>
            <a:r>
              <a:rPr lang="en-US" sz="2800" dirty="0" smtClean="0"/>
              <a:t>(</a:t>
            </a:r>
            <a:r>
              <a:rPr lang="en-US" sz="2800" dirty="0"/>
              <a:t>Templeton &amp; Morris, 2001).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1" y="664030"/>
            <a:ext cx="5548086" cy="5548086"/>
          </a:xfrm>
          <a:prstGeom prst="rect">
            <a:avLst/>
          </a:prstGeom>
        </p:spPr>
      </p:pic>
    </p:spTree>
    <p:extLst>
      <p:ext uri="{BB962C8B-B14F-4D97-AF65-F5344CB8AC3E}">
        <p14:creationId xmlns:p14="http://schemas.microsoft.com/office/powerpoint/2010/main" val="1478784978"/>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3295" y="788456"/>
            <a:ext cx="4351505" cy="4401205"/>
          </a:xfrm>
          <a:prstGeom prst="rect">
            <a:avLst/>
          </a:prstGeom>
          <a:noFill/>
        </p:spPr>
        <p:txBody>
          <a:bodyPr wrap="square" rtlCol="0">
            <a:spAutoFit/>
          </a:bodyPr>
          <a:lstStyle/>
          <a:p>
            <a:r>
              <a:rPr lang="en-US" sz="2800" dirty="0" smtClean="0"/>
              <a:t>A </a:t>
            </a:r>
            <a:r>
              <a:rPr lang="en-US" sz="2800" dirty="0"/>
              <a:t>popular technique used successfully is headword matching (Bowen, 2011). This requires students to circle the correct spelling of a word when given a number of choices and is an effective method of </a:t>
            </a:r>
            <a:r>
              <a:rPr lang="en-US" sz="2800" dirty="0" err="1"/>
              <a:t>recognising</a:t>
            </a:r>
            <a:r>
              <a:rPr lang="en-US" sz="2800" dirty="0"/>
              <a:t> different features within a word (Bowen, 2011).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4301" y="667657"/>
            <a:ext cx="3131815" cy="5558972"/>
          </a:xfrm>
          <a:prstGeom prst="rect">
            <a:avLst/>
          </a:prstGeom>
        </p:spPr>
      </p:pic>
    </p:spTree>
    <p:extLst>
      <p:ext uri="{BB962C8B-B14F-4D97-AF65-F5344CB8AC3E}">
        <p14:creationId xmlns:p14="http://schemas.microsoft.com/office/powerpoint/2010/main" val="2112612683"/>
      </p:ext>
    </p:extLst>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45714" y="3027027"/>
            <a:ext cx="3178628" cy="830997"/>
          </a:xfrm>
          <a:prstGeom prst="rect">
            <a:avLst/>
          </a:prstGeom>
          <a:noFill/>
        </p:spPr>
        <p:txBody>
          <a:bodyPr wrap="square" rtlCol="0">
            <a:spAutoFit/>
          </a:bodyPr>
          <a:lstStyle/>
          <a:p>
            <a:r>
              <a:rPr lang="en-US" sz="4600" dirty="0" smtClean="0"/>
              <a:t>Competition</a:t>
            </a:r>
            <a:endParaRPr lang="en-US" sz="4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51" y="670834"/>
            <a:ext cx="7523163" cy="5543384"/>
          </a:xfrm>
          <a:prstGeom prst="rect">
            <a:avLst/>
          </a:prstGeom>
        </p:spPr>
      </p:pic>
    </p:spTree>
    <p:extLst>
      <p:ext uri="{BB962C8B-B14F-4D97-AF65-F5344CB8AC3E}">
        <p14:creationId xmlns:p14="http://schemas.microsoft.com/office/powerpoint/2010/main" val="1381234343"/>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sz="half" idx="1"/>
          </p:nvPr>
        </p:nvSpPr>
        <p:spPr/>
        <p:txBody>
          <a:bodyPr>
            <a:normAutofit fontScale="25000" lnSpcReduction="20000"/>
          </a:bodyPr>
          <a:lstStyle/>
          <a:p>
            <a:r>
              <a:rPr lang="en-AU" dirty="0"/>
              <a:t>Table 2</a:t>
            </a:r>
          </a:p>
          <a:p>
            <a:r>
              <a:rPr lang="en-AU" i="1" dirty="0"/>
              <a:t>Individual weekly tests (Aggregated scores as a Percentage)</a:t>
            </a:r>
            <a:endParaRPr lang="en-AU" dirty="0"/>
          </a:p>
          <a:p>
            <a:r>
              <a:rPr lang="en-AU" i="1" dirty="0"/>
              <a:t> </a:t>
            </a:r>
            <a:endParaRPr lang="en-AU" dirty="0"/>
          </a:p>
          <a:p>
            <a:r>
              <a:rPr lang="en-AU" i="1" dirty="0"/>
              <a:t> </a:t>
            </a:r>
            <a:endParaRPr lang="en-AU" dirty="0"/>
          </a:p>
          <a:p>
            <a:r>
              <a:rPr lang="en-US" dirty="0"/>
              <a:t> </a:t>
            </a:r>
            <a:endParaRPr lang="en-AU" dirty="0"/>
          </a:p>
          <a:p>
            <a:r>
              <a:rPr lang="en-US" dirty="0"/>
              <a:t>Control Group, n=16</a:t>
            </a:r>
            <a:endParaRPr lang="en-AU" dirty="0"/>
          </a:p>
          <a:p>
            <a:r>
              <a:rPr lang="en-US" dirty="0"/>
              <a:t>Digital Games Group, n=17</a:t>
            </a:r>
            <a:endParaRPr lang="en-AU" dirty="0"/>
          </a:p>
          <a:p>
            <a:r>
              <a:rPr lang="en-US" dirty="0"/>
              <a:t> </a:t>
            </a:r>
            <a:endParaRPr lang="en-AU" dirty="0"/>
          </a:p>
          <a:p>
            <a:r>
              <a:rPr lang="en-US" dirty="0"/>
              <a:t> </a:t>
            </a:r>
            <a:endParaRPr lang="en-AU" dirty="0"/>
          </a:p>
          <a:p>
            <a:r>
              <a:rPr lang="en-US" dirty="0"/>
              <a:t> </a:t>
            </a:r>
            <a:endParaRPr lang="en-AU" dirty="0"/>
          </a:p>
          <a:p>
            <a:r>
              <a:rPr lang="en-US" dirty="0"/>
              <a:t>Median</a:t>
            </a:r>
            <a:endParaRPr lang="en-AU" dirty="0"/>
          </a:p>
          <a:p>
            <a:r>
              <a:rPr lang="en-US" dirty="0"/>
              <a:t>46.25</a:t>
            </a:r>
            <a:endParaRPr lang="en-AU" dirty="0"/>
          </a:p>
          <a:p>
            <a:r>
              <a:rPr lang="en-US" dirty="0"/>
              <a:t>67.5</a:t>
            </a:r>
            <a:endParaRPr lang="en-AU" dirty="0"/>
          </a:p>
          <a:p>
            <a:r>
              <a:rPr lang="en-US" dirty="0"/>
              <a:t> </a:t>
            </a:r>
            <a:endParaRPr lang="en-AU" dirty="0"/>
          </a:p>
          <a:p>
            <a:r>
              <a:rPr lang="en-US" dirty="0"/>
              <a:t> </a:t>
            </a:r>
            <a:endParaRPr lang="en-AU" dirty="0"/>
          </a:p>
          <a:p>
            <a:r>
              <a:rPr lang="en-US" dirty="0"/>
              <a:t> </a:t>
            </a:r>
            <a:endParaRPr lang="en-AU" dirty="0"/>
          </a:p>
          <a:p>
            <a:r>
              <a:rPr lang="en-US" dirty="0"/>
              <a:t>Range</a:t>
            </a:r>
            <a:endParaRPr lang="en-AU" dirty="0"/>
          </a:p>
          <a:p>
            <a:r>
              <a:rPr lang="en-US" dirty="0"/>
              <a:t>22.5 - 90</a:t>
            </a:r>
            <a:endParaRPr lang="en-AU" dirty="0"/>
          </a:p>
          <a:p>
            <a:r>
              <a:rPr lang="en-US" dirty="0"/>
              <a:t>22.5 - 100</a:t>
            </a:r>
            <a:endParaRPr lang="en-AU" dirty="0"/>
          </a:p>
          <a:p>
            <a:endParaRPr lang="en-AU" dirty="0"/>
          </a:p>
        </p:txBody>
      </p:sp>
      <p:graphicFrame>
        <p:nvGraphicFramePr>
          <p:cNvPr id="5" name="Chart 4"/>
          <p:cNvGraphicFramePr/>
          <p:nvPr>
            <p:extLst>
              <p:ext uri="{D42A27DB-BD31-4B8C-83A1-F6EECF244321}">
                <p14:modId xmlns:p14="http://schemas.microsoft.com/office/powerpoint/2010/main" val="736795849"/>
              </p:ext>
            </p:extLst>
          </p:nvPr>
        </p:nvGraphicFramePr>
        <p:xfrm>
          <a:off x="746252" y="2582601"/>
          <a:ext cx="5270500" cy="3074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667751855"/>
              </p:ext>
            </p:extLst>
          </p:nvPr>
        </p:nvGraphicFramePr>
        <p:xfrm>
          <a:off x="6178548" y="2853429"/>
          <a:ext cx="4718050" cy="28038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6329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66544319"/>
              </p:ext>
            </p:extLst>
          </p:nvPr>
        </p:nvGraphicFramePr>
        <p:xfrm>
          <a:off x="828040" y="1435946"/>
          <a:ext cx="10509492" cy="3917792"/>
        </p:xfrm>
        <a:graphic>
          <a:graphicData uri="http://schemas.openxmlformats.org/drawingml/2006/table">
            <a:tbl>
              <a:tblPr firstRow="1" bandRow="1">
                <a:tableStyleId>{2D5ABB26-0587-4C30-8999-92F81FD0307C}</a:tableStyleId>
              </a:tblPr>
              <a:tblGrid>
                <a:gridCol w="3503164">
                  <a:extLst>
                    <a:ext uri="{9D8B030D-6E8A-4147-A177-3AD203B41FA5}">
                      <a16:colId xmlns:a16="http://schemas.microsoft.com/office/drawing/2014/main" val="2323196767"/>
                    </a:ext>
                  </a:extLst>
                </a:gridCol>
                <a:gridCol w="3503164">
                  <a:extLst>
                    <a:ext uri="{9D8B030D-6E8A-4147-A177-3AD203B41FA5}">
                      <a16:colId xmlns:a16="http://schemas.microsoft.com/office/drawing/2014/main" val="4160485686"/>
                    </a:ext>
                  </a:extLst>
                </a:gridCol>
                <a:gridCol w="3503164">
                  <a:extLst>
                    <a:ext uri="{9D8B030D-6E8A-4147-A177-3AD203B41FA5}">
                      <a16:colId xmlns:a16="http://schemas.microsoft.com/office/drawing/2014/main" val="1198836977"/>
                    </a:ext>
                  </a:extLst>
                </a:gridCol>
              </a:tblGrid>
              <a:tr h="479496">
                <a:tc>
                  <a:txBody>
                    <a:bodyPr/>
                    <a:lstStyle/>
                    <a:p>
                      <a:endParaRPr lang="en-US" sz="2300" dirty="0"/>
                    </a:p>
                  </a:txBody>
                  <a:tcPr marL="118232" marR="118232" marT="59116" marB="59116"/>
                </a:tc>
                <a:tc>
                  <a:txBody>
                    <a:bodyPr/>
                    <a:lstStyle/>
                    <a:p>
                      <a:pPr algn="ctr"/>
                      <a:r>
                        <a:rPr lang="en-US" sz="2300" b="1" dirty="0" smtClean="0"/>
                        <a:t>Control Group</a:t>
                      </a:r>
                    </a:p>
                    <a:p>
                      <a:pPr algn="ctr"/>
                      <a:endParaRPr lang="en-US" sz="2300" b="1" dirty="0" smtClean="0"/>
                    </a:p>
                    <a:p>
                      <a:pPr algn="ctr"/>
                      <a:r>
                        <a:rPr lang="en-US" sz="2300" b="1" dirty="0" smtClean="0"/>
                        <a:t>n=16</a:t>
                      </a:r>
                      <a:endParaRPr lang="en-US" sz="2300" b="1" dirty="0"/>
                    </a:p>
                  </a:txBody>
                  <a:tcPr marL="118232" marR="118232" marT="59116" marB="59116"/>
                </a:tc>
                <a:tc>
                  <a:txBody>
                    <a:bodyPr/>
                    <a:lstStyle/>
                    <a:p>
                      <a:pPr algn="ctr"/>
                      <a:r>
                        <a:rPr lang="en-US" sz="2300" b="1" dirty="0" smtClean="0"/>
                        <a:t>Digital Games Group</a:t>
                      </a:r>
                    </a:p>
                    <a:p>
                      <a:pPr algn="ctr"/>
                      <a:endParaRPr lang="en-US" sz="2300" b="1" dirty="0" smtClean="0"/>
                    </a:p>
                    <a:p>
                      <a:pPr algn="ctr"/>
                      <a:r>
                        <a:rPr lang="en-US" sz="2300" b="1" smtClean="0"/>
                        <a:t>n=17</a:t>
                      </a:r>
                    </a:p>
                    <a:p>
                      <a:pPr algn="ctr"/>
                      <a:endParaRPr lang="en-US" sz="2300" b="1" dirty="0" smtClean="0"/>
                    </a:p>
                  </a:txBody>
                  <a:tcPr marL="118232" marR="118232" marT="59116" marB="59116"/>
                </a:tc>
                <a:extLst>
                  <a:ext uri="{0D108BD9-81ED-4DB2-BD59-A6C34878D82A}">
                    <a16:rowId xmlns:a16="http://schemas.microsoft.com/office/drawing/2014/main" val="741948708"/>
                  </a:ext>
                </a:extLst>
              </a:tr>
              <a:tr h="479496">
                <a:tc>
                  <a:txBody>
                    <a:bodyPr/>
                    <a:lstStyle/>
                    <a:p>
                      <a:endParaRPr lang="en-US" sz="2300" dirty="0"/>
                    </a:p>
                  </a:txBody>
                  <a:tcPr marL="118232" marR="118232" marT="59116" marB="59116">
                    <a:solidFill>
                      <a:schemeClr val="bg2">
                        <a:lumMod val="90000"/>
                      </a:schemeClr>
                    </a:solidFill>
                  </a:tcPr>
                </a:tc>
                <a:tc>
                  <a:txBody>
                    <a:bodyPr/>
                    <a:lstStyle/>
                    <a:p>
                      <a:pPr algn="ctr"/>
                      <a:endParaRPr lang="en-US" sz="2300" dirty="0"/>
                    </a:p>
                  </a:txBody>
                  <a:tcPr marL="118232" marR="118232" marT="59116" marB="59116">
                    <a:solidFill>
                      <a:schemeClr val="bg2">
                        <a:lumMod val="90000"/>
                      </a:schemeClr>
                    </a:solidFill>
                  </a:tcPr>
                </a:tc>
                <a:tc>
                  <a:txBody>
                    <a:bodyPr/>
                    <a:lstStyle/>
                    <a:p>
                      <a:pPr algn="ctr"/>
                      <a:endParaRPr lang="en-US" sz="2300" dirty="0"/>
                    </a:p>
                  </a:txBody>
                  <a:tcPr marL="118232" marR="118232" marT="59116" marB="59116">
                    <a:solidFill>
                      <a:schemeClr val="bg2">
                        <a:lumMod val="90000"/>
                      </a:schemeClr>
                    </a:solidFill>
                  </a:tcPr>
                </a:tc>
                <a:extLst>
                  <a:ext uri="{0D108BD9-81ED-4DB2-BD59-A6C34878D82A}">
                    <a16:rowId xmlns:a16="http://schemas.microsoft.com/office/drawing/2014/main" val="460437249"/>
                  </a:ext>
                </a:extLst>
              </a:tr>
              <a:tr h="479496">
                <a:tc>
                  <a:txBody>
                    <a:bodyPr/>
                    <a:lstStyle/>
                    <a:p>
                      <a:r>
                        <a:rPr lang="en-US" sz="2300" b="1" dirty="0" smtClean="0"/>
                        <a:t>Median</a:t>
                      </a:r>
                      <a:endParaRPr lang="en-US" sz="2300" b="1" dirty="0"/>
                    </a:p>
                  </a:txBody>
                  <a:tcPr marL="118232" marR="118232" marT="59116" marB="59116"/>
                </a:tc>
                <a:tc>
                  <a:txBody>
                    <a:bodyPr/>
                    <a:lstStyle/>
                    <a:p>
                      <a:pPr algn="ctr"/>
                      <a:r>
                        <a:rPr lang="en-US" sz="2300" dirty="0" smtClean="0"/>
                        <a:t>46.25</a:t>
                      </a:r>
                      <a:endParaRPr lang="en-US" sz="2300" dirty="0"/>
                    </a:p>
                  </a:txBody>
                  <a:tcPr marL="118232" marR="118232" marT="59116" marB="59116"/>
                </a:tc>
                <a:tc>
                  <a:txBody>
                    <a:bodyPr/>
                    <a:lstStyle/>
                    <a:p>
                      <a:pPr algn="ctr"/>
                      <a:r>
                        <a:rPr lang="en-US" sz="2300" dirty="0" smtClean="0"/>
                        <a:t>57.5</a:t>
                      </a:r>
                      <a:endParaRPr lang="en-US" sz="2300" dirty="0"/>
                    </a:p>
                  </a:txBody>
                  <a:tcPr marL="118232" marR="118232" marT="59116" marB="59116"/>
                </a:tc>
                <a:extLst>
                  <a:ext uri="{0D108BD9-81ED-4DB2-BD59-A6C34878D82A}">
                    <a16:rowId xmlns:a16="http://schemas.microsoft.com/office/drawing/2014/main" val="360114247"/>
                  </a:ext>
                </a:extLst>
              </a:tr>
              <a:tr h="479496">
                <a:tc>
                  <a:txBody>
                    <a:bodyPr/>
                    <a:lstStyle/>
                    <a:p>
                      <a:endParaRPr lang="en-US" sz="2300" dirty="0"/>
                    </a:p>
                  </a:txBody>
                  <a:tcPr marL="118232" marR="118232" marT="59116" marB="59116">
                    <a:solidFill>
                      <a:schemeClr val="bg2">
                        <a:lumMod val="90000"/>
                      </a:schemeClr>
                    </a:solidFill>
                  </a:tcPr>
                </a:tc>
                <a:tc>
                  <a:txBody>
                    <a:bodyPr/>
                    <a:lstStyle/>
                    <a:p>
                      <a:pPr algn="ctr"/>
                      <a:endParaRPr lang="en-US" sz="2300" dirty="0"/>
                    </a:p>
                  </a:txBody>
                  <a:tcPr marL="118232" marR="118232" marT="59116" marB="59116">
                    <a:solidFill>
                      <a:schemeClr val="bg2">
                        <a:lumMod val="90000"/>
                      </a:schemeClr>
                    </a:solidFill>
                  </a:tcPr>
                </a:tc>
                <a:tc>
                  <a:txBody>
                    <a:bodyPr/>
                    <a:lstStyle/>
                    <a:p>
                      <a:pPr algn="ctr"/>
                      <a:endParaRPr lang="en-US" sz="2300" dirty="0"/>
                    </a:p>
                  </a:txBody>
                  <a:tcPr marL="118232" marR="118232" marT="59116" marB="59116">
                    <a:solidFill>
                      <a:schemeClr val="bg2">
                        <a:lumMod val="90000"/>
                      </a:schemeClr>
                    </a:solidFill>
                  </a:tcPr>
                </a:tc>
                <a:extLst>
                  <a:ext uri="{0D108BD9-81ED-4DB2-BD59-A6C34878D82A}">
                    <a16:rowId xmlns:a16="http://schemas.microsoft.com/office/drawing/2014/main" val="2147718929"/>
                  </a:ext>
                </a:extLst>
              </a:tr>
              <a:tr h="479496">
                <a:tc>
                  <a:txBody>
                    <a:bodyPr/>
                    <a:lstStyle/>
                    <a:p>
                      <a:r>
                        <a:rPr lang="en-US" sz="2300" b="1" dirty="0" smtClean="0"/>
                        <a:t>Rang</a:t>
                      </a:r>
                      <a:endParaRPr lang="en-US" sz="2300" b="1" dirty="0"/>
                    </a:p>
                  </a:txBody>
                  <a:tcPr marL="118232" marR="118232" marT="59116" marB="59116"/>
                </a:tc>
                <a:tc>
                  <a:txBody>
                    <a:bodyPr/>
                    <a:lstStyle/>
                    <a:p>
                      <a:pPr algn="ctr"/>
                      <a:r>
                        <a:rPr lang="en-US" sz="2300" dirty="0" smtClean="0"/>
                        <a:t>22.5 - 90</a:t>
                      </a:r>
                      <a:endParaRPr lang="en-US" sz="2300" dirty="0"/>
                    </a:p>
                  </a:txBody>
                  <a:tcPr marL="118232" marR="118232" marT="59116" marB="59116"/>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smtClean="0"/>
                        <a:t>22.5 - 100</a:t>
                      </a:r>
                    </a:p>
                  </a:txBody>
                  <a:tcPr marL="118232" marR="118232" marT="59116" marB="59116"/>
                </a:tc>
                <a:extLst>
                  <a:ext uri="{0D108BD9-81ED-4DB2-BD59-A6C34878D82A}">
                    <a16:rowId xmlns:a16="http://schemas.microsoft.com/office/drawing/2014/main" val="363521201"/>
                  </a:ext>
                </a:extLst>
              </a:tr>
              <a:tr h="479496">
                <a:tc>
                  <a:txBody>
                    <a:bodyPr/>
                    <a:lstStyle/>
                    <a:p>
                      <a:endParaRPr lang="en-US" sz="2300" dirty="0"/>
                    </a:p>
                  </a:txBody>
                  <a:tcPr marL="118232" marR="118232" marT="59116" marB="59116">
                    <a:solidFill>
                      <a:schemeClr val="bg2">
                        <a:lumMod val="90000"/>
                      </a:schemeClr>
                    </a:solidFill>
                  </a:tcPr>
                </a:tc>
                <a:tc>
                  <a:txBody>
                    <a:bodyPr/>
                    <a:lstStyle/>
                    <a:p>
                      <a:pPr algn="ctr"/>
                      <a:endParaRPr lang="en-US" sz="2300" dirty="0"/>
                    </a:p>
                  </a:txBody>
                  <a:tcPr marL="118232" marR="118232" marT="59116" marB="59116">
                    <a:solidFill>
                      <a:schemeClr val="bg2">
                        <a:lumMod val="90000"/>
                      </a:schemeClr>
                    </a:solidFill>
                  </a:tcPr>
                </a:tc>
                <a:tc>
                  <a:txBody>
                    <a:bodyPr/>
                    <a:lstStyle/>
                    <a:p>
                      <a:pPr algn="ctr"/>
                      <a:endParaRPr lang="en-US" sz="2300" dirty="0"/>
                    </a:p>
                  </a:txBody>
                  <a:tcPr marL="118232" marR="118232" marT="59116" marB="59116">
                    <a:solidFill>
                      <a:schemeClr val="bg2">
                        <a:lumMod val="90000"/>
                      </a:schemeClr>
                    </a:solidFill>
                  </a:tcPr>
                </a:tc>
                <a:extLst>
                  <a:ext uri="{0D108BD9-81ED-4DB2-BD59-A6C34878D82A}">
                    <a16:rowId xmlns:a16="http://schemas.microsoft.com/office/drawing/2014/main" val="2164278611"/>
                  </a:ext>
                </a:extLst>
              </a:tr>
            </a:tbl>
          </a:graphicData>
        </a:graphic>
      </p:graphicFrame>
    </p:spTree>
    <p:extLst>
      <p:ext uri="{BB962C8B-B14F-4D97-AF65-F5344CB8AC3E}">
        <p14:creationId xmlns:p14="http://schemas.microsoft.com/office/powerpoint/2010/main" val="941675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Show results here</a:t>
            </a:r>
            <a:endParaRPr lang="en-AU" dirty="0"/>
          </a:p>
        </p:txBody>
      </p:sp>
      <p:sp>
        <p:nvSpPr>
          <p:cNvPr id="3" name="Content Placeholder 2"/>
          <p:cNvSpPr>
            <a:spLocks noGrp="1"/>
          </p:cNvSpPr>
          <p:nvPr>
            <p:ph sz="half" idx="1"/>
          </p:nvPr>
        </p:nvSpPr>
        <p:spPr/>
        <p:txBody>
          <a:bodyPr>
            <a:normAutofit fontScale="25000" lnSpcReduction="20000"/>
          </a:bodyPr>
          <a:lstStyle/>
          <a:p>
            <a:r>
              <a:rPr lang="en-AU" dirty="0"/>
              <a:t>Table 2</a:t>
            </a:r>
          </a:p>
          <a:p>
            <a:r>
              <a:rPr lang="en-AU" i="1" dirty="0"/>
              <a:t>Individual weekly tests (Aggregated scores as a Percentage)</a:t>
            </a:r>
            <a:endParaRPr lang="en-AU" dirty="0"/>
          </a:p>
          <a:p>
            <a:r>
              <a:rPr lang="en-AU" i="1" dirty="0"/>
              <a:t> </a:t>
            </a:r>
            <a:endParaRPr lang="en-AU" dirty="0"/>
          </a:p>
          <a:p>
            <a:r>
              <a:rPr lang="en-AU" i="1" dirty="0"/>
              <a:t> </a:t>
            </a:r>
            <a:endParaRPr lang="en-AU" dirty="0"/>
          </a:p>
          <a:p>
            <a:r>
              <a:rPr lang="en-US" dirty="0"/>
              <a:t> </a:t>
            </a:r>
            <a:endParaRPr lang="en-AU" dirty="0"/>
          </a:p>
          <a:p>
            <a:r>
              <a:rPr lang="en-US" dirty="0"/>
              <a:t>Control Group, n=16</a:t>
            </a:r>
            <a:endParaRPr lang="en-AU" dirty="0"/>
          </a:p>
          <a:p>
            <a:r>
              <a:rPr lang="en-US" dirty="0"/>
              <a:t>Digital Games Group, n=17</a:t>
            </a:r>
            <a:endParaRPr lang="en-AU" dirty="0"/>
          </a:p>
          <a:p>
            <a:r>
              <a:rPr lang="en-US" dirty="0"/>
              <a:t> </a:t>
            </a:r>
            <a:endParaRPr lang="en-AU" dirty="0"/>
          </a:p>
          <a:p>
            <a:r>
              <a:rPr lang="en-US" dirty="0"/>
              <a:t> </a:t>
            </a:r>
            <a:endParaRPr lang="en-AU" dirty="0"/>
          </a:p>
          <a:p>
            <a:r>
              <a:rPr lang="en-US" dirty="0"/>
              <a:t> </a:t>
            </a:r>
            <a:endParaRPr lang="en-AU" dirty="0"/>
          </a:p>
          <a:p>
            <a:r>
              <a:rPr lang="en-US" dirty="0"/>
              <a:t>Median</a:t>
            </a:r>
            <a:endParaRPr lang="en-AU" dirty="0"/>
          </a:p>
          <a:p>
            <a:r>
              <a:rPr lang="en-US" dirty="0"/>
              <a:t>46.25</a:t>
            </a:r>
            <a:endParaRPr lang="en-AU" dirty="0"/>
          </a:p>
          <a:p>
            <a:r>
              <a:rPr lang="en-US" dirty="0"/>
              <a:t>67.5</a:t>
            </a:r>
            <a:endParaRPr lang="en-AU" dirty="0"/>
          </a:p>
          <a:p>
            <a:r>
              <a:rPr lang="en-US" dirty="0"/>
              <a:t> </a:t>
            </a:r>
            <a:endParaRPr lang="en-AU" dirty="0"/>
          </a:p>
          <a:p>
            <a:r>
              <a:rPr lang="en-US" dirty="0"/>
              <a:t> </a:t>
            </a:r>
            <a:endParaRPr lang="en-AU" dirty="0"/>
          </a:p>
          <a:p>
            <a:r>
              <a:rPr lang="en-US" dirty="0"/>
              <a:t> </a:t>
            </a:r>
            <a:endParaRPr lang="en-AU" dirty="0"/>
          </a:p>
          <a:p>
            <a:r>
              <a:rPr lang="en-US" dirty="0"/>
              <a:t>Range</a:t>
            </a:r>
            <a:endParaRPr lang="en-AU" dirty="0"/>
          </a:p>
          <a:p>
            <a:r>
              <a:rPr lang="en-US" dirty="0"/>
              <a:t>22.5 - 90</a:t>
            </a:r>
            <a:endParaRPr lang="en-AU" dirty="0"/>
          </a:p>
          <a:p>
            <a:r>
              <a:rPr lang="en-US" dirty="0"/>
              <a:t>22.5 - 100</a:t>
            </a:r>
            <a:endParaRPr lang="en-AU" dirty="0"/>
          </a:p>
          <a:p>
            <a:endParaRPr lang="en-AU"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674843714"/>
              </p:ext>
            </p:extLst>
          </p:nvPr>
        </p:nvGraphicFramePr>
        <p:xfrm>
          <a:off x="6181725" y="2560638"/>
          <a:ext cx="4718050" cy="3309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7616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99" y="1620600"/>
            <a:ext cx="4800601" cy="706964"/>
          </a:xfrm>
        </p:spPr>
        <p:txBody>
          <a:bodyPr>
            <a:normAutofit fontScale="90000"/>
          </a:bodyPr>
          <a:lstStyle/>
          <a:p>
            <a:r>
              <a:rPr lang="en-AU" dirty="0" smtClean="0">
                <a:latin typeface="Times New Roman" panose="02020603050405020304" pitchFamily="18" charset="0"/>
                <a:cs typeface="Times New Roman" panose="02020603050405020304" pitchFamily="18" charset="0"/>
              </a:rPr>
              <a:t>Summary</a:t>
            </a:r>
            <a:endParaRPr lang="en-AU" dirty="0">
              <a:latin typeface="Times New Roman" panose="02020603050405020304" pitchFamily="18" charset="0"/>
              <a:cs typeface="Times New Roman" panose="02020603050405020304" pitchFamily="18" charset="0"/>
            </a:endParaRPr>
          </a:p>
        </p:txBody>
      </p:sp>
      <p:cxnSp>
        <p:nvCxnSpPr>
          <p:cNvPr id="6" name="直线连接符 5"/>
          <p:cNvCxnSpPr/>
          <p:nvPr/>
        </p:nvCxnSpPr>
        <p:spPr>
          <a:xfrm>
            <a:off x="5943600" y="2327564"/>
            <a:ext cx="0" cy="4530436"/>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bwMode="gray">
          <a:xfrm>
            <a:off x="1354014" y="1620600"/>
            <a:ext cx="4589585"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4000" dirty="0" smtClean="0">
                <a:solidFill>
                  <a:schemeClr val="tx1"/>
                </a:solidFill>
                <a:latin typeface="Times New Roman" panose="02020603050405020304" pitchFamily="18" charset="0"/>
                <a:cs typeface="Times New Roman" panose="02020603050405020304" pitchFamily="18" charset="0"/>
              </a:rPr>
              <a:t>Recommendations</a:t>
            </a:r>
            <a:endParaRPr lang="en-AU" sz="4000"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354014" y="2525269"/>
            <a:ext cx="4589585" cy="31849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AU" dirty="0" smtClean="0">
                <a:latin typeface="Times New Roman" panose="02020603050405020304" pitchFamily="18" charset="0"/>
                <a:cs typeface="Times New Roman" panose="02020603050405020304" pitchFamily="18" charset="0"/>
              </a:rPr>
              <a:t>Regulation</a:t>
            </a:r>
          </a:p>
          <a:p>
            <a:endParaRPr lang="en-AU" dirty="0" smtClean="0">
              <a:latin typeface="Times New Roman" panose="02020603050405020304" pitchFamily="18" charset="0"/>
              <a:cs typeface="Times New Roman" panose="02020603050405020304" pitchFamily="18" charset="0"/>
            </a:endParaRPr>
          </a:p>
          <a:p>
            <a:r>
              <a:rPr lang="en-AU" dirty="0" smtClean="0">
                <a:latin typeface="Times New Roman" panose="02020603050405020304" pitchFamily="18" charset="0"/>
                <a:cs typeface="Times New Roman" panose="02020603050405020304" pitchFamily="18" charset="0"/>
              </a:rPr>
              <a:t>Allowance</a:t>
            </a:r>
          </a:p>
          <a:p>
            <a:endParaRPr lang="en-AU" dirty="0" smtClean="0">
              <a:latin typeface="Times New Roman" panose="02020603050405020304" pitchFamily="18" charset="0"/>
              <a:cs typeface="Times New Roman" panose="02020603050405020304" pitchFamily="18" charset="0"/>
            </a:endParaRPr>
          </a:p>
          <a:p>
            <a:r>
              <a:rPr lang="en-AU" dirty="0" smtClean="0">
                <a:latin typeface="Times New Roman" panose="02020603050405020304" pitchFamily="18" charset="0"/>
                <a:cs typeface="Times New Roman" panose="02020603050405020304" pitchFamily="18" charset="0"/>
              </a:rPr>
              <a:t>Extend dormitory </a:t>
            </a:r>
          </a:p>
          <a:p>
            <a:pPr marL="0" indent="0">
              <a:buNone/>
            </a:pPr>
            <a:r>
              <a:rPr lang="en-AU" dirty="0" smtClean="0">
                <a:latin typeface="Times New Roman" panose="02020603050405020304" pitchFamily="18" charset="0"/>
                <a:cs typeface="Times New Roman" panose="02020603050405020304" pitchFamily="18" charset="0"/>
              </a:rPr>
              <a:t>(</a:t>
            </a:r>
            <a:r>
              <a:rPr lang="en-AU" dirty="0" err="1">
                <a:solidFill>
                  <a:schemeClr val="tx1">
                    <a:lumMod val="95000"/>
                    <a:lumOff val="5000"/>
                  </a:schemeClr>
                </a:solidFill>
                <a:latin typeface="Times New Roman" panose="02020603050405020304" pitchFamily="18" charset="0"/>
                <a:ea typeface="Adobe Gothic Std B" panose="020B0800000000000000" pitchFamily="34" charset="-128"/>
                <a:cs typeface="Times New Roman" panose="02020603050405020304" pitchFamily="18" charset="0"/>
              </a:rPr>
              <a:t>Paltridge</a:t>
            </a:r>
            <a:r>
              <a:rPr lang="en-AU" dirty="0">
                <a:solidFill>
                  <a:schemeClr val="tx1">
                    <a:lumMod val="95000"/>
                    <a:lumOff val="5000"/>
                  </a:schemeClr>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AU" dirty="0" smtClean="0">
                <a:solidFill>
                  <a:schemeClr val="tx1">
                    <a:lumMod val="95000"/>
                    <a:lumOff val="5000"/>
                  </a:schemeClr>
                </a:solidFill>
                <a:latin typeface="Times New Roman" panose="02020603050405020304" pitchFamily="18" charset="0"/>
                <a:ea typeface="Adobe Gothic Std B" panose="020B0800000000000000" pitchFamily="34" charset="-128"/>
                <a:cs typeface="Times New Roman" panose="02020603050405020304" pitchFamily="18" charset="0"/>
              </a:rPr>
              <a:t>Mayson </a:t>
            </a:r>
            <a:r>
              <a:rPr lang="en-AU" dirty="0">
                <a:solidFill>
                  <a:schemeClr val="tx1">
                    <a:lumMod val="95000"/>
                    <a:lumOff val="5000"/>
                  </a:schemeClr>
                </a:solidFill>
                <a:latin typeface="Times New Roman" panose="02020603050405020304" pitchFamily="18" charset="0"/>
                <a:ea typeface="Adobe Gothic Std B" panose="020B0800000000000000" pitchFamily="34" charset="-128"/>
                <a:cs typeface="Times New Roman" panose="02020603050405020304" pitchFamily="18" charset="0"/>
              </a:rPr>
              <a:t>&amp; </a:t>
            </a:r>
            <a:r>
              <a:rPr lang="en-AU" dirty="0" err="1" smtClean="0">
                <a:solidFill>
                  <a:schemeClr val="tx1">
                    <a:lumMod val="95000"/>
                    <a:lumOff val="5000"/>
                  </a:schemeClr>
                </a:solidFill>
                <a:latin typeface="Times New Roman" panose="02020603050405020304" pitchFamily="18" charset="0"/>
                <a:ea typeface="Adobe Gothic Std B" panose="020B0800000000000000" pitchFamily="34" charset="-128"/>
                <a:cs typeface="Times New Roman" panose="02020603050405020304" pitchFamily="18" charset="0"/>
              </a:rPr>
              <a:t>Schapper</a:t>
            </a:r>
            <a:r>
              <a:rPr lang="en-AU" dirty="0" smtClean="0">
                <a:solidFill>
                  <a:schemeClr val="tx1">
                    <a:lumMod val="95000"/>
                    <a:lumOff val="5000"/>
                  </a:schemeClr>
                </a:solidFill>
                <a:latin typeface="Times New Roman" panose="02020603050405020304" pitchFamily="18" charset="0"/>
                <a:ea typeface="Adobe Gothic Std B" panose="020B0800000000000000" pitchFamily="34" charset="-128"/>
                <a:cs typeface="Times New Roman" panose="02020603050405020304" pitchFamily="18" charset="0"/>
              </a:rPr>
              <a:t> </a:t>
            </a:r>
            <a:r>
              <a:rPr lang="en-AU" dirty="0">
                <a:solidFill>
                  <a:schemeClr val="tx1">
                    <a:lumMod val="95000"/>
                    <a:lumOff val="5000"/>
                  </a:schemeClr>
                </a:solidFill>
                <a:latin typeface="Times New Roman" panose="02020603050405020304" pitchFamily="18" charset="0"/>
                <a:ea typeface="Adobe Gothic Std B" panose="020B0800000000000000" pitchFamily="34" charset="-128"/>
                <a:cs typeface="Times New Roman" panose="02020603050405020304" pitchFamily="18" charset="0"/>
              </a:rPr>
              <a:t>2010</a:t>
            </a:r>
            <a:r>
              <a:rPr lang="en-AU" dirty="0" smtClean="0">
                <a:latin typeface="Times New Roman" panose="02020603050405020304" pitchFamily="18" charset="0"/>
                <a:cs typeface="Times New Roman" panose="02020603050405020304" pitchFamily="18" charset="0"/>
              </a:rPr>
              <a:t>)</a:t>
            </a:r>
          </a:p>
          <a:p>
            <a:endParaRPr lang="en-AU" dirty="0">
              <a:latin typeface="Times New Roman" panose="02020603050405020304" pitchFamily="18" charset="0"/>
              <a:cs typeface="Times New Roman" panose="02020603050405020304" pitchFamily="18" charset="0"/>
            </a:endParaRPr>
          </a:p>
          <a:p>
            <a:pPr marL="0" indent="0">
              <a:buNone/>
            </a:pPr>
            <a:endParaRPr lang="en-AU" dirty="0">
              <a:latin typeface="Times New Roman" panose="02020603050405020304" pitchFamily="18" charset="0"/>
              <a:cs typeface="Times New Roman" panose="02020603050405020304" pitchFamily="18" charset="0"/>
            </a:endParaRPr>
          </a:p>
          <a:p>
            <a:pPr marL="0" indent="0">
              <a:buNone/>
            </a:pPr>
            <a:endParaRPr lang="en-AU" dirty="0" smtClean="0">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6689294" y="2525270"/>
            <a:ext cx="4589585" cy="318494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AU" dirty="0">
                <a:latin typeface="Times New Roman" panose="02020603050405020304" pitchFamily="18" charset="0"/>
                <a:cs typeface="Times New Roman" panose="02020603050405020304" pitchFamily="18" charset="0"/>
              </a:rPr>
              <a:t>Reasons &amp; </a:t>
            </a:r>
            <a:r>
              <a:rPr lang="en-AU" dirty="0" smtClean="0">
                <a:latin typeface="Times New Roman" panose="02020603050405020304" pitchFamily="18" charset="0"/>
                <a:cs typeface="Times New Roman" panose="02020603050405020304" pitchFamily="18" charset="0"/>
              </a:rPr>
              <a:t>Problems</a:t>
            </a:r>
          </a:p>
          <a:p>
            <a:endParaRPr lang="en-AU" dirty="0" smtClean="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https://www.spellingcity.com/hangmouse-kids-hangman-online.html?listId=6111855Freedom</a:t>
            </a:r>
          </a:p>
          <a:p>
            <a:r>
              <a:rPr lang="en-AU" dirty="0">
                <a:latin typeface="Times New Roman" panose="02020603050405020304" pitchFamily="18" charset="0"/>
                <a:cs typeface="Times New Roman" panose="02020603050405020304" pitchFamily="18" charset="0"/>
              </a:rPr>
              <a:t>Comfortable</a:t>
            </a:r>
          </a:p>
          <a:p>
            <a:r>
              <a:rPr lang="en-AU" dirty="0">
                <a:latin typeface="Times New Roman" panose="02020603050405020304" pitchFamily="18" charset="0"/>
                <a:cs typeface="Times New Roman" panose="02020603050405020304" pitchFamily="18" charset="0"/>
              </a:rPr>
              <a:t>Safety</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Price &amp; </a:t>
            </a:r>
            <a:r>
              <a:rPr lang="en-AU" dirty="0" smtClean="0">
                <a:latin typeface="Times New Roman" panose="02020603050405020304" pitchFamily="18" charset="0"/>
                <a:cs typeface="Times New Roman" panose="02020603050405020304" pitchFamily="18" charset="0"/>
              </a:rPr>
              <a:t>Relationships</a:t>
            </a:r>
            <a:endParaRPr lang="en-AU" dirty="0">
              <a:latin typeface="Times New Roman" panose="02020603050405020304" pitchFamily="18" charset="0"/>
              <a:cs typeface="Times New Roman" panose="02020603050405020304" pitchFamily="18" charset="0"/>
            </a:endParaRPr>
          </a:p>
          <a:p>
            <a:pPr marL="0" indent="0">
              <a:buNone/>
            </a:pPr>
            <a:endParaRPr lang="en-AU" dirty="0">
              <a:latin typeface="Times New Roman" panose="02020603050405020304" pitchFamily="18" charset="0"/>
              <a:cs typeface="Times New Roman" panose="02020603050405020304" pitchFamily="18" charset="0"/>
            </a:endParaRPr>
          </a:p>
          <a:p>
            <a:pPr marL="0" indent="0">
              <a:buNone/>
            </a:pPr>
            <a:endParaRPr lang="en-AU"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416" y="1824459"/>
            <a:ext cx="9716063" cy="3937049"/>
          </a:xfrm>
          <a:prstGeom prst="rect">
            <a:avLst/>
          </a:prstGeom>
        </p:spPr>
      </p:pic>
    </p:spTree>
    <p:extLst>
      <p:ext uri="{BB962C8B-B14F-4D97-AF65-F5344CB8AC3E}">
        <p14:creationId xmlns:p14="http://schemas.microsoft.com/office/powerpoint/2010/main" val="38993224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006544953"/>
              </p:ext>
            </p:extLst>
          </p:nvPr>
        </p:nvGraphicFramePr>
        <p:xfrm>
          <a:off x="6499346" y="2430971"/>
          <a:ext cx="4963681" cy="36416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a:spLocks noGrp="1"/>
          </p:cNvSpPr>
          <p:nvPr>
            <p:ph type="body" sz="quarter" idx="3"/>
          </p:nvPr>
        </p:nvSpPr>
        <p:spPr>
          <a:xfrm>
            <a:off x="6066370" y="1854709"/>
            <a:ext cx="4422853" cy="576262"/>
          </a:xfrm>
        </p:spPr>
        <p:txBody>
          <a:bodyPr/>
          <a:lstStyle/>
          <a:p>
            <a:pPr algn="ctr"/>
            <a:r>
              <a:rPr lang="en-AU" sz="4000" dirty="0" smtClean="0">
                <a:solidFill>
                  <a:schemeClr val="tx1"/>
                </a:solidFill>
                <a:latin typeface="Times New Roman" panose="02020603050405020304" pitchFamily="18" charset="0"/>
                <a:cs typeface="Times New Roman" panose="02020603050405020304" pitchFamily="18" charset="0"/>
              </a:rPr>
              <a:t>Improvements</a:t>
            </a:r>
            <a:endParaRPr lang="en-AU" sz="4000" dirty="0">
              <a:solidFill>
                <a:schemeClr val="tx1"/>
              </a:solidFill>
              <a:latin typeface="Times New Roman" panose="02020603050405020304" pitchFamily="18" charset="0"/>
              <a:cs typeface="Times New Roman" panose="02020603050405020304" pitchFamily="18" charset="0"/>
            </a:endParaRPr>
          </a:p>
        </p:txBody>
      </p:sp>
      <p:sp>
        <p:nvSpPr>
          <p:cNvPr id="10" name="Text Placeholder 2"/>
          <p:cNvSpPr>
            <a:spLocks noGrp="1"/>
          </p:cNvSpPr>
          <p:nvPr>
            <p:ph type="body" idx="1"/>
          </p:nvPr>
        </p:nvSpPr>
        <p:spPr>
          <a:xfrm>
            <a:off x="1383555" y="1854709"/>
            <a:ext cx="3619268" cy="576262"/>
          </a:xfrm>
        </p:spPr>
        <p:txBody>
          <a:bodyPr/>
          <a:lstStyle/>
          <a:p>
            <a:pPr algn="ctr"/>
            <a:r>
              <a:rPr lang="en-AU" sz="4000" dirty="0" smtClean="0">
                <a:solidFill>
                  <a:schemeClr val="tx1"/>
                </a:solidFill>
                <a:latin typeface="Times New Roman" panose="02020603050405020304" pitchFamily="18" charset="0"/>
                <a:cs typeface="Times New Roman" panose="02020603050405020304" pitchFamily="18" charset="0"/>
              </a:rPr>
              <a:t>Issues</a:t>
            </a:r>
            <a:endParaRPr lang="en-AU" sz="4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609849"/>
            <a:ext cx="8112867" cy="3304567"/>
          </a:xfrm>
          <a:prstGeom prst="rect">
            <a:avLst/>
          </a:prstGeom>
        </p:spPr>
      </p:pic>
    </p:spTree>
    <p:extLst>
      <p:ext uri="{BB962C8B-B14F-4D97-AF65-F5344CB8AC3E}">
        <p14:creationId xmlns:p14="http://schemas.microsoft.com/office/powerpoint/2010/main" val="1791209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770" y="1011677"/>
            <a:ext cx="10077856" cy="461665"/>
          </a:xfrm>
          <a:prstGeom prst="rect">
            <a:avLst/>
          </a:prstGeom>
        </p:spPr>
        <p:txBody>
          <a:bodyPr wrap="square">
            <a:spAutoFit/>
          </a:bodyPr>
          <a:lstStyle/>
          <a:p>
            <a:r>
              <a:rPr lang="en-US" sz="2400" dirty="0"/>
              <a:t>" Put quote </a:t>
            </a:r>
            <a:r>
              <a:rPr lang="en-US" sz="2400" dirty="0" smtClean="0"/>
              <a:t>here about motivation"</a:t>
            </a:r>
            <a:endParaRPr lang="en-US" sz="2400" dirty="0"/>
          </a:p>
        </p:txBody>
      </p:sp>
      <p:pic>
        <p:nvPicPr>
          <p:cNvPr id="3"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187" y="525294"/>
            <a:ext cx="11156004" cy="5778229"/>
          </a:xfrm>
          <a:prstGeom prst="rect">
            <a:avLst/>
          </a:prstGeom>
        </p:spPr>
      </p:pic>
    </p:spTree>
    <p:extLst>
      <p:ext uri="{BB962C8B-B14F-4D97-AF65-F5344CB8AC3E}">
        <p14:creationId xmlns:p14="http://schemas.microsoft.com/office/powerpoint/2010/main" val="362024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0"/>
                                        <p:tgtEl>
                                          <p:spTgt spid="2"/>
                                        </p:tgtEl>
                                        <p:attrNameLst>
                                          <p:attrName>ppt_w</p:attrName>
                                        </p:attrNameLst>
                                      </p:cBhvr>
                                      <p:tavLst>
                                        <p:tav tm="0">
                                          <p:val>
                                            <p:strVal val="ppt_w"/>
                                          </p:val>
                                        </p:tav>
                                        <p:tav tm="100000">
                                          <p:val>
                                            <p:fltVal val="0"/>
                                          </p:val>
                                        </p:tav>
                                      </p:tavLst>
                                    </p:anim>
                                    <p:anim calcmode="lin" valueType="num">
                                      <p:cBhvr>
                                        <p:cTn id="7" dur="10000"/>
                                        <p:tgtEl>
                                          <p:spTgt spid="2"/>
                                        </p:tgtEl>
                                        <p:attrNameLst>
                                          <p:attrName>ppt_h</p:attrName>
                                        </p:attrNameLst>
                                      </p:cBhvr>
                                      <p:tavLst>
                                        <p:tav tm="0">
                                          <p:val>
                                            <p:strVal val="ppt_h"/>
                                          </p:val>
                                        </p:tav>
                                        <p:tav tm="100000">
                                          <p:val>
                                            <p:fltVal val="0"/>
                                          </p:val>
                                        </p:tav>
                                      </p:tavLst>
                                    </p:anim>
                                    <p:anim calcmode="lin" valueType="num">
                                      <p:cBhvr>
                                        <p:cTn id="8" dur="10000"/>
                                        <p:tgtEl>
                                          <p:spTgt spid="2"/>
                                        </p:tgtEl>
                                        <p:attrNameLst>
                                          <p:attrName>style.rotation</p:attrName>
                                        </p:attrNameLst>
                                      </p:cBhvr>
                                      <p:tavLst>
                                        <p:tav tm="0">
                                          <p:val>
                                            <p:fltVal val="0"/>
                                          </p:val>
                                        </p:tav>
                                        <p:tav tm="100000">
                                          <p:val>
                                            <p:fltVal val="90"/>
                                          </p:val>
                                        </p:tav>
                                      </p:tavLst>
                                    </p:anim>
                                    <p:animEffect transition="out" filter="fade">
                                      <p:cBhvr>
                                        <p:cTn id="9" dur="10000"/>
                                        <p:tgtEl>
                                          <p:spTgt spid="2"/>
                                        </p:tgtEl>
                                      </p:cBhvr>
                                    </p:animEffect>
                                    <p:set>
                                      <p:cBhvr>
                                        <p:cTn id="10" dur="1" fill="hold">
                                          <p:stCondLst>
                                            <p:cond delay="9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SPELLING WORDS</a:t>
            </a:r>
            <a:endParaRPr lang="en-US" dirty="0"/>
          </a:p>
        </p:txBody>
      </p:sp>
      <p:sp>
        <p:nvSpPr>
          <p:cNvPr id="4" name="Content Placeholder 3"/>
          <p:cNvSpPr>
            <a:spLocks noGrp="1"/>
          </p:cNvSpPr>
          <p:nvPr>
            <p:ph sz="half" idx="2"/>
          </p:nvPr>
        </p:nvSpPr>
        <p:spPr>
          <a:xfrm>
            <a:off x="1574180" y="2464420"/>
            <a:ext cx="4718304" cy="3411447"/>
          </a:xfrm>
        </p:spPr>
        <p:txBody>
          <a:bodyPr>
            <a:normAutofit/>
          </a:bodyPr>
          <a:lstStyle/>
          <a:p>
            <a:r>
              <a:rPr lang="en-US" dirty="0"/>
              <a:t>1) P</a:t>
            </a:r>
            <a:r>
              <a:rPr lang="en-US" dirty="0" smtClean="0"/>
              <a:t>haraoh</a:t>
            </a:r>
            <a:endParaRPr lang="en-US" dirty="0"/>
          </a:p>
          <a:p>
            <a:r>
              <a:rPr lang="en-US" dirty="0"/>
              <a:t>2) </a:t>
            </a:r>
            <a:r>
              <a:rPr lang="en-US" dirty="0" smtClean="0"/>
              <a:t>indict</a:t>
            </a:r>
            <a:endParaRPr lang="en-US" dirty="0"/>
          </a:p>
          <a:p>
            <a:r>
              <a:rPr lang="en-US" dirty="0"/>
              <a:t>3) </a:t>
            </a:r>
            <a:r>
              <a:rPr lang="en-US" dirty="0" smtClean="0"/>
              <a:t>millennium</a:t>
            </a:r>
            <a:endParaRPr lang="en-US" dirty="0"/>
          </a:p>
          <a:p>
            <a:r>
              <a:rPr lang="en-US" dirty="0"/>
              <a:t>4) </a:t>
            </a:r>
            <a:r>
              <a:rPr lang="en-US" dirty="0" smtClean="0"/>
              <a:t>liaison</a:t>
            </a:r>
            <a:endParaRPr lang="en-US" dirty="0"/>
          </a:p>
          <a:p>
            <a:r>
              <a:rPr lang="en-US" dirty="0"/>
              <a:t>5) </a:t>
            </a:r>
            <a:r>
              <a:rPr lang="en-US" dirty="0" smtClean="0"/>
              <a:t>harass</a:t>
            </a:r>
            <a:endParaRPr lang="en-US" dirty="0"/>
          </a:p>
          <a:p>
            <a:endParaRPr lang="en-US" dirty="0"/>
          </a:p>
        </p:txBody>
      </p:sp>
      <p:sp>
        <p:nvSpPr>
          <p:cNvPr id="6" name="Content Placeholder 5"/>
          <p:cNvSpPr>
            <a:spLocks noGrp="1"/>
          </p:cNvSpPr>
          <p:nvPr>
            <p:ph sz="quarter" idx="4"/>
          </p:nvPr>
        </p:nvSpPr>
        <p:spPr>
          <a:xfrm>
            <a:off x="6178294" y="2464420"/>
            <a:ext cx="4718304" cy="2632605"/>
          </a:xfrm>
        </p:spPr>
        <p:txBody>
          <a:bodyPr/>
          <a:lstStyle/>
          <a:p>
            <a:r>
              <a:rPr lang="en-US" dirty="0" smtClean="0"/>
              <a:t>6) </a:t>
            </a:r>
            <a:r>
              <a:rPr lang="en-US" dirty="0"/>
              <a:t>Pterodactyl</a:t>
            </a:r>
          </a:p>
          <a:p>
            <a:r>
              <a:rPr lang="en-US" dirty="0"/>
              <a:t>7) Phoenix </a:t>
            </a:r>
          </a:p>
          <a:p>
            <a:r>
              <a:rPr lang="en-US" dirty="0" smtClean="0"/>
              <a:t>8) hemorrhage</a:t>
            </a:r>
            <a:endParaRPr lang="en-US" dirty="0"/>
          </a:p>
          <a:p>
            <a:r>
              <a:rPr lang="en-US" dirty="0"/>
              <a:t>9) </a:t>
            </a:r>
            <a:r>
              <a:rPr lang="en-US" dirty="0" smtClean="0"/>
              <a:t>judiciary</a:t>
            </a:r>
            <a:endParaRPr lang="en-US" dirty="0"/>
          </a:p>
          <a:p>
            <a:r>
              <a:rPr lang="en-US" dirty="0"/>
              <a:t>10) </a:t>
            </a:r>
            <a:r>
              <a:rPr lang="en-US" dirty="0" smtClean="0"/>
              <a:t>cantankerous</a:t>
            </a:r>
            <a:endParaRPr lang="en-US" dirty="0"/>
          </a:p>
          <a:p>
            <a:endParaRPr lang="en-US" dirty="0"/>
          </a:p>
        </p:txBody>
      </p:sp>
    </p:spTree>
    <p:extLst>
      <p:ext uri="{BB962C8B-B14F-4D97-AF65-F5344CB8AC3E}">
        <p14:creationId xmlns:p14="http://schemas.microsoft.com/office/powerpoint/2010/main" val="4045366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162" y="1835924"/>
            <a:ext cx="5017928" cy="328405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831" y="1835923"/>
            <a:ext cx="5585863" cy="3284055"/>
          </a:xfrm>
          <a:prstGeom prst="rect">
            <a:avLst/>
          </a:prstGeom>
        </p:spPr>
      </p:pic>
    </p:spTree>
    <p:extLst>
      <p:ext uri="{BB962C8B-B14F-4D97-AF65-F5344CB8AC3E}">
        <p14:creationId xmlns:p14="http://schemas.microsoft.com/office/powerpoint/2010/main" val="235218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04672" y="764160"/>
            <a:ext cx="5603132" cy="5381558"/>
          </a:xfrm>
        </p:spPr>
        <p:txBody>
          <a:bodyPr>
            <a:normAutofit/>
          </a:bodyPr>
          <a:lstStyle/>
          <a:p>
            <a:pPr marL="0" indent="0">
              <a:buNone/>
            </a:pPr>
            <a:r>
              <a:rPr lang="en-AU" sz="2800" dirty="0" err="1" smtClean="0"/>
              <a:t>afard</a:t>
            </a:r>
            <a:r>
              <a:rPr lang="en-AU" sz="2800" dirty="0" smtClean="0"/>
              <a:t>             afraid</a:t>
            </a:r>
          </a:p>
          <a:p>
            <a:pPr marL="0" indent="0">
              <a:buNone/>
            </a:pPr>
            <a:r>
              <a:rPr lang="en-AU" sz="2800" dirty="0" err="1" smtClean="0"/>
              <a:t>aperant</a:t>
            </a:r>
            <a:r>
              <a:rPr lang="en-AU" sz="2800" dirty="0" smtClean="0"/>
              <a:t>         appearance</a:t>
            </a:r>
          </a:p>
          <a:p>
            <a:pPr marL="0" indent="0">
              <a:buNone/>
            </a:pPr>
            <a:r>
              <a:rPr lang="en-AU" sz="2800" dirty="0" err="1" smtClean="0"/>
              <a:t>avilebal</a:t>
            </a:r>
            <a:r>
              <a:rPr lang="en-AU" sz="2800" dirty="0" smtClean="0"/>
              <a:t>         available</a:t>
            </a:r>
          </a:p>
          <a:p>
            <a:pPr marL="0" indent="0">
              <a:buNone/>
            </a:pPr>
            <a:r>
              <a:rPr lang="en-AU" sz="2800" dirty="0" err="1" smtClean="0"/>
              <a:t>butifull</a:t>
            </a:r>
            <a:r>
              <a:rPr lang="en-AU" sz="2800" dirty="0" smtClean="0"/>
              <a:t>         beautiful</a:t>
            </a:r>
          </a:p>
          <a:p>
            <a:pPr marL="0" indent="0">
              <a:buNone/>
            </a:pPr>
            <a:r>
              <a:rPr lang="en-AU" sz="2800" dirty="0" err="1" smtClean="0"/>
              <a:t>blieve</a:t>
            </a:r>
            <a:r>
              <a:rPr lang="en-AU" sz="2800" dirty="0" smtClean="0"/>
              <a:t>            believe</a:t>
            </a:r>
          </a:p>
          <a:p>
            <a:pPr marL="0" indent="0">
              <a:buNone/>
            </a:pPr>
            <a:r>
              <a:rPr lang="en-AU" sz="2800" dirty="0" err="1" smtClean="0"/>
              <a:t>comptation</a:t>
            </a:r>
            <a:r>
              <a:rPr lang="en-AU" sz="2800" dirty="0" smtClean="0"/>
              <a:t>   competition</a:t>
            </a:r>
          </a:p>
          <a:p>
            <a:pPr marL="0" indent="0">
              <a:buNone/>
            </a:pPr>
            <a:r>
              <a:rPr lang="en-AU" sz="2800" dirty="0" err="1" smtClean="0"/>
              <a:t>desaes</a:t>
            </a:r>
            <a:r>
              <a:rPr lang="en-AU" sz="2800" dirty="0" smtClean="0"/>
              <a:t>           disease</a:t>
            </a:r>
          </a:p>
          <a:p>
            <a:pPr marL="0" indent="0">
              <a:buNone/>
            </a:pPr>
            <a:r>
              <a:rPr lang="en-AU" sz="2800" dirty="0" err="1" smtClean="0"/>
              <a:t>enouph</a:t>
            </a:r>
            <a:r>
              <a:rPr lang="en-AU" sz="2800" dirty="0" smtClean="0"/>
              <a:t>         enough</a:t>
            </a:r>
          </a:p>
          <a:p>
            <a:pPr marL="0" indent="0">
              <a:buNone/>
            </a:pPr>
            <a:r>
              <a:rPr lang="en-AU" sz="2800" dirty="0" err="1" smtClean="0"/>
              <a:t>fuchier</a:t>
            </a:r>
            <a:r>
              <a:rPr lang="en-AU" sz="2800" dirty="0" smtClean="0"/>
              <a:t>          future </a:t>
            </a:r>
          </a:p>
          <a:p>
            <a:pPr marL="0" indent="0">
              <a:buNone/>
            </a:pPr>
            <a:endParaRPr lang="en-AU" sz="1400" dirty="0" smtClean="0"/>
          </a:p>
          <a:p>
            <a:pPr marL="0" indent="0">
              <a:buNone/>
            </a:pPr>
            <a:endParaRPr lang="en-AU" sz="1400" dirty="0" smtClean="0"/>
          </a:p>
          <a:p>
            <a:pPr marL="0" indent="0">
              <a:buNone/>
            </a:pPr>
            <a:endParaRPr lang="en-AU" sz="1400" dirty="0" smtClean="0"/>
          </a:p>
          <a:p>
            <a:pPr marL="0" indent="0">
              <a:buNone/>
            </a:pPr>
            <a:endParaRPr lang="en-AU" sz="1400" dirty="0"/>
          </a:p>
        </p:txBody>
      </p:sp>
      <p:pic>
        <p:nvPicPr>
          <p:cNvPr id="7" name="Picture Placeholder 9"/>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393223" y="764160"/>
            <a:ext cx="4449762" cy="5229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4348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840657" y="463826"/>
            <a:ext cx="10486103" cy="5817703"/>
          </a:xfrm>
        </p:spPr>
        <p:txBody>
          <a:bodyPr>
            <a:noAutofit/>
          </a:bodyPr>
          <a:lstStyle/>
          <a:p>
            <a:r>
              <a:rPr lang="en-AU" sz="4000" dirty="0" smtClean="0"/>
              <a:t/>
            </a:r>
            <a:br>
              <a:rPr lang="en-AU" sz="4000" dirty="0" smtClean="0"/>
            </a:br>
            <a:r>
              <a:rPr lang="en-AU" sz="4000" dirty="0" smtClean="0"/>
              <a:t>“</a:t>
            </a:r>
            <a:r>
              <a:rPr lang="en-AU" sz="4000" dirty="0"/>
              <a:t>Good spelling makes writing much </a:t>
            </a:r>
            <a:r>
              <a:rPr lang="en-AU" sz="4000" dirty="0" smtClean="0"/>
              <a:t>easier, allowing </a:t>
            </a:r>
            <a:r>
              <a:rPr lang="en-AU" sz="4000" dirty="0"/>
              <a:t>the writer to focus on the ideas to be conveyed, not the </a:t>
            </a:r>
            <a:r>
              <a:rPr lang="en-AU" sz="4000" dirty="0" smtClean="0"/>
              <a:t>letters needed </a:t>
            </a:r>
            <a:r>
              <a:rPr lang="en-AU" sz="4000" dirty="0"/>
              <a:t>to put those ideas on paper</a:t>
            </a:r>
            <a:r>
              <a:rPr lang="en-AU" sz="4000" dirty="0" smtClean="0"/>
              <a:t>” </a:t>
            </a:r>
            <a:br>
              <a:rPr lang="en-AU" sz="4000" dirty="0" smtClean="0"/>
            </a:br>
            <a:r>
              <a:rPr lang="en-AU" sz="4000" dirty="0" smtClean="0"/>
              <a:t>(Joshi. 2007). </a:t>
            </a:r>
            <a:br>
              <a:rPr lang="en-AU" sz="4000" dirty="0" smtClean="0"/>
            </a:br>
            <a:r>
              <a:rPr lang="en-US" sz="4000" dirty="0" smtClean="0">
                <a:solidFill>
                  <a:schemeClr val="tx1"/>
                </a:solidFill>
              </a:rPr>
              <a:t>Uncertainty </a:t>
            </a:r>
            <a:r>
              <a:rPr lang="en-US" sz="4000" dirty="0">
                <a:solidFill>
                  <a:schemeClr val="tx1"/>
                </a:solidFill>
              </a:rPr>
              <a:t>about how to spell words can further influence the words students choose to use, as they are less likely to use words they cannot spell (Graham &amp; Harris, 2005</a:t>
            </a:r>
            <a:r>
              <a:rPr lang="en-US" sz="4000" dirty="0" smtClean="0">
                <a:solidFill>
                  <a:schemeClr val="tx1"/>
                </a:solidFill>
              </a:rPr>
              <a:t>).</a:t>
            </a:r>
            <a:endParaRPr lang="en-A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83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origami"/>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70154" y="1023631"/>
            <a:ext cx="10438915" cy="5067453"/>
          </a:xfrm>
        </p:spPr>
        <p:txBody>
          <a:bodyPr>
            <a:normAutofit/>
          </a:bodyPr>
          <a:lstStyle/>
          <a:p>
            <a:r>
              <a:rPr lang="en-US" sz="4000" dirty="0">
                <a:solidFill>
                  <a:schemeClr val="tx1"/>
                </a:solidFill>
              </a:rPr>
              <a:t>In a recent meta- analysis, Graham, Harris, and Hebert (2011) found that papers with misspelled words were scored by teachers more harshly for quality of ideas than the same papers with no spelling </a:t>
            </a:r>
            <a:r>
              <a:rPr lang="en-US" sz="4000" dirty="0" smtClean="0">
                <a:solidFill>
                  <a:schemeClr val="tx1"/>
                </a:solidFill>
              </a:rPr>
              <a:t>errors</a:t>
            </a:r>
            <a:endParaRPr lang="en-AU" sz="4000" dirty="0"/>
          </a:p>
        </p:txBody>
      </p:sp>
    </p:spTree>
    <p:extLst>
      <p:ext uri="{BB962C8B-B14F-4D97-AF65-F5344CB8AC3E}">
        <p14:creationId xmlns:p14="http://schemas.microsoft.com/office/powerpoint/2010/main" val="3031095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Reading </a:t>
            </a:r>
            <a:endParaRPr lang="en-AU" dirty="0"/>
          </a:p>
        </p:txBody>
      </p:sp>
      <p:sp>
        <p:nvSpPr>
          <p:cNvPr id="3" name="Content Placeholder 2"/>
          <p:cNvSpPr>
            <a:spLocks noGrp="1"/>
          </p:cNvSpPr>
          <p:nvPr>
            <p:ph idx="1"/>
          </p:nvPr>
        </p:nvSpPr>
        <p:spPr/>
        <p:txBody>
          <a:bodyPr>
            <a:normAutofit/>
          </a:bodyPr>
          <a:lstStyle/>
          <a:p>
            <a:r>
              <a:rPr lang="en-AU" dirty="0" smtClean="0"/>
              <a:t>Competence </a:t>
            </a:r>
            <a:r>
              <a:rPr lang="en-AU" dirty="0"/>
              <a:t>in spelling has an effect on a student’s ability to </a:t>
            </a:r>
            <a:r>
              <a:rPr lang="en-AU" dirty="0" smtClean="0"/>
              <a:t>read </a:t>
            </a:r>
            <a:r>
              <a:rPr lang="en-AU" dirty="0"/>
              <a:t>and in particular, comprehend the content </a:t>
            </a:r>
            <a:r>
              <a:rPr lang="en-AU" dirty="0" smtClean="0"/>
              <a:t>(</a:t>
            </a:r>
            <a:r>
              <a:rPr lang="en-AU" dirty="0" err="1" smtClean="0"/>
              <a:t>Ehri</a:t>
            </a:r>
            <a:r>
              <a:rPr lang="en-AU" dirty="0" smtClean="0"/>
              <a:t> 2000)</a:t>
            </a:r>
            <a:r>
              <a:rPr lang="en-AU" dirty="0"/>
              <a:t>. </a:t>
            </a:r>
            <a:endParaRPr lang="en-AU" dirty="0" smtClean="0"/>
          </a:p>
          <a:p>
            <a:r>
              <a:rPr lang="en-AU" dirty="0" smtClean="0"/>
              <a:t>The </a:t>
            </a:r>
            <a:r>
              <a:rPr lang="en-AU" dirty="0"/>
              <a:t>link between spelling and reading comprehension was tested in a study involving 61 intermediate adult students learning </a:t>
            </a:r>
            <a:r>
              <a:rPr lang="en-AU" dirty="0" smtClean="0"/>
              <a:t>ESL. </a:t>
            </a:r>
            <a:r>
              <a:rPr lang="en-AU" dirty="0"/>
              <a:t>The results indicated that spelling knowledge affected the comprehension of </a:t>
            </a:r>
            <a:r>
              <a:rPr lang="en-AU" dirty="0" smtClean="0"/>
              <a:t>the </a:t>
            </a:r>
            <a:r>
              <a:rPr lang="en-AU" dirty="0"/>
              <a:t>text. Such an outcome suggests that a combination of spelling instruction along with vocabulary acquisition can facilitate improvements in reading ability (August, 2011</a:t>
            </a:r>
            <a:r>
              <a:rPr lang="en-AU" dirty="0" smtClean="0"/>
              <a:t>).</a:t>
            </a:r>
            <a:endParaRPr lang="en-AU" dirty="0"/>
          </a:p>
        </p:txBody>
      </p:sp>
    </p:spTree>
    <p:extLst>
      <p:ext uri="{BB962C8B-B14F-4D97-AF65-F5344CB8AC3E}">
        <p14:creationId xmlns:p14="http://schemas.microsoft.com/office/powerpoint/2010/main" val="248619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488738" y="685594"/>
            <a:ext cx="7112460" cy="5522607"/>
          </a:xfrm>
        </p:spPr>
      </p:pic>
    </p:spTree>
    <p:extLst>
      <p:ext uri="{BB962C8B-B14F-4D97-AF65-F5344CB8AC3E}">
        <p14:creationId xmlns:p14="http://schemas.microsoft.com/office/powerpoint/2010/main" val="9420491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7288</TotalTime>
  <Words>1961</Words>
  <Application>Microsoft Office PowerPoint</Application>
  <PresentationFormat>Widescreen</PresentationFormat>
  <Paragraphs>235</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Adobe Gothic Std B</vt:lpstr>
      <vt:lpstr>Arial</vt:lpstr>
      <vt:lpstr>Calibri</vt:lpstr>
      <vt:lpstr>Garamond</vt:lpstr>
      <vt:lpstr>Times New Roman</vt:lpstr>
      <vt:lpstr>Wingdings 3</vt:lpstr>
      <vt:lpstr>Organic</vt:lpstr>
      <vt:lpstr>Spelling  Old problems and new solutions  </vt:lpstr>
      <vt:lpstr>PowerPoint Presentation</vt:lpstr>
      <vt:lpstr>SPELLING WORDS</vt:lpstr>
      <vt:lpstr>PowerPoint Presentation</vt:lpstr>
      <vt:lpstr>PowerPoint Presentation</vt:lpstr>
      <vt:lpstr> “Good spelling makes writing much easier, allowing the writer to focus on the ideas to be conveyed, not the letters needed to put those ideas on paper”  (Joshi. 2007).  Uncertainty about how to spell words can further influence the words students choose to use, as they are less likely to use words they cannot spell (Graham &amp; Harris, 2005).</vt:lpstr>
      <vt:lpstr>PowerPoint Presentation</vt:lpstr>
      <vt:lpstr>Reading </vt:lpstr>
      <vt:lpstr>PowerPoint Presentation</vt:lpstr>
      <vt:lpstr>Traditional methods</vt:lpstr>
      <vt:lpstr>PowerPoint Presentation</vt:lpstr>
      <vt:lpstr>PowerPoint Presentation</vt:lpstr>
      <vt:lpstr>PowerPoint Presentation</vt:lpstr>
      <vt:lpstr>So what is the old problem ?</vt:lpstr>
      <vt:lpstr>PowerPoint Presentation</vt:lpstr>
      <vt:lpstr>PowerPoint Presentation</vt:lpstr>
      <vt:lpstr>Spelling errors specific to Arab learners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Show results here</vt:lpstr>
      <vt:lpstr>Summary</vt:lpstr>
      <vt:lpstr>PowerPoint Presentation</vt:lpstr>
      <vt:lpstr>PowerPoint Presentation</vt:lpstr>
    </vt:vector>
  </TitlesOfParts>
  <Company>Deakin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Students Accommodation Issues</dc:title>
  <dc:creator>ANJI DAI</dc:creator>
  <cp:lastModifiedBy>786</cp:lastModifiedBy>
  <cp:revision>171</cp:revision>
  <dcterms:created xsi:type="dcterms:W3CDTF">2017-06-30T03:43:49Z</dcterms:created>
  <dcterms:modified xsi:type="dcterms:W3CDTF">2017-07-28T04:58:24Z</dcterms:modified>
</cp:coreProperties>
</file>