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sldIdLst>
    <p:sldId id="256" r:id="rId2"/>
    <p:sldId id="261" r:id="rId3"/>
    <p:sldId id="262" r:id="rId4"/>
    <p:sldId id="275" r:id="rId5"/>
    <p:sldId id="286" r:id="rId6"/>
    <p:sldId id="266" r:id="rId7"/>
    <p:sldId id="276" r:id="rId8"/>
    <p:sldId id="273" r:id="rId9"/>
    <p:sldId id="282" r:id="rId10"/>
    <p:sldId id="278" r:id="rId11"/>
    <p:sldId id="263" r:id="rId12"/>
    <p:sldId id="280" r:id="rId13"/>
    <p:sldId id="279" r:id="rId14"/>
    <p:sldId id="281" r:id="rId15"/>
    <p:sldId id="284" r:id="rId16"/>
    <p:sldId id="283" r:id="rId17"/>
    <p:sldId id="277" r:id="rId18"/>
    <p:sldId id="258" r:id="rId19"/>
    <p:sldId id="260" r:id="rId20"/>
    <p:sldId id="285"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0" autoAdjust="0"/>
    <p:restoredTop sz="62409" autoAdjust="0"/>
  </p:normalViewPr>
  <p:slideViewPr>
    <p:cSldViewPr snapToGrid="0">
      <p:cViewPr varScale="1">
        <p:scale>
          <a:sx n="46" d="100"/>
          <a:sy n="46" d="100"/>
        </p:scale>
        <p:origin x="150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AU"/>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F5DACCF-ED70-4D64-A68B-AE323C663C25}" type="datetimeFigureOut">
              <a:rPr lang="en-AU" smtClean="0"/>
              <a:t>8/08/2017</a:t>
            </a:fld>
            <a:endParaRPr lang="en-AU"/>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AU"/>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AU"/>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F23BCF7-05D4-442E-B57C-4B5BACB7FC50}" type="slidenum">
              <a:rPr lang="en-AU" smtClean="0"/>
              <a:t>‹#›</a:t>
            </a:fld>
            <a:endParaRPr lang="en-AU"/>
          </a:p>
        </p:txBody>
      </p:sp>
    </p:spTree>
    <p:extLst>
      <p:ext uri="{BB962C8B-B14F-4D97-AF65-F5344CB8AC3E}">
        <p14:creationId xmlns:p14="http://schemas.microsoft.com/office/powerpoint/2010/main" val="295009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Hi everyone. Thanks for coming to this presentation where we’ll be looking at some of the risks and rewards of using learning style models to cater to individual differences.</a:t>
            </a:r>
          </a:p>
          <a:p>
            <a:pPr marL="174708" indent="-174708">
              <a:buFont typeface="Arial" panose="020B0604020202020204" pitchFamily="34" charset="0"/>
              <a:buChar char="•"/>
            </a:pPr>
            <a:r>
              <a:rPr lang="en-AU" dirty="0"/>
              <a:t>Now, there is a strong appeal in the idea that teachers can achieve better outcomes for their students by identifying their learning style and adjusting their teaching style accordingly, so most teachers in the ELT sector have probably been exposed to learning style models or at least the terminology used in them at some point in their career.</a:t>
            </a:r>
          </a:p>
          <a:p>
            <a:pPr marL="174708" indent="-174708">
              <a:buFont typeface="Arial" panose="020B0604020202020204" pitchFamily="34" charset="0"/>
              <a:buChar char="•"/>
            </a:pPr>
            <a:r>
              <a:rPr lang="en-AU" dirty="0"/>
              <a:t>However, there is a growing body of research which suggests that at the least; we have been misinterpreting or misusing learning style models, and at the most; the very concept of ‘learning styles’ is a myth and dangerous for learning in general.</a:t>
            </a:r>
          </a:p>
          <a:p>
            <a:pPr marL="174708" indent="-174708">
              <a:buFont typeface="Arial" panose="020B0604020202020204" pitchFamily="34" charset="0"/>
              <a:buChar char="•"/>
            </a:pPr>
            <a:r>
              <a:rPr lang="en-AU" dirty="0"/>
              <a:t>So, what I aim to do today is identify some of the emerging risks and weigh them up against some of the rewards of using learning style models as a resource for catering to individual differences.</a:t>
            </a:r>
          </a:p>
        </p:txBody>
      </p:sp>
      <p:sp>
        <p:nvSpPr>
          <p:cNvPr id="4" name="Slide Number Placeholder 3"/>
          <p:cNvSpPr>
            <a:spLocks noGrp="1"/>
          </p:cNvSpPr>
          <p:nvPr>
            <p:ph type="sldNum" sz="quarter" idx="10"/>
          </p:nvPr>
        </p:nvSpPr>
        <p:spPr/>
        <p:txBody>
          <a:bodyPr/>
          <a:lstStyle/>
          <a:p>
            <a:fld id="{8F23BCF7-05D4-442E-B57C-4B5BACB7FC50}" type="slidenum">
              <a:rPr lang="en-AU" smtClean="0"/>
              <a:t>1</a:t>
            </a:fld>
            <a:endParaRPr lang="en-AU"/>
          </a:p>
        </p:txBody>
      </p:sp>
    </p:spTree>
    <p:extLst>
      <p:ext uri="{BB962C8B-B14F-4D97-AF65-F5344CB8AC3E}">
        <p14:creationId xmlns:p14="http://schemas.microsoft.com/office/powerpoint/2010/main" val="3576633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Of the 71 different models, 13 major models were evaluated on their assessment instruments against a set of minimal criteria; Internal consistency, test-retest reliability, construct validity and predictive validity.</a:t>
            </a:r>
          </a:p>
          <a:p>
            <a:pPr marL="174708" indent="-174708">
              <a:buFont typeface="Arial" panose="020B0604020202020204" pitchFamily="34" charset="0"/>
              <a:buChar char="•"/>
            </a:pPr>
            <a:r>
              <a:rPr lang="en-AU" dirty="0"/>
              <a:t>As you can see, only a few came close, and only 1 did actually meet the minimum criteria which was </a:t>
            </a:r>
            <a:r>
              <a:rPr lang="en-AU" dirty="0" err="1"/>
              <a:t>Allinson</a:t>
            </a:r>
            <a:r>
              <a:rPr lang="en-AU" dirty="0"/>
              <a:t> &amp; Hayes’ model.</a:t>
            </a:r>
          </a:p>
          <a:p>
            <a:pPr marL="174708" indent="-174708">
              <a:buFont typeface="Arial" panose="020B0604020202020204" pitchFamily="34" charset="0"/>
              <a:buChar char="•"/>
            </a:pPr>
            <a:r>
              <a:rPr lang="en-AU" dirty="0"/>
              <a:t>So, based on this study alone, teachers should reconsider the effectiveness of questionnaires and testing instruments that are often used to identify learning styles.</a:t>
            </a:r>
          </a:p>
          <a:p>
            <a:pPr marL="174708" indent="-174708">
              <a:buFont typeface="Arial" panose="020B0604020202020204" pitchFamily="34" charset="0"/>
              <a:buChar char="•"/>
            </a:pPr>
            <a:r>
              <a:rPr lang="en-AU" dirty="0"/>
              <a:t>And Price and Richardson made the point that ‘the validity of these learning style inventories is based on the assumption that learners can accurately and consistently reflect’ on their own learning.</a:t>
            </a:r>
          </a:p>
        </p:txBody>
      </p:sp>
      <p:sp>
        <p:nvSpPr>
          <p:cNvPr id="4" name="Slide Number Placeholder 3"/>
          <p:cNvSpPr>
            <a:spLocks noGrp="1"/>
          </p:cNvSpPr>
          <p:nvPr>
            <p:ph type="sldNum" sz="quarter" idx="10"/>
          </p:nvPr>
        </p:nvSpPr>
        <p:spPr/>
        <p:txBody>
          <a:bodyPr/>
          <a:lstStyle/>
          <a:p>
            <a:fld id="{8F23BCF7-05D4-442E-B57C-4B5BACB7FC50}" type="slidenum">
              <a:rPr lang="en-AU" smtClean="0"/>
              <a:t>10</a:t>
            </a:fld>
            <a:endParaRPr lang="en-AU"/>
          </a:p>
        </p:txBody>
      </p:sp>
    </p:spTree>
    <p:extLst>
      <p:ext uri="{BB962C8B-B14F-4D97-AF65-F5344CB8AC3E}">
        <p14:creationId xmlns:p14="http://schemas.microsoft.com/office/powerpoint/2010/main" val="1600027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So, in spite of some clear issues relating to the use, validity and assessment of learning styles, a lot of useful information about learning has been uncovered from the decades of research in this area.</a:t>
            </a:r>
          </a:p>
          <a:p>
            <a:pPr marL="174708" indent="-174708">
              <a:buFont typeface="Arial" panose="020B0604020202020204" pitchFamily="34" charset="0"/>
              <a:buChar char="•"/>
            </a:pPr>
            <a:r>
              <a:rPr lang="en-AU" dirty="0"/>
              <a:t>And, I think it’s important to acknowledge the rewards that can still be achieved by using learning style models in perhaps a slightly different way for catering to individual differences.</a:t>
            </a:r>
          </a:p>
          <a:p>
            <a:pPr marL="174708" indent="-174708">
              <a:buFont typeface="Arial" panose="020B0604020202020204" pitchFamily="34" charset="0"/>
              <a:buChar char="•"/>
            </a:pPr>
            <a:r>
              <a:rPr lang="en-AU" b="1" dirty="0"/>
              <a:t>First of all</a:t>
            </a:r>
            <a:r>
              <a:rPr lang="en-AU" dirty="0"/>
              <a:t>, learning style models can still be used by teachers in developing learning programs that are pedagogically balanced. In many cases, it’s the learning style’s assessment instrument that may be flawed, but the model itself may still be a valid representation of students’ different approaches to learning.</a:t>
            </a:r>
          </a:p>
          <a:p>
            <a:pPr marL="640594" lvl="1" indent="-174708">
              <a:buFont typeface="Arial" panose="020B0604020202020204" pitchFamily="34" charset="0"/>
              <a:buChar char="•"/>
            </a:pPr>
            <a:r>
              <a:rPr lang="en-AU" dirty="0"/>
              <a:t>Felder, among many other researchers, believes that students should be encouraged to develop skills &amp; strategies associated with all categories in a learning style model, and thus believes the idea of balancing teaching styles to facilitate learning in all styles is important.</a:t>
            </a:r>
          </a:p>
        </p:txBody>
      </p:sp>
      <p:sp>
        <p:nvSpPr>
          <p:cNvPr id="4" name="Slide Number Placeholder 3"/>
          <p:cNvSpPr>
            <a:spLocks noGrp="1"/>
          </p:cNvSpPr>
          <p:nvPr>
            <p:ph type="sldNum" sz="quarter" idx="10"/>
          </p:nvPr>
        </p:nvSpPr>
        <p:spPr/>
        <p:txBody>
          <a:bodyPr/>
          <a:lstStyle/>
          <a:p>
            <a:fld id="{8F23BCF7-05D4-442E-B57C-4B5BACB7FC50}" type="slidenum">
              <a:rPr lang="en-AU" smtClean="0"/>
              <a:t>11</a:t>
            </a:fld>
            <a:endParaRPr lang="en-AU"/>
          </a:p>
        </p:txBody>
      </p:sp>
    </p:spTree>
    <p:extLst>
      <p:ext uri="{BB962C8B-B14F-4D97-AF65-F5344CB8AC3E}">
        <p14:creationId xmlns:p14="http://schemas.microsoft.com/office/powerpoint/2010/main" val="2972642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b="1" dirty="0"/>
              <a:t>A second reward </a:t>
            </a:r>
            <a:r>
              <a:rPr lang="en-AU" dirty="0"/>
              <a:t>is that learning style models, particularly those reflecting learning as a process such as Honey &amp; Mumford’s, can be used to introduce metacognitive processes and vocabulary for discussing the concept of learning to learn.</a:t>
            </a:r>
          </a:p>
          <a:p>
            <a:pPr marL="640594" lvl="1" indent="-174708">
              <a:buFont typeface="Arial" panose="020B0604020202020204" pitchFamily="34" charset="0"/>
              <a:buChar char="•"/>
            </a:pPr>
            <a:r>
              <a:rPr lang="en-AU" dirty="0"/>
              <a:t>In this sense, learning style models can be used to promote learner autonomy.</a:t>
            </a:r>
          </a:p>
          <a:p>
            <a:pPr marL="640594" lvl="1" indent="-174708">
              <a:buFont typeface="Arial" panose="020B0604020202020204" pitchFamily="34" charset="0"/>
              <a:buChar char="•"/>
            </a:pPr>
            <a:r>
              <a:rPr lang="en-AU" dirty="0"/>
              <a:t>If we recognise their limitations and make our students aware of these, then there is no reason why they can’t be used as a resource to stimulate class discussion and reflection about how we each prefer to learn.</a:t>
            </a:r>
          </a:p>
          <a:p>
            <a:pPr marL="640594" lvl="1" indent="-174708">
              <a:buFont typeface="Arial" panose="020B0604020202020204" pitchFamily="34" charset="0"/>
              <a:buChar char="•"/>
            </a:pPr>
            <a:r>
              <a:rPr lang="en-AU" dirty="0"/>
              <a:t>Felder says, learning style models should be judged by how well they characterise and interpret what we observe in the classroom.</a:t>
            </a:r>
          </a:p>
        </p:txBody>
      </p:sp>
      <p:sp>
        <p:nvSpPr>
          <p:cNvPr id="4" name="Slide Number Placeholder 3"/>
          <p:cNvSpPr>
            <a:spLocks noGrp="1"/>
          </p:cNvSpPr>
          <p:nvPr>
            <p:ph type="sldNum" sz="quarter" idx="10"/>
          </p:nvPr>
        </p:nvSpPr>
        <p:spPr/>
        <p:txBody>
          <a:bodyPr/>
          <a:lstStyle/>
          <a:p>
            <a:fld id="{8F23BCF7-05D4-442E-B57C-4B5BACB7FC50}" type="slidenum">
              <a:rPr lang="en-AU" smtClean="0"/>
              <a:t>12</a:t>
            </a:fld>
            <a:endParaRPr lang="en-AU"/>
          </a:p>
        </p:txBody>
      </p:sp>
    </p:spTree>
    <p:extLst>
      <p:ext uri="{BB962C8B-B14F-4D97-AF65-F5344CB8AC3E}">
        <p14:creationId xmlns:p14="http://schemas.microsoft.com/office/powerpoint/2010/main" val="3751497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Here is an example of that point;</a:t>
            </a:r>
          </a:p>
          <a:p>
            <a:pPr marL="174708" indent="-174708">
              <a:buFont typeface="Arial" panose="020B0604020202020204" pitchFamily="34" charset="0"/>
              <a:buChar char="•"/>
            </a:pPr>
            <a:r>
              <a:rPr lang="en-AU" dirty="0"/>
              <a:t>This is </a:t>
            </a:r>
            <a:r>
              <a:rPr lang="en-AU" dirty="0" err="1"/>
              <a:t>Allinson</a:t>
            </a:r>
            <a:r>
              <a:rPr lang="en-AU" dirty="0"/>
              <a:t> &amp; Hayes’ Cognitive Styles which is the only model which met the minimum criteria in the table we just looked at</a:t>
            </a:r>
          </a:p>
          <a:p>
            <a:pPr marL="174708" indent="-174708">
              <a:buFont typeface="Arial" panose="020B0604020202020204" pitchFamily="34" charset="0"/>
              <a:buChar char="•"/>
            </a:pPr>
            <a:r>
              <a:rPr lang="en-AU" dirty="0"/>
              <a:t>The cartoon illustrates the difference they have tried to characterise and interpret in their model, from a very analytical or bottom up approach to an intuitive or top down approach to learning.</a:t>
            </a:r>
          </a:p>
          <a:p>
            <a:pPr marL="174708" indent="-174708">
              <a:buFont typeface="Arial" panose="020B0604020202020204" pitchFamily="34" charset="0"/>
              <a:buChar char="•"/>
            </a:pPr>
            <a:r>
              <a:rPr lang="en-AU" dirty="0"/>
              <a:t>Who is more like the character on the left? Who is more like the </a:t>
            </a:r>
            <a:r>
              <a:rPr lang="en-AU"/>
              <a:t>other character?</a:t>
            </a:r>
            <a:endParaRPr lang="en-AU" dirty="0"/>
          </a:p>
        </p:txBody>
      </p:sp>
      <p:sp>
        <p:nvSpPr>
          <p:cNvPr id="4" name="Slide Number Placeholder 3"/>
          <p:cNvSpPr>
            <a:spLocks noGrp="1"/>
          </p:cNvSpPr>
          <p:nvPr>
            <p:ph type="sldNum" sz="quarter" idx="10"/>
          </p:nvPr>
        </p:nvSpPr>
        <p:spPr/>
        <p:txBody>
          <a:bodyPr/>
          <a:lstStyle/>
          <a:p>
            <a:fld id="{8F23BCF7-05D4-442E-B57C-4B5BACB7FC50}" type="slidenum">
              <a:rPr lang="en-AU" smtClean="0"/>
              <a:t>13</a:t>
            </a:fld>
            <a:endParaRPr lang="en-AU"/>
          </a:p>
        </p:txBody>
      </p:sp>
    </p:spTree>
    <p:extLst>
      <p:ext uri="{BB962C8B-B14F-4D97-AF65-F5344CB8AC3E}">
        <p14:creationId xmlns:p14="http://schemas.microsoft.com/office/powerpoint/2010/main" val="2523686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b="1" dirty="0"/>
              <a:t>Finally</a:t>
            </a:r>
            <a:r>
              <a:rPr lang="en-AU" dirty="0"/>
              <a:t>, learning style models can increase students’ awareness of their own strengths and weaknesses with regards to learning.</a:t>
            </a:r>
          </a:p>
          <a:p>
            <a:pPr marL="640594" lvl="1" indent="-174708">
              <a:buFont typeface="Arial" panose="020B0604020202020204" pitchFamily="34" charset="0"/>
              <a:buChar char="•"/>
            </a:pPr>
            <a:r>
              <a:rPr lang="en-AU" dirty="0"/>
              <a:t>Now, typically we haven’t been supposed to think of learning styles as strengths or weaknesses, just preferences. However, if we do adopt Felder’s view that learners should develop attributes associated with each category, then that’s exactly what they are.</a:t>
            </a:r>
          </a:p>
          <a:p>
            <a:pPr marL="640594" lvl="1" indent="-174708">
              <a:buFont typeface="Arial" panose="020B0604020202020204" pitchFamily="34" charset="0"/>
              <a:buChar char="•"/>
            </a:pPr>
            <a:r>
              <a:rPr lang="en-AU" dirty="0"/>
              <a:t>So, despite their strong argument against learning styles, </a:t>
            </a:r>
            <a:r>
              <a:rPr lang="en-AU" dirty="0" err="1"/>
              <a:t>Lethaby</a:t>
            </a:r>
            <a:r>
              <a:rPr lang="en-AU" dirty="0"/>
              <a:t> &amp; Harries do acknowledge that learners have preferences about how they like to learn.</a:t>
            </a:r>
          </a:p>
          <a:p>
            <a:pPr marL="640594" lvl="1" indent="-174708">
              <a:buFont typeface="Arial" panose="020B0604020202020204" pitchFamily="34" charset="0"/>
              <a:buChar char="•"/>
            </a:pPr>
            <a:r>
              <a:rPr lang="en-AU" dirty="0"/>
              <a:t>And </a:t>
            </a:r>
            <a:r>
              <a:rPr lang="en-AU" dirty="0" err="1"/>
              <a:t>Coffield</a:t>
            </a:r>
            <a:r>
              <a:rPr lang="en-AU" dirty="0"/>
              <a:t> also recognises the rewards of increasing student awareness of learning strengths and weaknesses.</a:t>
            </a:r>
          </a:p>
          <a:p>
            <a:pPr marL="640594" lvl="1" indent="-174708">
              <a:buFont typeface="Arial" panose="020B0604020202020204" pitchFamily="34" charset="0"/>
              <a:buChar char="•"/>
            </a:pPr>
            <a:r>
              <a:rPr lang="en-AU" dirty="0"/>
              <a:t>In doing this, it is believed the teacher can also better understand why learners select particular learning strategies.</a:t>
            </a:r>
          </a:p>
          <a:p>
            <a:pPr marL="640594" lvl="1" indent="-174708">
              <a:buFont typeface="Arial" panose="020B0604020202020204" pitchFamily="34" charset="0"/>
              <a:buChar char="•"/>
            </a:pPr>
            <a:r>
              <a:rPr lang="en-AU" dirty="0"/>
              <a:t>As Littlewood’s study suggests, teachers can also possibly even predict which learning strategies students will naturally prefer and which ones they will need scaffolding with according to their strengths and weaknesses identified in learning style models.</a:t>
            </a:r>
          </a:p>
          <a:p>
            <a:pPr marL="640594" lvl="1" indent="-174708">
              <a:buFont typeface="Arial" panose="020B0604020202020204" pitchFamily="34" charset="0"/>
              <a:buChar char="•"/>
            </a:pPr>
            <a:r>
              <a:rPr lang="en-AU" dirty="0"/>
              <a:t>At the crux of this is </a:t>
            </a:r>
            <a:r>
              <a:rPr lang="en-AU" dirty="0" err="1"/>
              <a:t>Coffield’s</a:t>
            </a:r>
            <a:r>
              <a:rPr lang="en-AU" dirty="0"/>
              <a:t> claim that better self-awareness, provided it is accurate, may lead to more organised and effective approaches to teaching and learning.</a:t>
            </a:r>
          </a:p>
          <a:p>
            <a:pPr marL="174708" indent="-174708">
              <a:buFont typeface="Arial" panose="020B0604020202020204" pitchFamily="34" charset="0"/>
              <a:buChar char="•"/>
            </a:pPr>
            <a:endParaRPr lang="en-AU" dirty="0"/>
          </a:p>
          <a:p>
            <a:pPr marL="174708" indent="-174708">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8F23BCF7-05D4-442E-B57C-4B5BACB7FC50}" type="slidenum">
              <a:rPr lang="en-AU" smtClean="0"/>
              <a:t>14</a:t>
            </a:fld>
            <a:endParaRPr lang="en-AU"/>
          </a:p>
        </p:txBody>
      </p:sp>
    </p:spTree>
    <p:extLst>
      <p:ext uri="{BB962C8B-B14F-4D97-AF65-F5344CB8AC3E}">
        <p14:creationId xmlns:p14="http://schemas.microsoft.com/office/powerpoint/2010/main" val="178483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So, I have a learning style model for you. This is </a:t>
            </a:r>
            <a:r>
              <a:rPr lang="en-AU" dirty="0" err="1"/>
              <a:t>Gregorc’s</a:t>
            </a:r>
            <a:r>
              <a:rPr lang="en-AU" dirty="0"/>
              <a:t> model.</a:t>
            </a:r>
          </a:p>
          <a:p>
            <a:pPr marL="174708" indent="-174708">
              <a:buFont typeface="Arial" panose="020B0604020202020204" pitchFamily="34" charset="0"/>
              <a:buChar char="•"/>
            </a:pPr>
            <a:r>
              <a:rPr lang="en-AU" dirty="0"/>
              <a:t>And, what I’d like you to do now is consider the risks and rewards that have been identified and discuss with the person next to you how effective it might be as a resource for catering to individual differences.</a:t>
            </a:r>
          </a:p>
          <a:p>
            <a:pPr marL="174708" indent="-174708">
              <a:buFont typeface="Arial" panose="020B0604020202020204" pitchFamily="34" charset="0"/>
              <a:buChar char="•"/>
            </a:pPr>
            <a:endParaRPr lang="en-US" dirty="0"/>
          </a:p>
          <a:p>
            <a:r>
              <a:rPr lang="en-US" b="1" dirty="0">
                <a:latin typeface="Tw Cen MT" panose="020B0602020104020603" pitchFamily="34" charset="0"/>
              </a:rPr>
              <a:t>Post activity discussion</a:t>
            </a:r>
          </a:p>
          <a:p>
            <a:endParaRPr lang="en-AU" b="1" dirty="0">
              <a:latin typeface="Tw Cen MT" panose="020B0602020104020603" pitchFamily="34" charset="0"/>
            </a:endParaRPr>
          </a:p>
          <a:p>
            <a:pPr marL="174708" indent="-174708">
              <a:buFont typeface="Arial" panose="020B0604020202020204" pitchFamily="34" charset="0"/>
              <a:buChar char="•"/>
            </a:pPr>
            <a:r>
              <a:rPr lang="en-AU" dirty="0">
                <a:latin typeface="Tw Cen MT" panose="020B0602020104020603" pitchFamily="34" charset="0"/>
              </a:rPr>
              <a:t>How effectively do you feel this model captures different approaches to learning a second language?</a:t>
            </a:r>
          </a:p>
          <a:p>
            <a:pPr marL="174708" indent="-174708">
              <a:buFont typeface="Arial" panose="020B0604020202020204" pitchFamily="34" charset="0"/>
              <a:buChar char="•"/>
            </a:pPr>
            <a:r>
              <a:rPr lang="en-AU" dirty="0">
                <a:latin typeface="Tw Cen MT" panose="020B0602020104020603" pitchFamily="34" charset="0"/>
              </a:rPr>
              <a:t>Do you think you could use this model to achieve some of the rewards that we have identified? (</a:t>
            </a:r>
            <a:r>
              <a:rPr lang="en-AU" i="1" dirty="0">
                <a:latin typeface="Tw Cen MT" panose="020B0602020104020603" pitchFamily="34" charset="0"/>
              </a:rPr>
              <a:t>Pedagogical balance, learning metalanguage, metacognition &amp; student autonomy)</a:t>
            </a:r>
          </a:p>
          <a:p>
            <a:pPr marL="174708" indent="-174708">
              <a:buFont typeface="Arial" panose="020B0604020202020204" pitchFamily="34" charset="0"/>
              <a:buChar char="•"/>
            </a:pPr>
            <a:r>
              <a:rPr lang="en-AU" dirty="0">
                <a:latin typeface="Tw Cen MT" panose="020B0602020104020603" pitchFamily="34" charset="0"/>
              </a:rPr>
              <a:t>What might be some risks or limitations of this model?</a:t>
            </a:r>
          </a:p>
          <a:p>
            <a:pPr marL="174708" indent="-174708">
              <a:buFont typeface="Arial" panose="020B0604020202020204" pitchFamily="34" charset="0"/>
              <a:buChar char="•"/>
            </a:pPr>
            <a:endParaRPr lang="en-AU" dirty="0"/>
          </a:p>
          <a:p>
            <a:pPr marL="174708" indent="-174708">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8F23BCF7-05D4-442E-B57C-4B5BACB7FC50}" type="slidenum">
              <a:rPr lang="en-AU" smtClean="0"/>
              <a:t>15</a:t>
            </a:fld>
            <a:endParaRPr lang="en-AU"/>
          </a:p>
        </p:txBody>
      </p:sp>
    </p:spTree>
    <p:extLst>
      <p:ext uri="{BB962C8B-B14F-4D97-AF65-F5344CB8AC3E}">
        <p14:creationId xmlns:p14="http://schemas.microsoft.com/office/powerpoint/2010/main" val="3608867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Back to model for discussion</a:t>
            </a:r>
            <a:endParaRPr lang="en-AU" dirty="0"/>
          </a:p>
        </p:txBody>
      </p:sp>
      <p:sp>
        <p:nvSpPr>
          <p:cNvPr id="4" name="Slide Number Placeholder 3"/>
          <p:cNvSpPr>
            <a:spLocks noGrp="1"/>
          </p:cNvSpPr>
          <p:nvPr>
            <p:ph type="sldNum" sz="quarter" idx="10"/>
          </p:nvPr>
        </p:nvSpPr>
        <p:spPr/>
        <p:txBody>
          <a:bodyPr/>
          <a:lstStyle/>
          <a:p>
            <a:fld id="{8F23BCF7-05D4-442E-B57C-4B5BACB7FC50}" type="slidenum">
              <a:rPr lang="en-AU" smtClean="0"/>
              <a:t>16</a:t>
            </a:fld>
            <a:endParaRPr lang="en-AU"/>
          </a:p>
        </p:txBody>
      </p:sp>
    </p:spTree>
    <p:extLst>
      <p:ext uri="{BB962C8B-B14F-4D97-AF65-F5344CB8AC3E}">
        <p14:creationId xmlns:p14="http://schemas.microsoft.com/office/powerpoint/2010/main" val="3195413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solidFill>
                  <a:schemeClr val="tx1"/>
                </a:solidFill>
              </a:rPr>
              <a:t>So, to sum up, I have some suggested do’s and don’ts for catering to individual differences in the classroom.</a:t>
            </a:r>
          </a:p>
          <a:p>
            <a:pPr marL="174708" indent="-174708">
              <a:buFont typeface="Arial" panose="020B0604020202020204" pitchFamily="34" charset="0"/>
              <a:buChar char="•"/>
            </a:pPr>
            <a:r>
              <a:rPr lang="en-AU" b="1" dirty="0">
                <a:solidFill>
                  <a:schemeClr val="tx1"/>
                </a:solidFill>
              </a:rPr>
              <a:t>DO – Continue to assess</a:t>
            </a:r>
            <a:r>
              <a:rPr lang="en-AU" b="1" baseline="0" dirty="0">
                <a:solidFill>
                  <a:schemeClr val="tx1"/>
                </a:solidFill>
              </a:rPr>
              <a:t> students’ interests</a:t>
            </a:r>
            <a:r>
              <a:rPr lang="en-AU" baseline="0" dirty="0">
                <a:solidFill>
                  <a:schemeClr val="tx1"/>
                </a:solidFill>
              </a:rPr>
              <a:t>; Questionnaires, group discussions and getting to know you activities are widely used and are an important part of any new learning program. However, the information that we obtain from students during these activities can often be forgotten, so it’s important to actually try to record this information and use it to tailor supplementary and self-study material for our group of students.</a:t>
            </a:r>
          </a:p>
          <a:p>
            <a:pPr marL="174708" indent="-174708">
              <a:buFont typeface="Arial" panose="020B0604020202020204" pitchFamily="34" charset="0"/>
              <a:buChar char="•"/>
            </a:pPr>
            <a:r>
              <a:rPr lang="en-AU" b="1" baseline="0" dirty="0">
                <a:solidFill>
                  <a:schemeClr val="tx1"/>
                </a:solidFill>
              </a:rPr>
              <a:t>DO – Assess background knowledge regularly</a:t>
            </a:r>
            <a:r>
              <a:rPr lang="en-AU" b="0" baseline="0" dirty="0">
                <a:solidFill>
                  <a:schemeClr val="tx1"/>
                </a:solidFill>
              </a:rPr>
              <a:t>; </a:t>
            </a:r>
            <a:r>
              <a:rPr lang="en-AU" b="0" baseline="0" dirty="0" err="1">
                <a:solidFill>
                  <a:schemeClr val="tx1"/>
                </a:solidFill>
              </a:rPr>
              <a:t>Lethaby</a:t>
            </a:r>
            <a:r>
              <a:rPr lang="en-AU" b="0" baseline="0" dirty="0">
                <a:solidFill>
                  <a:schemeClr val="tx1"/>
                </a:solidFill>
              </a:rPr>
              <a:t> &amp; Harries identified this as one of the major factors affecting the learning outcomes of students. It is important to assess background knowledge of the specific language feature being taught as well as background knowledge of the topics and content used to teach it.</a:t>
            </a:r>
          </a:p>
          <a:p>
            <a:pPr marL="174708" indent="-174708">
              <a:buFont typeface="Arial" panose="020B0604020202020204" pitchFamily="34" charset="0"/>
              <a:buChar char="•"/>
            </a:pPr>
            <a:r>
              <a:rPr lang="en-AU" b="1" baseline="0" dirty="0">
                <a:solidFill>
                  <a:schemeClr val="tx1"/>
                </a:solidFill>
              </a:rPr>
              <a:t>DO – Teach learning strategies for developing core skills</a:t>
            </a:r>
            <a:r>
              <a:rPr lang="en-AU" b="0" baseline="0" dirty="0">
                <a:solidFill>
                  <a:schemeClr val="tx1"/>
                </a:solidFill>
              </a:rPr>
              <a:t>; Rather than focusing on teaching learning strategies to students based their identified learning style, learning style models could be used to inform the planning of core skills required for a course. Then, students can be provided with a range of appropriate strategies and encouraged to select those most appropriate to the task at hand.</a:t>
            </a:r>
          </a:p>
          <a:p>
            <a:pPr marL="174708" indent="-174708">
              <a:buFont typeface="Arial" panose="020B0604020202020204" pitchFamily="34" charset="0"/>
              <a:buChar char="•"/>
            </a:pPr>
            <a:r>
              <a:rPr lang="en-AU" b="1" baseline="0" dirty="0">
                <a:solidFill>
                  <a:schemeClr val="tx1"/>
                </a:solidFill>
              </a:rPr>
              <a:t>DO – Use learning style models with the aim of producing balanced, integrated learners</a:t>
            </a:r>
            <a:r>
              <a:rPr lang="en-AU" b="0" baseline="0" dirty="0">
                <a:solidFill>
                  <a:schemeClr val="tx1"/>
                </a:solidFill>
              </a:rPr>
              <a:t>; If you do decide that learning style models have a place in your curriculum, researchers such as Felder suggest that this should be their primary aim.</a:t>
            </a:r>
          </a:p>
          <a:p>
            <a:pPr marL="174708" indent="-174708">
              <a:buFont typeface="Arial" panose="020B0604020202020204" pitchFamily="34" charset="0"/>
              <a:buChar char="•"/>
            </a:pPr>
            <a:r>
              <a:rPr lang="en-AU" b="1" baseline="0" dirty="0">
                <a:solidFill>
                  <a:schemeClr val="tx1"/>
                </a:solidFill>
              </a:rPr>
              <a:t>DON’T – Pigeon hole / label students</a:t>
            </a:r>
            <a:r>
              <a:rPr lang="en-AU" b="0" baseline="0" dirty="0">
                <a:solidFill>
                  <a:schemeClr val="tx1"/>
                </a:solidFill>
              </a:rPr>
              <a:t>; This has typically been one of the major functions of learning style models. However, this is a controversial practice and may best be avoided until there is more clarity on the true impact of labelling students according to learning style preference.</a:t>
            </a:r>
          </a:p>
          <a:p>
            <a:pPr marL="174708" indent="-174708">
              <a:buFont typeface="Arial" panose="020B0604020202020204" pitchFamily="34" charset="0"/>
              <a:buChar char="•"/>
            </a:pPr>
            <a:r>
              <a:rPr lang="en-AU" b="1" baseline="0" dirty="0">
                <a:solidFill>
                  <a:schemeClr val="tx1"/>
                </a:solidFill>
              </a:rPr>
              <a:t>DON’T – Try to match instructional style to learning style</a:t>
            </a:r>
            <a:r>
              <a:rPr lang="en-AU" b="0" baseline="0" dirty="0">
                <a:solidFill>
                  <a:schemeClr val="tx1"/>
                </a:solidFill>
              </a:rPr>
              <a:t>; We’re still not sure whether or not this is effective, and in doing this, we’re not really encouraging students to develop as balanced, integrated learners.</a:t>
            </a:r>
          </a:p>
          <a:p>
            <a:pPr marL="174708" indent="-174708">
              <a:buFont typeface="Arial" panose="020B0604020202020204" pitchFamily="34" charset="0"/>
              <a:buChar char="•"/>
            </a:pPr>
            <a:r>
              <a:rPr lang="en-AU" b="1" baseline="0" dirty="0">
                <a:solidFill>
                  <a:schemeClr val="tx1"/>
                </a:solidFill>
              </a:rPr>
              <a:t>DON’T – Rely on ONE model</a:t>
            </a:r>
            <a:r>
              <a:rPr lang="en-AU" b="0" baseline="0" dirty="0"/>
              <a:t>; This point mainly refers to the model’s assessment instrument. If you do choose to assess learning styles, it would be worthwhile analysing a number of models to identify similarities and differences and conducting several tests in order to form a more reliable indicator of learner preferences.</a:t>
            </a:r>
          </a:p>
          <a:p>
            <a:pPr marL="174708" indent="-174708">
              <a:buFont typeface="Arial" panose="020B0604020202020204" pitchFamily="34" charset="0"/>
              <a:buChar char="•"/>
            </a:pPr>
            <a:r>
              <a:rPr lang="en-AU" b="1" baseline="0" dirty="0"/>
              <a:t>And finally, DON’T – Overload learners with learning stimulus</a:t>
            </a:r>
            <a:r>
              <a:rPr lang="en-AU" b="0" baseline="0" dirty="0"/>
              <a:t>; Perhaps you are aware of this concept, but Butcher believes that any additional learning stimulus such as visuals that do not directly support comprehension of a text are actually counterproductive for learning. So, trying to cater to different VARK preferences in a single lesson would not only be a LOT of extra work for teachers, but may actually be causing students more harm than good.</a:t>
            </a:r>
            <a:endParaRPr lang="en-AU" b="1" dirty="0"/>
          </a:p>
        </p:txBody>
      </p:sp>
      <p:sp>
        <p:nvSpPr>
          <p:cNvPr id="4" name="Slide Number Placeholder 3"/>
          <p:cNvSpPr>
            <a:spLocks noGrp="1"/>
          </p:cNvSpPr>
          <p:nvPr>
            <p:ph type="sldNum" sz="quarter" idx="10"/>
          </p:nvPr>
        </p:nvSpPr>
        <p:spPr/>
        <p:txBody>
          <a:bodyPr/>
          <a:lstStyle/>
          <a:p>
            <a:fld id="{8F23BCF7-05D4-442E-B57C-4B5BACB7FC50}" type="slidenum">
              <a:rPr lang="en-AU" smtClean="0"/>
              <a:t>17</a:t>
            </a:fld>
            <a:endParaRPr lang="en-AU"/>
          </a:p>
        </p:txBody>
      </p:sp>
    </p:spTree>
    <p:extLst>
      <p:ext uri="{BB962C8B-B14F-4D97-AF65-F5344CB8AC3E}">
        <p14:creationId xmlns:p14="http://schemas.microsoft.com/office/powerpoint/2010/main" val="1664872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So, in my opinion, teachers can still reap a multitude of rewards from the decades of research that has been conducted into learning style models.</a:t>
            </a:r>
          </a:p>
          <a:p>
            <a:pPr marL="174708" indent="-174708">
              <a:buFont typeface="Arial" panose="020B0604020202020204" pitchFamily="34" charset="0"/>
              <a:buChar char="•"/>
            </a:pPr>
            <a:r>
              <a:rPr lang="en-AU" dirty="0"/>
              <a:t>However, I think it’s also important to consider the very real risks that have been identified with regards to these models and continually adjust our teaching practices in response to them.</a:t>
            </a:r>
          </a:p>
          <a:p>
            <a:pPr marL="174708" indent="-174708">
              <a:buFont typeface="Arial" panose="020B0604020202020204" pitchFamily="34" charset="0"/>
              <a:buChar char="•"/>
            </a:pPr>
            <a:r>
              <a:rPr lang="en-AU" dirty="0"/>
              <a:t>I propose that teachers should now make their own educated decisions with regards to learning style models based on what they feel provides the most positive learning outcomes for their particular group of students.</a:t>
            </a:r>
          </a:p>
          <a:p>
            <a:pPr marL="174708" indent="-174708">
              <a:buFont typeface="Arial" panose="020B0604020202020204" pitchFamily="34" charset="0"/>
              <a:buChar char="•"/>
            </a:pPr>
            <a:r>
              <a:rPr lang="en-AU" dirty="0">
                <a:latin typeface="Tw Cen MT" panose="020B0602020104020603" pitchFamily="34" charset="0"/>
              </a:rPr>
              <a:t>Ultimately, I agree that teachers should present information in the most appropriate manner for our content and for the level of prior knowledge, ability, and interests of that particular set of students.</a:t>
            </a:r>
            <a:endParaRPr lang="en-AU" dirty="0"/>
          </a:p>
        </p:txBody>
      </p:sp>
      <p:sp>
        <p:nvSpPr>
          <p:cNvPr id="4" name="Slide Number Placeholder 3"/>
          <p:cNvSpPr>
            <a:spLocks noGrp="1"/>
          </p:cNvSpPr>
          <p:nvPr>
            <p:ph type="sldNum" sz="quarter" idx="10"/>
          </p:nvPr>
        </p:nvSpPr>
        <p:spPr/>
        <p:txBody>
          <a:bodyPr/>
          <a:lstStyle/>
          <a:p>
            <a:fld id="{8F23BCF7-05D4-442E-B57C-4B5BACB7FC50}" type="slidenum">
              <a:rPr lang="en-AU" smtClean="0"/>
              <a:t>18</a:t>
            </a:fld>
            <a:endParaRPr lang="en-AU"/>
          </a:p>
        </p:txBody>
      </p:sp>
    </p:spTree>
    <p:extLst>
      <p:ext uri="{BB962C8B-B14F-4D97-AF65-F5344CB8AC3E}">
        <p14:creationId xmlns:p14="http://schemas.microsoft.com/office/powerpoint/2010/main" val="2625655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Thanks for your attention.</a:t>
            </a:r>
          </a:p>
          <a:p>
            <a:pPr marL="174708" indent="-174708">
              <a:buFont typeface="Arial" panose="020B0604020202020204" pitchFamily="34" charset="0"/>
              <a:buChar char="•"/>
            </a:pPr>
            <a:r>
              <a:rPr lang="en-AU" dirty="0"/>
              <a:t>I hope you enjoy the rest of the day.</a:t>
            </a:r>
          </a:p>
        </p:txBody>
      </p:sp>
      <p:sp>
        <p:nvSpPr>
          <p:cNvPr id="4" name="Slide Number Placeholder 3"/>
          <p:cNvSpPr>
            <a:spLocks noGrp="1"/>
          </p:cNvSpPr>
          <p:nvPr>
            <p:ph type="sldNum" sz="quarter" idx="10"/>
          </p:nvPr>
        </p:nvSpPr>
        <p:spPr/>
        <p:txBody>
          <a:bodyPr/>
          <a:lstStyle/>
          <a:p>
            <a:fld id="{8F23BCF7-05D4-442E-B57C-4B5BACB7FC50}" type="slidenum">
              <a:rPr lang="en-AU" smtClean="0"/>
              <a:t>19</a:t>
            </a:fld>
            <a:endParaRPr lang="en-AU"/>
          </a:p>
        </p:txBody>
      </p:sp>
    </p:spTree>
    <p:extLst>
      <p:ext uri="{BB962C8B-B14F-4D97-AF65-F5344CB8AC3E}">
        <p14:creationId xmlns:p14="http://schemas.microsoft.com/office/powerpoint/2010/main" val="3164374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So, I’d like to begin by asking you to consider your current practices.</a:t>
            </a:r>
          </a:p>
          <a:p>
            <a:pPr marL="174708" indent="-174708">
              <a:buFont typeface="Arial" panose="020B0604020202020204" pitchFamily="34" charset="0"/>
              <a:buChar char="•"/>
            </a:pPr>
            <a:r>
              <a:rPr lang="en-AU" dirty="0"/>
              <a:t>Just turn to the person next to you and discuss these 3 questions;</a:t>
            </a:r>
          </a:p>
          <a:p>
            <a:pPr marL="640594" lvl="1" indent="-174708">
              <a:buFont typeface="Arial" panose="020B0604020202020204" pitchFamily="34" charset="0"/>
              <a:buChar char="•"/>
            </a:pPr>
            <a:r>
              <a:rPr lang="en-AU" sz="1200" dirty="0">
                <a:latin typeface="Tw Cen MT" panose="020B0602020104020603" pitchFamily="34" charset="0"/>
              </a:rPr>
              <a:t>How do you currently cater to individual differences in your class?</a:t>
            </a:r>
          </a:p>
          <a:p>
            <a:pPr marL="640594" lvl="1" indent="-174708">
              <a:buFont typeface="Arial" panose="020B0604020202020204" pitchFamily="34" charset="0"/>
              <a:buChar char="•"/>
            </a:pPr>
            <a:r>
              <a:rPr lang="en-AU" sz="1200" dirty="0">
                <a:latin typeface="Tw Cen MT" panose="020B0602020104020603" pitchFamily="34" charset="0"/>
              </a:rPr>
              <a:t>Do you use learning style models? </a:t>
            </a:r>
          </a:p>
          <a:p>
            <a:pPr marL="640594" lvl="1" indent="-174708">
              <a:buFont typeface="Arial" panose="020B0604020202020204" pitchFamily="34" charset="0"/>
              <a:buChar char="•"/>
            </a:pPr>
            <a:r>
              <a:rPr lang="en-AU" sz="1200" dirty="0">
                <a:latin typeface="Tw Cen MT" panose="020B0602020104020603" pitchFamily="34" charset="0"/>
              </a:rPr>
              <a:t>How do you measure the effectiveness of your approaches?</a:t>
            </a:r>
            <a:br>
              <a:rPr lang="en-AU" sz="1200" dirty="0">
                <a:latin typeface="Tw Cen MT" panose="020B0602020104020603" pitchFamily="34" charset="0"/>
              </a:rPr>
            </a:br>
            <a:endParaRPr lang="en-AU" sz="1200" dirty="0">
              <a:latin typeface="Tw Cen MT" panose="020B0602020104020603" pitchFamily="34" charset="0"/>
            </a:endParaRPr>
          </a:p>
        </p:txBody>
      </p:sp>
      <p:sp>
        <p:nvSpPr>
          <p:cNvPr id="4" name="Slide Number Placeholder 3"/>
          <p:cNvSpPr>
            <a:spLocks noGrp="1"/>
          </p:cNvSpPr>
          <p:nvPr>
            <p:ph type="sldNum" sz="quarter" idx="10"/>
          </p:nvPr>
        </p:nvSpPr>
        <p:spPr/>
        <p:txBody>
          <a:bodyPr/>
          <a:lstStyle/>
          <a:p>
            <a:fld id="{8F23BCF7-05D4-442E-B57C-4B5BACB7FC50}" type="slidenum">
              <a:rPr lang="en-AU" smtClean="0"/>
              <a:t>2</a:t>
            </a:fld>
            <a:endParaRPr lang="en-AU"/>
          </a:p>
        </p:txBody>
      </p:sp>
    </p:spTree>
    <p:extLst>
      <p:ext uri="{BB962C8B-B14F-4D97-AF65-F5344CB8AC3E}">
        <p14:creationId xmlns:p14="http://schemas.microsoft.com/office/powerpoint/2010/main" val="22738827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8F23BCF7-05D4-442E-B57C-4B5BACB7FC50}" type="slidenum">
              <a:rPr lang="en-AU" smtClean="0"/>
              <a:t>20</a:t>
            </a:fld>
            <a:endParaRPr lang="en-AU"/>
          </a:p>
        </p:txBody>
      </p:sp>
    </p:spTree>
    <p:extLst>
      <p:ext uri="{BB962C8B-B14F-4D97-AF65-F5344CB8AC3E}">
        <p14:creationId xmlns:p14="http://schemas.microsoft.com/office/powerpoint/2010/main" val="1044694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Ok, so to get started – It’s important to identify that one of the main ongoing issues with learning styles is that there has been confusion over how to clearly define the concept.</a:t>
            </a:r>
          </a:p>
          <a:p>
            <a:pPr marL="174708" indent="-174708">
              <a:buFont typeface="Arial" panose="020B0604020202020204" pitchFamily="34" charset="0"/>
              <a:buChar char="•"/>
            </a:pPr>
            <a:r>
              <a:rPr lang="en-AU" dirty="0"/>
              <a:t>Some definitions take into account many elements of individual differences such as; sensory modality preference, motivation, cognitive and metacognitive factors while others refer to only one specific element.</a:t>
            </a:r>
          </a:p>
          <a:p>
            <a:pPr marL="174708" indent="-174708">
              <a:buFont typeface="Arial" panose="020B0604020202020204" pitchFamily="34" charset="0"/>
              <a:buChar char="•"/>
            </a:pPr>
            <a:r>
              <a:rPr lang="en-AU" dirty="0"/>
              <a:t>So, for the purposes of this presentation, I am referring to Keefe’s original definition which you can see here.</a:t>
            </a:r>
          </a:p>
        </p:txBody>
      </p:sp>
      <p:sp>
        <p:nvSpPr>
          <p:cNvPr id="4" name="Slide Number Placeholder 3"/>
          <p:cNvSpPr>
            <a:spLocks noGrp="1"/>
          </p:cNvSpPr>
          <p:nvPr>
            <p:ph type="sldNum" sz="quarter" idx="10"/>
          </p:nvPr>
        </p:nvSpPr>
        <p:spPr/>
        <p:txBody>
          <a:bodyPr/>
          <a:lstStyle/>
          <a:p>
            <a:fld id="{8F23BCF7-05D4-442E-B57C-4B5BACB7FC50}" type="slidenum">
              <a:rPr lang="en-AU" smtClean="0"/>
              <a:t>3</a:t>
            </a:fld>
            <a:endParaRPr lang="en-AU"/>
          </a:p>
        </p:txBody>
      </p:sp>
    </p:spTree>
    <p:extLst>
      <p:ext uri="{BB962C8B-B14F-4D97-AF65-F5344CB8AC3E}">
        <p14:creationId xmlns:p14="http://schemas.microsoft.com/office/powerpoint/2010/main" val="2418332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Now, before I begin talking about the risks, I just want to highlight 10 of the more commonly used learning style models.</a:t>
            </a:r>
          </a:p>
          <a:p>
            <a:pPr marL="174708" indent="-174708">
              <a:buFont typeface="Arial" panose="020B0604020202020204" pitchFamily="34" charset="0"/>
              <a:buChar char="•"/>
            </a:pPr>
            <a:r>
              <a:rPr lang="en-AU" dirty="0"/>
              <a:t>And, I’m sure you have heard of the VAK or VARK model which refers solely to sensory modality preferences.</a:t>
            </a:r>
          </a:p>
          <a:p>
            <a:pPr marL="174708" indent="-174708">
              <a:buFont typeface="Arial" panose="020B0604020202020204" pitchFamily="34" charset="0"/>
              <a:buChar char="•"/>
            </a:pPr>
            <a:r>
              <a:rPr lang="en-AU" dirty="0"/>
              <a:t>But, have you heard of some of the others?</a:t>
            </a:r>
          </a:p>
        </p:txBody>
      </p:sp>
      <p:sp>
        <p:nvSpPr>
          <p:cNvPr id="4" name="Slide Number Placeholder 3"/>
          <p:cNvSpPr>
            <a:spLocks noGrp="1"/>
          </p:cNvSpPr>
          <p:nvPr>
            <p:ph type="sldNum" sz="quarter" idx="10"/>
          </p:nvPr>
        </p:nvSpPr>
        <p:spPr/>
        <p:txBody>
          <a:bodyPr/>
          <a:lstStyle/>
          <a:p>
            <a:fld id="{8F23BCF7-05D4-442E-B57C-4B5BACB7FC50}" type="slidenum">
              <a:rPr lang="en-AU" smtClean="0"/>
              <a:t>4</a:t>
            </a:fld>
            <a:endParaRPr lang="en-AU"/>
          </a:p>
        </p:txBody>
      </p:sp>
    </p:spTree>
    <p:extLst>
      <p:ext uri="{BB962C8B-B14F-4D97-AF65-F5344CB8AC3E}">
        <p14:creationId xmlns:p14="http://schemas.microsoft.com/office/powerpoint/2010/main" val="3719126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F23BCF7-05D4-442E-B57C-4B5BACB7FC50}" type="slidenum">
              <a:rPr lang="en-AU" smtClean="0"/>
              <a:t>5</a:t>
            </a:fld>
            <a:endParaRPr lang="en-AU"/>
          </a:p>
        </p:txBody>
      </p:sp>
    </p:spTree>
    <p:extLst>
      <p:ext uri="{BB962C8B-B14F-4D97-AF65-F5344CB8AC3E}">
        <p14:creationId xmlns:p14="http://schemas.microsoft.com/office/powerpoint/2010/main" val="3449082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Ok, so firstly let’s look at the major risks</a:t>
            </a:r>
          </a:p>
          <a:p>
            <a:pPr marL="174708" indent="-174708">
              <a:buFont typeface="Arial" panose="020B0604020202020204" pitchFamily="34" charset="0"/>
              <a:buChar char="•"/>
            </a:pPr>
            <a:r>
              <a:rPr lang="en-AU" dirty="0"/>
              <a:t>Now, it’s important to note that the majority of recent arguments against learning styles are targeted at the VAK or VARK model.</a:t>
            </a:r>
          </a:p>
          <a:p>
            <a:pPr marL="174708" indent="-174708">
              <a:buFont typeface="Arial" panose="020B0604020202020204" pitchFamily="34" charset="0"/>
              <a:buChar char="•"/>
            </a:pPr>
            <a:r>
              <a:rPr lang="en-AU" dirty="0"/>
              <a:t>In a recent paper published in the ELT Journal, </a:t>
            </a:r>
            <a:r>
              <a:rPr lang="en-AU" dirty="0" err="1"/>
              <a:t>Lethaby</a:t>
            </a:r>
            <a:r>
              <a:rPr lang="en-AU" dirty="0"/>
              <a:t> and Harries spoke about the concept of neuromyths, which are generated by the misunderstanding or misinterpretation of brain research.</a:t>
            </a:r>
          </a:p>
          <a:p>
            <a:pPr marL="640594" lvl="1" indent="-174708">
              <a:buFont typeface="Arial" panose="020B0604020202020204" pitchFamily="34" charset="0"/>
              <a:buChar char="•"/>
            </a:pPr>
            <a:r>
              <a:rPr lang="en-AU" dirty="0"/>
              <a:t>And, they propose that it’s incorrect to assume only one sensory modality is involved in learning.</a:t>
            </a:r>
          </a:p>
          <a:p>
            <a:pPr marL="640594" lvl="1" indent="-174708">
              <a:buFont typeface="Arial" panose="020B0604020202020204" pitchFamily="34" charset="0"/>
              <a:buChar char="•"/>
            </a:pPr>
            <a:r>
              <a:rPr lang="en-AU" dirty="0"/>
              <a:t>But, on reading this, I thought typically, teachers only refer to VARK sensory modalities as a preference; We generally don’t assume that this model identifies the sole sensory modality used for learning.</a:t>
            </a:r>
          </a:p>
          <a:p>
            <a:pPr marL="640594" lvl="1" indent="-174708">
              <a:buFont typeface="Arial" panose="020B0604020202020204" pitchFamily="34" charset="0"/>
              <a:buChar char="•"/>
            </a:pPr>
            <a:r>
              <a:rPr lang="en-AU" dirty="0"/>
              <a:t>However, despite this awareness, what still tends to happen is students are labelled as visual or auditory learners for example based on these preferences, and what critics have gone on to suggest is that this labelling process may actually be quite damaging for their learning, not only of English but learning in general.</a:t>
            </a:r>
          </a:p>
        </p:txBody>
      </p:sp>
      <p:sp>
        <p:nvSpPr>
          <p:cNvPr id="4" name="Slide Number Placeholder 3"/>
          <p:cNvSpPr>
            <a:spLocks noGrp="1"/>
          </p:cNvSpPr>
          <p:nvPr>
            <p:ph type="sldNum" sz="quarter" idx="10"/>
          </p:nvPr>
        </p:nvSpPr>
        <p:spPr/>
        <p:txBody>
          <a:bodyPr/>
          <a:lstStyle/>
          <a:p>
            <a:fld id="{8F23BCF7-05D4-442E-B57C-4B5BACB7FC50}" type="slidenum">
              <a:rPr lang="en-AU" smtClean="0"/>
              <a:t>6</a:t>
            </a:fld>
            <a:endParaRPr lang="en-AU"/>
          </a:p>
        </p:txBody>
      </p:sp>
    </p:spTree>
    <p:extLst>
      <p:ext uri="{BB962C8B-B14F-4D97-AF65-F5344CB8AC3E}">
        <p14:creationId xmlns:p14="http://schemas.microsoft.com/office/powerpoint/2010/main" val="510997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And, here are some of the reasons why…</a:t>
            </a:r>
          </a:p>
          <a:p>
            <a:pPr marL="174708" indent="-174708">
              <a:buFont typeface="Arial" panose="020B0604020202020204" pitchFamily="34" charset="0"/>
              <a:buChar char="•"/>
            </a:pPr>
            <a:r>
              <a:rPr lang="en-AU" b="1" dirty="0"/>
              <a:t>First of all</a:t>
            </a:r>
            <a:r>
              <a:rPr lang="en-AU" dirty="0"/>
              <a:t>, it can effect students’ self-efficacy and engagement. </a:t>
            </a:r>
          </a:p>
          <a:p>
            <a:pPr marL="640594" lvl="1" indent="-174708">
              <a:buFont typeface="Arial" panose="020B0604020202020204" pitchFamily="34" charset="0"/>
              <a:buChar char="•"/>
            </a:pPr>
            <a:r>
              <a:rPr lang="en-AU" dirty="0"/>
              <a:t>If a student believes they are a visual learner for instance, they could develop negative attitudes towards language input that is not supported with visuals which may affect their motivation and ultimately disadvantage their language learning.</a:t>
            </a:r>
          </a:p>
          <a:p>
            <a:pPr marL="174708" indent="-174708">
              <a:buFont typeface="Arial" panose="020B0604020202020204" pitchFamily="34" charset="0"/>
              <a:buChar char="•"/>
            </a:pPr>
            <a:r>
              <a:rPr lang="en-AU" b="1" dirty="0"/>
              <a:t>And secondly</a:t>
            </a:r>
            <a:r>
              <a:rPr lang="en-AU" dirty="0"/>
              <a:t>, the idea that teaching to preferred learning styles enhances learning, known as the ‘meshing hypothesis’ may in fact have no </a:t>
            </a:r>
            <a:r>
              <a:rPr lang="en-AU" b="0" u="sng" dirty="0"/>
              <a:t>valid</a:t>
            </a:r>
            <a:r>
              <a:rPr lang="en-AU" dirty="0"/>
              <a:t> experimental support.</a:t>
            </a:r>
          </a:p>
          <a:p>
            <a:pPr marL="640594" lvl="1" indent="-174708">
              <a:buFont typeface="Arial" panose="020B0604020202020204" pitchFamily="34" charset="0"/>
              <a:buChar char="•"/>
            </a:pPr>
            <a:r>
              <a:rPr lang="en-AU" dirty="0"/>
              <a:t>In a major study published by </a:t>
            </a:r>
            <a:r>
              <a:rPr lang="en-AU" dirty="0" err="1"/>
              <a:t>Rogowski</a:t>
            </a:r>
            <a:r>
              <a:rPr lang="en-AU" dirty="0"/>
              <a:t> in 2015, teaching to preferred sensory modality did not appear to significantly affect test results.</a:t>
            </a:r>
          </a:p>
          <a:p>
            <a:pPr marL="640594" lvl="1" indent="-174708">
              <a:buFont typeface="Arial" panose="020B0604020202020204" pitchFamily="34" charset="0"/>
              <a:buChar char="•"/>
            </a:pPr>
            <a:r>
              <a:rPr lang="en-AU" dirty="0" err="1"/>
              <a:t>Coffield</a:t>
            </a:r>
            <a:r>
              <a:rPr lang="en-AU" dirty="0"/>
              <a:t> and associates also noted that many of the studies conducted to test learning style models were based on small-scale applications to specific students.</a:t>
            </a:r>
          </a:p>
        </p:txBody>
      </p:sp>
      <p:sp>
        <p:nvSpPr>
          <p:cNvPr id="4" name="Slide Number Placeholder 3"/>
          <p:cNvSpPr>
            <a:spLocks noGrp="1"/>
          </p:cNvSpPr>
          <p:nvPr>
            <p:ph type="sldNum" sz="quarter" idx="10"/>
          </p:nvPr>
        </p:nvSpPr>
        <p:spPr/>
        <p:txBody>
          <a:bodyPr/>
          <a:lstStyle/>
          <a:p>
            <a:fld id="{8F23BCF7-05D4-442E-B57C-4B5BACB7FC50}" type="slidenum">
              <a:rPr lang="en-AU" smtClean="0"/>
              <a:t>7</a:t>
            </a:fld>
            <a:endParaRPr lang="en-AU"/>
          </a:p>
        </p:txBody>
      </p:sp>
    </p:spTree>
    <p:extLst>
      <p:ext uri="{BB962C8B-B14F-4D97-AF65-F5344CB8AC3E}">
        <p14:creationId xmlns:p14="http://schemas.microsoft.com/office/powerpoint/2010/main" val="3262923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r>
              <a:rPr lang="en-AU" dirty="0"/>
              <a:t>Another risk, particularly of the VARK model is the </a:t>
            </a:r>
            <a:r>
              <a:rPr lang="en-AU" b="1" dirty="0"/>
              <a:t>validity of the assessment instruments </a:t>
            </a:r>
            <a:r>
              <a:rPr lang="en-AU" dirty="0"/>
              <a:t>used to identify preferences.</a:t>
            </a:r>
          </a:p>
          <a:p>
            <a:pPr marL="640594" lvl="1" indent="-174708" defTabSz="931774">
              <a:buFont typeface="Arial" panose="020B0604020202020204" pitchFamily="34" charset="0"/>
              <a:buChar char="•"/>
              <a:defRPr/>
            </a:pPr>
            <a:r>
              <a:rPr lang="en-AU" dirty="0"/>
              <a:t>In this particular example, 40% of students.....</a:t>
            </a:r>
          </a:p>
          <a:p>
            <a:pPr marL="640594" lvl="1" indent="-174708" defTabSz="931774">
              <a:buFont typeface="Arial" panose="020B0604020202020204" pitchFamily="34" charset="0"/>
              <a:buChar char="•"/>
              <a:defRPr/>
            </a:pPr>
            <a:r>
              <a:rPr lang="en-AU" dirty="0"/>
              <a:t>Reiner &amp; Willingham pose a pivotal question in their argument against learning styles which is that; “If I told you that I want to teach you something, and asked you whether you would rather learn it by seeing a slideshow, reading it as text, hearing it as a podcast, or enacting it in a series of movements, do you think you could answer without first asking what you were to learn?”</a:t>
            </a:r>
          </a:p>
        </p:txBody>
      </p:sp>
      <p:sp>
        <p:nvSpPr>
          <p:cNvPr id="4" name="Slide Number Placeholder 3"/>
          <p:cNvSpPr>
            <a:spLocks noGrp="1"/>
          </p:cNvSpPr>
          <p:nvPr>
            <p:ph type="sldNum" sz="quarter" idx="10"/>
          </p:nvPr>
        </p:nvSpPr>
        <p:spPr/>
        <p:txBody>
          <a:bodyPr/>
          <a:lstStyle/>
          <a:p>
            <a:fld id="{8F23BCF7-05D4-442E-B57C-4B5BACB7FC50}" type="slidenum">
              <a:rPr lang="en-AU" smtClean="0"/>
              <a:t>8</a:t>
            </a:fld>
            <a:endParaRPr lang="en-AU"/>
          </a:p>
        </p:txBody>
      </p:sp>
    </p:spTree>
    <p:extLst>
      <p:ext uri="{BB962C8B-B14F-4D97-AF65-F5344CB8AC3E}">
        <p14:creationId xmlns:p14="http://schemas.microsoft.com/office/powerpoint/2010/main" val="3827178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AU" dirty="0"/>
              <a:t>So, are there risks associated with </a:t>
            </a:r>
            <a:r>
              <a:rPr lang="en-AU" b="1" dirty="0"/>
              <a:t>other learning style models</a:t>
            </a:r>
            <a:r>
              <a:rPr lang="en-AU" dirty="0"/>
              <a:t>? </a:t>
            </a:r>
            <a:r>
              <a:rPr lang="en-AU" u="sng" dirty="0"/>
              <a:t>Yes, there are.</a:t>
            </a:r>
            <a:endParaRPr lang="en-AU" dirty="0"/>
          </a:p>
          <a:p>
            <a:pPr marL="174708" indent="-174708">
              <a:buFont typeface="Arial" panose="020B0604020202020204" pitchFamily="34" charset="0"/>
              <a:buChar char="•"/>
            </a:pPr>
            <a:r>
              <a:rPr lang="en-AU" dirty="0" err="1"/>
              <a:t>Coffield</a:t>
            </a:r>
            <a:r>
              <a:rPr lang="en-AU" dirty="0"/>
              <a:t> et al identified </a:t>
            </a:r>
            <a:r>
              <a:rPr lang="en-AU" b="1" dirty="0"/>
              <a:t>71</a:t>
            </a:r>
            <a:r>
              <a:rPr lang="en-AU" dirty="0"/>
              <a:t> different models in their critical review, and this in itself poses a risk. How can teachers possibly feel confident in using learning style models when the field itself is so divided and a single-unified model for language learning does not exist?</a:t>
            </a:r>
          </a:p>
        </p:txBody>
      </p:sp>
      <p:sp>
        <p:nvSpPr>
          <p:cNvPr id="4" name="Slide Number Placeholder 3"/>
          <p:cNvSpPr>
            <a:spLocks noGrp="1"/>
          </p:cNvSpPr>
          <p:nvPr>
            <p:ph type="sldNum" sz="quarter" idx="10"/>
          </p:nvPr>
        </p:nvSpPr>
        <p:spPr/>
        <p:txBody>
          <a:bodyPr/>
          <a:lstStyle/>
          <a:p>
            <a:fld id="{8F23BCF7-05D4-442E-B57C-4B5BACB7FC50}" type="slidenum">
              <a:rPr lang="en-AU" smtClean="0"/>
              <a:t>9</a:t>
            </a:fld>
            <a:endParaRPr lang="en-AU"/>
          </a:p>
        </p:txBody>
      </p:sp>
    </p:spTree>
    <p:extLst>
      <p:ext uri="{BB962C8B-B14F-4D97-AF65-F5344CB8AC3E}">
        <p14:creationId xmlns:p14="http://schemas.microsoft.com/office/powerpoint/2010/main" val="405540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4943FE-F858-4A25-8DA0-66B6188599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xmlns="" id="{F2277BEF-4C47-4950-B7DA-1870F0F1E6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xmlns="" id="{1F8E8D89-FD75-4C98-800C-B0FA54ECF3B4}"/>
              </a:ext>
            </a:extLst>
          </p:cNvPr>
          <p:cNvSpPr>
            <a:spLocks noGrp="1"/>
          </p:cNvSpPr>
          <p:nvPr>
            <p:ph type="dt" sz="half" idx="10"/>
          </p:nvPr>
        </p:nvSpPr>
        <p:spPr/>
        <p:txBody>
          <a:bodyPr/>
          <a:lstStyle/>
          <a:p>
            <a:fld id="{0E6C0D95-A6C6-4145-92BA-47924E0C2774}" type="datetimeFigureOut">
              <a:rPr lang="en-AU" smtClean="0"/>
              <a:t>8/08/2017</a:t>
            </a:fld>
            <a:endParaRPr lang="en-AU"/>
          </a:p>
        </p:txBody>
      </p:sp>
      <p:sp>
        <p:nvSpPr>
          <p:cNvPr id="5" name="Footer Placeholder 4">
            <a:extLst>
              <a:ext uri="{FF2B5EF4-FFF2-40B4-BE49-F238E27FC236}">
                <a16:creationId xmlns:a16="http://schemas.microsoft.com/office/drawing/2014/main" xmlns="" id="{9C0B32D6-7BF6-4D50-937F-AD03F5D75B9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38C647F5-ABCE-4176-B62C-34BDAB9705DF}"/>
              </a:ext>
            </a:extLst>
          </p:cNvPr>
          <p:cNvSpPr>
            <a:spLocks noGrp="1"/>
          </p:cNvSpPr>
          <p:nvPr>
            <p:ph type="sldNum" sz="quarter" idx="12"/>
          </p:nvPr>
        </p:nvSpPr>
        <p:spPr/>
        <p:txBody>
          <a:bodyPr/>
          <a:lstStyle/>
          <a:p>
            <a:fld id="{7EE80B86-8CA8-4F4B-8151-46074277613D}" type="slidenum">
              <a:rPr lang="en-AU" smtClean="0"/>
              <a:t>‹#›</a:t>
            </a:fld>
            <a:endParaRPr lang="en-AU"/>
          </a:p>
        </p:txBody>
      </p:sp>
    </p:spTree>
    <p:extLst>
      <p:ext uri="{BB962C8B-B14F-4D97-AF65-F5344CB8AC3E}">
        <p14:creationId xmlns:p14="http://schemas.microsoft.com/office/powerpoint/2010/main" val="325654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7ECAE4-15B8-49AA-A1FC-B8FC1CB06E4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xmlns="" id="{1CFA144D-B307-41C0-8A43-2C48007BF4F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753949F3-13ED-4436-AE90-F0014C091AF7}"/>
              </a:ext>
            </a:extLst>
          </p:cNvPr>
          <p:cNvSpPr>
            <a:spLocks noGrp="1"/>
          </p:cNvSpPr>
          <p:nvPr>
            <p:ph type="dt" sz="half" idx="10"/>
          </p:nvPr>
        </p:nvSpPr>
        <p:spPr/>
        <p:txBody>
          <a:bodyPr/>
          <a:lstStyle/>
          <a:p>
            <a:fld id="{0E6C0D95-A6C6-4145-92BA-47924E0C2774}" type="datetimeFigureOut">
              <a:rPr lang="en-AU" smtClean="0"/>
              <a:t>8/08/2017</a:t>
            </a:fld>
            <a:endParaRPr lang="en-AU"/>
          </a:p>
        </p:txBody>
      </p:sp>
      <p:sp>
        <p:nvSpPr>
          <p:cNvPr id="5" name="Footer Placeholder 4">
            <a:extLst>
              <a:ext uri="{FF2B5EF4-FFF2-40B4-BE49-F238E27FC236}">
                <a16:creationId xmlns:a16="http://schemas.microsoft.com/office/drawing/2014/main" xmlns="" id="{489D1F1B-6839-4B5E-B0BD-FB616204C28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8D6A1522-68A2-4246-B8CF-9F44242F52D3}"/>
              </a:ext>
            </a:extLst>
          </p:cNvPr>
          <p:cNvSpPr>
            <a:spLocks noGrp="1"/>
          </p:cNvSpPr>
          <p:nvPr>
            <p:ph type="sldNum" sz="quarter" idx="12"/>
          </p:nvPr>
        </p:nvSpPr>
        <p:spPr/>
        <p:txBody>
          <a:bodyPr/>
          <a:lstStyle/>
          <a:p>
            <a:fld id="{7EE80B86-8CA8-4F4B-8151-46074277613D}" type="slidenum">
              <a:rPr lang="en-AU" smtClean="0"/>
              <a:t>‹#›</a:t>
            </a:fld>
            <a:endParaRPr lang="en-AU"/>
          </a:p>
        </p:txBody>
      </p:sp>
    </p:spTree>
    <p:extLst>
      <p:ext uri="{BB962C8B-B14F-4D97-AF65-F5344CB8AC3E}">
        <p14:creationId xmlns:p14="http://schemas.microsoft.com/office/powerpoint/2010/main" val="222022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BE78C4A-1F5F-4A9F-9259-C692CB298B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xmlns="" id="{FF0303CE-6E99-40B3-BDA3-63ADC0C12F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A7EBD6EC-6DD7-4757-9305-C6EBC9E15987}"/>
              </a:ext>
            </a:extLst>
          </p:cNvPr>
          <p:cNvSpPr>
            <a:spLocks noGrp="1"/>
          </p:cNvSpPr>
          <p:nvPr>
            <p:ph type="dt" sz="half" idx="10"/>
          </p:nvPr>
        </p:nvSpPr>
        <p:spPr/>
        <p:txBody>
          <a:bodyPr/>
          <a:lstStyle/>
          <a:p>
            <a:fld id="{0E6C0D95-A6C6-4145-92BA-47924E0C2774}" type="datetimeFigureOut">
              <a:rPr lang="en-AU" smtClean="0"/>
              <a:t>8/08/2017</a:t>
            </a:fld>
            <a:endParaRPr lang="en-AU"/>
          </a:p>
        </p:txBody>
      </p:sp>
      <p:sp>
        <p:nvSpPr>
          <p:cNvPr id="5" name="Footer Placeholder 4">
            <a:extLst>
              <a:ext uri="{FF2B5EF4-FFF2-40B4-BE49-F238E27FC236}">
                <a16:creationId xmlns:a16="http://schemas.microsoft.com/office/drawing/2014/main" xmlns="" id="{A9497381-4DB8-4970-8060-A88DE22AAF8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B2CD4976-E584-4FA2-A340-AE2A4F565B85}"/>
              </a:ext>
            </a:extLst>
          </p:cNvPr>
          <p:cNvSpPr>
            <a:spLocks noGrp="1"/>
          </p:cNvSpPr>
          <p:nvPr>
            <p:ph type="sldNum" sz="quarter" idx="12"/>
          </p:nvPr>
        </p:nvSpPr>
        <p:spPr/>
        <p:txBody>
          <a:bodyPr/>
          <a:lstStyle/>
          <a:p>
            <a:fld id="{7EE80B86-8CA8-4F4B-8151-46074277613D}" type="slidenum">
              <a:rPr lang="en-AU" smtClean="0"/>
              <a:t>‹#›</a:t>
            </a:fld>
            <a:endParaRPr lang="en-AU"/>
          </a:p>
        </p:txBody>
      </p:sp>
    </p:spTree>
    <p:extLst>
      <p:ext uri="{BB962C8B-B14F-4D97-AF65-F5344CB8AC3E}">
        <p14:creationId xmlns:p14="http://schemas.microsoft.com/office/powerpoint/2010/main" val="2831131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D62D71-0E55-43CE-AA47-D4B9DBE2283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096C2FB5-9B4C-4752-AAAC-091E5630E7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1927FEF0-4462-4A54-9BCB-0A1A0BA33E14}"/>
              </a:ext>
            </a:extLst>
          </p:cNvPr>
          <p:cNvSpPr>
            <a:spLocks noGrp="1"/>
          </p:cNvSpPr>
          <p:nvPr>
            <p:ph type="dt" sz="half" idx="10"/>
          </p:nvPr>
        </p:nvSpPr>
        <p:spPr/>
        <p:txBody>
          <a:bodyPr/>
          <a:lstStyle/>
          <a:p>
            <a:fld id="{0E6C0D95-A6C6-4145-92BA-47924E0C2774}" type="datetimeFigureOut">
              <a:rPr lang="en-AU" smtClean="0"/>
              <a:t>8/08/2017</a:t>
            </a:fld>
            <a:endParaRPr lang="en-AU"/>
          </a:p>
        </p:txBody>
      </p:sp>
      <p:sp>
        <p:nvSpPr>
          <p:cNvPr id="5" name="Footer Placeholder 4">
            <a:extLst>
              <a:ext uri="{FF2B5EF4-FFF2-40B4-BE49-F238E27FC236}">
                <a16:creationId xmlns:a16="http://schemas.microsoft.com/office/drawing/2014/main" xmlns="" id="{962D8400-AA4E-4EB9-97EB-A9FAA3435D5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39DE2BFE-2684-48CF-9CC3-9D4F27341EB0}"/>
              </a:ext>
            </a:extLst>
          </p:cNvPr>
          <p:cNvSpPr>
            <a:spLocks noGrp="1"/>
          </p:cNvSpPr>
          <p:nvPr>
            <p:ph type="sldNum" sz="quarter" idx="12"/>
          </p:nvPr>
        </p:nvSpPr>
        <p:spPr/>
        <p:txBody>
          <a:bodyPr/>
          <a:lstStyle/>
          <a:p>
            <a:fld id="{7EE80B86-8CA8-4F4B-8151-46074277613D}" type="slidenum">
              <a:rPr lang="en-AU" smtClean="0"/>
              <a:t>‹#›</a:t>
            </a:fld>
            <a:endParaRPr lang="en-AU"/>
          </a:p>
        </p:txBody>
      </p:sp>
    </p:spTree>
    <p:extLst>
      <p:ext uri="{BB962C8B-B14F-4D97-AF65-F5344CB8AC3E}">
        <p14:creationId xmlns:p14="http://schemas.microsoft.com/office/powerpoint/2010/main" val="288638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178EE7-2FF4-4FC9-814B-84D4FAD68D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xmlns="" id="{B4EA1815-D968-4822-9D4C-A39045F128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980B4912-7962-484F-A18D-FA63FD7EA6B1}"/>
              </a:ext>
            </a:extLst>
          </p:cNvPr>
          <p:cNvSpPr>
            <a:spLocks noGrp="1"/>
          </p:cNvSpPr>
          <p:nvPr>
            <p:ph type="dt" sz="half" idx="10"/>
          </p:nvPr>
        </p:nvSpPr>
        <p:spPr/>
        <p:txBody>
          <a:bodyPr/>
          <a:lstStyle/>
          <a:p>
            <a:fld id="{0E6C0D95-A6C6-4145-92BA-47924E0C2774}" type="datetimeFigureOut">
              <a:rPr lang="en-AU" smtClean="0"/>
              <a:t>8/08/2017</a:t>
            </a:fld>
            <a:endParaRPr lang="en-AU"/>
          </a:p>
        </p:txBody>
      </p:sp>
      <p:sp>
        <p:nvSpPr>
          <p:cNvPr id="5" name="Footer Placeholder 4">
            <a:extLst>
              <a:ext uri="{FF2B5EF4-FFF2-40B4-BE49-F238E27FC236}">
                <a16:creationId xmlns:a16="http://schemas.microsoft.com/office/drawing/2014/main" xmlns="" id="{1CAF6472-793F-4CF6-828E-1B90D1DD9FD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B1873CFB-D360-4530-BEAF-8F1CD8AFAAC9}"/>
              </a:ext>
            </a:extLst>
          </p:cNvPr>
          <p:cNvSpPr>
            <a:spLocks noGrp="1"/>
          </p:cNvSpPr>
          <p:nvPr>
            <p:ph type="sldNum" sz="quarter" idx="12"/>
          </p:nvPr>
        </p:nvSpPr>
        <p:spPr/>
        <p:txBody>
          <a:bodyPr/>
          <a:lstStyle/>
          <a:p>
            <a:fld id="{7EE80B86-8CA8-4F4B-8151-46074277613D}" type="slidenum">
              <a:rPr lang="en-AU" smtClean="0"/>
              <a:t>‹#›</a:t>
            </a:fld>
            <a:endParaRPr lang="en-AU"/>
          </a:p>
        </p:txBody>
      </p:sp>
    </p:spTree>
    <p:extLst>
      <p:ext uri="{BB962C8B-B14F-4D97-AF65-F5344CB8AC3E}">
        <p14:creationId xmlns:p14="http://schemas.microsoft.com/office/powerpoint/2010/main" val="2763064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1F0F0D-3C21-467A-9007-1E23F1BFA55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6581010A-F875-44A9-8971-7BEBC11A8C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xmlns="" id="{CEA8BD2F-4976-4631-B04A-7491F34071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xmlns="" id="{9AB53930-2D3D-4236-AFA3-FDB500C71FD0}"/>
              </a:ext>
            </a:extLst>
          </p:cNvPr>
          <p:cNvSpPr>
            <a:spLocks noGrp="1"/>
          </p:cNvSpPr>
          <p:nvPr>
            <p:ph type="dt" sz="half" idx="10"/>
          </p:nvPr>
        </p:nvSpPr>
        <p:spPr/>
        <p:txBody>
          <a:bodyPr/>
          <a:lstStyle/>
          <a:p>
            <a:fld id="{0E6C0D95-A6C6-4145-92BA-47924E0C2774}" type="datetimeFigureOut">
              <a:rPr lang="en-AU" smtClean="0"/>
              <a:t>8/08/2017</a:t>
            </a:fld>
            <a:endParaRPr lang="en-AU"/>
          </a:p>
        </p:txBody>
      </p:sp>
      <p:sp>
        <p:nvSpPr>
          <p:cNvPr id="6" name="Footer Placeholder 5">
            <a:extLst>
              <a:ext uri="{FF2B5EF4-FFF2-40B4-BE49-F238E27FC236}">
                <a16:creationId xmlns:a16="http://schemas.microsoft.com/office/drawing/2014/main" xmlns="" id="{FC3C30B9-CD78-4BD8-B9BF-88BC56193F5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DB2AE96B-C459-44CB-89CB-008A5F21697E}"/>
              </a:ext>
            </a:extLst>
          </p:cNvPr>
          <p:cNvSpPr>
            <a:spLocks noGrp="1"/>
          </p:cNvSpPr>
          <p:nvPr>
            <p:ph type="sldNum" sz="quarter" idx="12"/>
          </p:nvPr>
        </p:nvSpPr>
        <p:spPr/>
        <p:txBody>
          <a:bodyPr/>
          <a:lstStyle/>
          <a:p>
            <a:fld id="{7EE80B86-8CA8-4F4B-8151-46074277613D}" type="slidenum">
              <a:rPr lang="en-AU" smtClean="0"/>
              <a:t>‹#›</a:t>
            </a:fld>
            <a:endParaRPr lang="en-AU"/>
          </a:p>
        </p:txBody>
      </p:sp>
    </p:spTree>
    <p:extLst>
      <p:ext uri="{BB962C8B-B14F-4D97-AF65-F5344CB8AC3E}">
        <p14:creationId xmlns:p14="http://schemas.microsoft.com/office/powerpoint/2010/main" val="968846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4C51CE-9F84-40C2-B854-47E6B0FF34C7}"/>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xmlns="" id="{D471799C-ABB2-491B-A647-BBA4682C66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265515F3-BA44-4383-A027-9014AE4BD8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xmlns="" id="{82F7CDC9-45E4-4602-8A84-9C38D4025E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39B9F7E5-AC62-4019-A9A4-B6E67D43561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xmlns="" id="{6B078C89-91F1-48A0-899A-F7998D36AF74}"/>
              </a:ext>
            </a:extLst>
          </p:cNvPr>
          <p:cNvSpPr>
            <a:spLocks noGrp="1"/>
          </p:cNvSpPr>
          <p:nvPr>
            <p:ph type="dt" sz="half" idx="10"/>
          </p:nvPr>
        </p:nvSpPr>
        <p:spPr/>
        <p:txBody>
          <a:bodyPr/>
          <a:lstStyle/>
          <a:p>
            <a:fld id="{0E6C0D95-A6C6-4145-92BA-47924E0C2774}" type="datetimeFigureOut">
              <a:rPr lang="en-AU" smtClean="0"/>
              <a:t>8/08/2017</a:t>
            </a:fld>
            <a:endParaRPr lang="en-AU"/>
          </a:p>
        </p:txBody>
      </p:sp>
      <p:sp>
        <p:nvSpPr>
          <p:cNvPr id="8" name="Footer Placeholder 7">
            <a:extLst>
              <a:ext uri="{FF2B5EF4-FFF2-40B4-BE49-F238E27FC236}">
                <a16:creationId xmlns:a16="http://schemas.microsoft.com/office/drawing/2014/main" xmlns="" id="{A1E43A9F-12E5-406F-8B6F-64063560309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xmlns="" id="{322BB899-FDD9-461E-88F0-CC0F5882B674}"/>
              </a:ext>
            </a:extLst>
          </p:cNvPr>
          <p:cNvSpPr>
            <a:spLocks noGrp="1"/>
          </p:cNvSpPr>
          <p:nvPr>
            <p:ph type="sldNum" sz="quarter" idx="12"/>
          </p:nvPr>
        </p:nvSpPr>
        <p:spPr/>
        <p:txBody>
          <a:bodyPr/>
          <a:lstStyle/>
          <a:p>
            <a:fld id="{7EE80B86-8CA8-4F4B-8151-46074277613D}" type="slidenum">
              <a:rPr lang="en-AU" smtClean="0"/>
              <a:t>‹#›</a:t>
            </a:fld>
            <a:endParaRPr lang="en-AU"/>
          </a:p>
        </p:txBody>
      </p:sp>
    </p:spTree>
    <p:extLst>
      <p:ext uri="{BB962C8B-B14F-4D97-AF65-F5344CB8AC3E}">
        <p14:creationId xmlns:p14="http://schemas.microsoft.com/office/powerpoint/2010/main" val="9017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9ACA57-FCDA-4507-A12A-1307582AE79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xmlns="" id="{E3EDFE96-0733-471A-AE63-3C20A7C01C16}"/>
              </a:ext>
            </a:extLst>
          </p:cNvPr>
          <p:cNvSpPr>
            <a:spLocks noGrp="1"/>
          </p:cNvSpPr>
          <p:nvPr>
            <p:ph type="dt" sz="half" idx="10"/>
          </p:nvPr>
        </p:nvSpPr>
        <p:spPr/>
        <p:txBody>
          <a:bodyPr/>
          <a:lstStyle/>
          <a:p>
            <a:fld id="{0E6C0D95-A6C6-4145-92BA-47924E0C2774}" type="datetimeFigureOut">
              <a:rPr lang="en-AU" smtClean="0"/>
              <a:t>8/08/2017</a:t>
            </a:fld>
            <a:endParaRPr lang="en-AU"/>
          </a:p>
        </p:txBody>
      </p:sp>
      <p:sp>
        <p:nvSpPr>
          <p:cNvPr id="4" name="Footer Placeholder 3">
            <a:extLst>
              <a:ext uri="{FF2B5EF4-FFF2-40B4-BE49-F238E27FC236}">
                <a16:creationId xmlns:a16="http://schemas.microsoft.com/office/drawing/2014/main" xmlns="" id="{D8AACCB8-CDD8-4F2D-9011-E3C97737E9C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xmlns="" id="{4289F616-EC1A-48CB-B7B9-B39124C4A0E2}"/>
              </a:ext>
            </a:extLst>
          </p:cNvPr>
          <p:cNvSpPr>
            <a:spLocks noGrp="1"/>
          </p:cNvSpPr>
          <p:nvPr>
            <p:ph type="sldNum" sz="quarter" idx="12"/>
          </p:nvPr>
        </p:nvSpPr>
        <p:spPr/>
        <p:txBody>
          <a:bodyPr/>
          <a:lstStyle/>
          <a:p>
            <a:fld id="{7EE80B86-8CA8-4F4B-8151-46074277613D}" type="slidenum">
              <a:rPr lang="en-AU" smtClean="0"/>
              <a:t>‹#›</a:t>
            </a:fld>
            <a:endParaRPr lang="en-AU"/>
          </a:p>
        </p:txBody>
      </p:sp>
    </p:spTree>
    <p:extLst>
      <p:ext uri="{BB962C8B-B14F-4D97-AF65-F5344CB8AC3E}">
        <p14:creationId xmlns:p14="http://schemas.microsoft.com/office/powerpoint/2010/main" val="310901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1919F0C-FDAB-4861-B3BA-E6C83181D559}"/>
              </a:ext>
            </a:extLst>
          </p:cNvPr>
          <p:cNvSpPr>
            <a:spLocks noGrp="1"/>
          </p:cNvSpPr>
          <p:nvPr>
            <p:ph type="dt" sz="half" idx="10"/>
          </p:nvPr>
        </p:nvSpPr>
        <p:spPr/>
        <p:txBody>
          <a:bodyPr/>
          <a:lstStyle/>
          <a:p>
            <a:fld id="{0E6C0D95-A6C6-4145-92BA-47924E0C2774}" type="datetimeFigureOut">
              <a:rPr lang="en-AU" smtClean="0"/>
              <a:t>8/08/2017</a:t>
            </a:fld>
            <a:endParaRPr lang="en-AU"/>
          </a:p>
        </p:txBody>
      </p:sp>
      <p:sp>
        <p:nvSpPr>
          <p:cNvPr id="3" name="Footer Placeholder 2">
            <a:extLst>
              <a:ext uri="{FF2B5EF4-FFF2-40B4-BE49-F238E27FC236}">
                <a16:creationId xmlns:a16="http://schemas.microsoft.com/office/drawing/2014/main" xmlns="" id="{9C15FCD1-7E4F-4A59-AB9D-10792C65872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xmlns="" id="{2A486794-80F0-4CED-BD31-9E116787AC39}"/>
              </a:ext>
            </a:extLst>
          </p:cNvPr>
          <p:cNvSpPr>
            <a:spLocks noGrp="1"/>
          </p:cNvSpPr>
          <p:nvPr>
            <p:ph type="sldNum" sz="quarter" idx="12"/>
          </p:nvPr>
        </p:nvSpPr>
        <p:spPr/>
        <p:txBody>
          <a:bodyPr/>
          <a:lstStyle/>
          <a:p>
            <a:fld id="{7EE80B86-8CA8-4F4B-8151-46074277613D}" type="slidenum">
              <a:rPr lang="en-AU" smtClean="0"/>
              <a:t>‹#›</a:t>
            </a:fld>
            <a:endParaRPr lang="en-AU"/>
          </a:p>
        </p:txBody>
      </p:sp>
    </p:spTree>
    <p:extLst>
      <p:ext uri="{BB962C8B-B14F-4D97-AF65-F5344CB8AC3E}">
        <p14:creationId xmlns:p14="http://schemas.microsoft.com/office/powerpoint/2010/main" val="3773071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A77D20-0240-416E-94CB-12713E0BC5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4F3BDE31-9D36-48F5-8B58-D65F7DB68E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xmlns="" id="{034297B7-88B0-4E28-89C8-1F6F16EA42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9430E6A-4CED-4FC5-A11E-C23EA9F87CFB}"/>
              </a:ext>
            </a:extLst>
          </p:cNvPr>
          <p:cNvSpPr>
            <a:spLocks noGrp="1"/>
          </p:cNvSpPr>
          <p:nvPr>
            <p:ph type="dt" sz="half" idx="10"/>
          </p:nvPr>
        </p:nvSpPr>
        <p:spPr/>
        <p:txBody>
          <a:bodyPr/>
          <a:lstStyle/>
          <a:p>
            <a:fld id="{0E6C0D95-A6C6-4145-92BA-47924E0C2774}" type="datetimeFigureOut">
              <a:rPr lang="en-AU" smtClean="0"/>
              <a:t>8/08/2017</a:t>
            </a:fld>
            <a:endParaRPr lang="en-AU"/>
          </a:p>
        </p:txBody>
      </p:sp>
      <p:sp>
        <p:nvSpPr>
          <p:cNvPr id="6" name="Footer Placeholder 5">
            <a:extLst>
              <a:ext uri="{FF2B5EF4-FFF2-40B4-BE49-F238E27FC236}">
                <a16:creationId xmlns:a16="http://schemas.microsoft.com/office/drawing/2014/main" xmlns="" id="{0150D406-F492-4F95-88CE-36F6DAF0E29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C8661C81-E798-4882-A4B8-FDE2E68CFC8C}"/>
              </a:ext>
            </a:extLst>
          </p:cNvPr>
          <p:cNvSpPr>
            <a:spLocks noGrp="1"/>
          </p:cNvSpPr>
          <p:nvPr>
            <p:ph type="sldNum" sz="quarter" idx="12"/>
          </p:nvPr>
        </p:nvSpPr>
        <p:spPr/>
        <p:txBody>
          <a:bodyPr/>
          <a:lstStyle/>
          <a:p>
            <a:fld id="{7EE80B86-8CA8-4F4B-8151-46074277613D}" type="slidenum">
              <a:rPr lang="en-AU" smtClean="0"/>
              <a:t>‹#›</a:t>
            </a:fld>
            <a:endParaRPr lang="en-AU"/>
          </a:p>
        </p:txBody>
      </p:sp>
    </p:spTree>
    <p:extLst>
      <p:ext uri="{BB962C8B-B14F-4D97-AF65-F5344CB8AC3E}">
        <p14:creationId xmlns:p14="http://schemas.microsoft.com/office/powerpoint/2010/main" val="2774169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C771A0-BF0F-42B6-BF33-A748E85376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xmlns="" id="{A6CD1214-0C87-4EBA-B579-CEF4DE5F56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xmlns="" id="{7C91783F-F1C7-4D15-9975-047BA75C8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C9F627A-4DF6-4DBB-BA52-4410F2A5C816}"/>
              </a:ext>
            </a:extLst>
          </p:cNvPr>
          <p:cNvSpPr>
            <a:spLocks noGrp="1"/>
          </p:cNvSpPr>
          <p:nvPr>
            <p:ph type="dt" sz="half" idx="10"/>
          </p:nvPr>
        </p:nvSpPr>
        <p:spPr/>
        <p:txBody>
          <a:bodyPr/>
          <a:lstStyle/>
          <a:p>
            <a:fld id="{0E6C0D95-A6C6-4145-92BA-47924E0C2774}" type="datetimeFigureOut">
              <a:rPr lang="en-AU" smtClean="0"/>
              <a:t>8/08/2017</a:t>
            </a:fld>
            <a:endParaRPr lang="en-AU"/>
          </a:p>
        </p:txBody>
      </p:sp>
      <p:sp>
        <p:nvSpPr>
          <p:cNvPr id="6" name="Footer Placeholder 5">
            <a:extLst>
              <a:ext uri="{FF2B5EF4-FFF2-40B4-BE49-F238E27FC236}">
                <a16:creationId xmlns:a16="http://schemas.microsoft.com/office/drawing/2014/main" xmlns="" id="{E6547F52-E138-4AA8-8556-E45A1EAA8FA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313A3CD1-9B26-4664-8ECD-AA8FECB3C17B}"/>
              </a:ext>
            </a:extLst>
          </p:cNvPr>
          <p:cNvSpPr>
            <a:spLocks noGrp="1"/>
          </p:cNvSpPr>
          <p:nvPr>
            <p:ph type="sldNum" sz="quarter" idx="12"/>
          </p:nvPr>
        </p:nvSpPr>
        <p:spPr/>
        <p:txBody>
          <a:bodyPr/>
          <a:lstStyle/>
          <a:p>
            <a:fld id="{7EE80B86-8CA8-4F4B-8151-46074277613D}" type="slidenum">
              <a:rPr lang="en-AU" smtClean="0"/>
              <a:t>‹#›</a:t>
            </a:fld>
            <a:endParaRPr lang="en-AU"/>
          </a:p>
        </p:txBody>
      </p:sp>
    </p:spTree>
    <p:extLst>
      <p:ext uri="{BB962C8B-B14F-4D97-AF65-F5344CB8AC3E}">
        <p14:creationId xmlns:p14="http://schemas.microsoft.com/office/powerpoint/2010/main" val="77786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977B55E-8303-4E90-A7BE-90B07625A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xmlns="" id="{4CC74666-3BE8-4742-B5D3-30C1F415FC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37AAD2D4-B61B-453F-82F9-779A9801E0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C0D95-A6C6-4145-92BA-47924E0C2774}" type="datetimeFigureOut">
              <a:rPr lang="en-AU" smtClean="0"/>
              <a:t>8/08/2017</a:t>
            </a:fld>
            <a:endParaRPr lang="en-AU"/>
          </a:p>
        </p:txBody>
      </p:sp>
      <p:sp>
        <p:nvSpPr>
          <p:cNvPr id="5" name="Footer Placeholder 4">
            <a:extLst>
              <a:ext uri="{FF2B5EF4-FFF2-40B4-BE49-F238E27FC236}">
                <a16:creationId xmlns:a16="http://schemas.microsoft.com/office/drawing/2014/main" xmlns="" id="{0C0EC279-4846-4D31-B116-85061FD7DE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xmlns="" id="{F4D6024B-A64E-4094-83AC-7A6CDDA281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80B86-8CA8-4F4B-8151-46074277613D}" type="slidenum">
              <a:rPr lang="en-AU" smtClean="0"/>
              <a:t>‹#›</a:t>
            </a:fld>
            <a:endParaRPr lang="en-AU"/>
          </a:p>
        </p:txBody>
      </p:sp>
    </p:spTree>
    <p:extLst>
      <p:ext uri="{BB962C8B-B14F-4D97-AF65-F5344CB8AC3E}">
        <p14:creationId xmlns:p14="http://schemas.microsoft.com/office/powerpoint/2010/main" val="199704821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661" y="2731981"/>
            <a:ext cx="9921457" cy="3869615"/>
          </a:xfrm>
        </p:spPr>
        <p:txBody>
          <a:bodyPr>
            <a:noAutofit/>
          </a:bodyPr>
          <a:lstStyle/>
          <a:p>
            <a:pPr algn="l"/>
            <a:r>
              <a:rPr lang="en-AU" sz="4000" b="1" dirty="0">
                <a:latin typeface="Tw Cen MT" panose="020B0602020104020603" pitchFamily="34" charset="0"/>
              </a:rPr>
              <a:t/>
            </a:r>
            <a:br>
              <a:rPr lang="en-AU" sz="4000" b="1" dirty="0">
                <a:latin typeface="Tw Cen MT" panose="020B0602020104020603" pitchFamily="34" charset="0"/>
              </a:rPr>
            </a:br>
            <a:r>
              <a:rPr lang="en-AU" sz="4000" b="1" dirty="0">
                <a:latin typeface="Tw Cen MT" panose="020B0602020104020603" pitchFamily="34" charset="0"/>
              </a:rPr>
              <a:t/>
            </a:r>
            <a:br>
              <a:rPr lang="en-AU" sz="4000" b="1" dirty="0">
                <a:latin typeface="Tw Cen MT" panose="020B0602020104020603" pitchFamily="34" charset="0"/>
              </a:rPr>
            </a:br>
            <a:r>
              <a:rPr lang="en-AU" sz="4000" b="1" dirty="0">
                <a:latin typeface="Tw Cen MT" panose="020B0602020104020603" pitchFamily="34" charset="0"/>
              </a:rPr>
              <a:t>Learning Style Models; </a:t>
            </a:r>
            <a:r>
              <a:rPr lang="en-AU" sz="4000" dirty="0">
                <a:latin typeface="Tw Cen MT" panose="020B0602020104020603" pitchFamily="34" charset="0"/>
              </a:rPr>
              <a:t>To use or not to use?</a:t>
            </a:r>
            <a:br>
              <a:rPr lang="en-AU" sz="4000" dirty="0">
                <a:latin typeface="Tw Cen MT" panose="020B0602020104020603" pitchFamily="34" charset="0"/>
              </a:rPr>
            </a:br>
            <a:r>
              <a:rPr lang="en-AU" sz="4000" b="1" dirty="0">
                <a:latin typeface="Tw Cen MT" panose="020B0602020104020603" pitchFamily="34" charset="0"/>
              </a:rPr>
              <a:t/>
            </a:r>
            <a:br>
              <a:rPr lang="en-AU" sz="4000" b="1" dirty="0">
                <a:latin typeface="Tw Cen MT" panose="020B0602020104020603" pitchFamily="34" charset="0"/>
              </a:rPr>
            </a:br>
            <a:r>
              <a:rPr lang="en-AU" sz="3600" b="1" dirty="0">
                <a:latin typeface="Tw Cen MT" panose="020B0602020104020603" pitchFamily="34" charset="0"/>
              </a:rPr>
              <a:t>The risks and rewards of learning style models: </a:t>
            </a:r>
            <a:r>
              <a:rPr lang="en-AU" sz="3600" dirty="0">
                <a:latin typeface="Tw Cen MT" panose="020B0602020104020603" pitchFamily="34" charset="0"/>
              </a:rPr>
              <a:t>A new perspective</a:t>
            </a:r>
            <a:r>
              <a:rPr lang="en-AU" sz="3600" b="1" dirty="0">
                <a:latin typeface="Tw Cen MT" panose="020B0602020104020603" pitchFamily="34" charset="0"/>
              </a:rPr>
              <a:t/>
            </a:r>
            <a:br>
              <a:rPr lang="en-AU" sz="3600" b="1" dirty="0">
                <a:latin typeface="Tw Cen MT" panose="020B0602020104020603" pitchFamily="34" charset="0"/>
              </a:rPr>
            </a:br>
            <a:r>
              <a:rPr lang="en-AU" sz="3600" b="1" dirty="0">
                <a:latin typeface="Tw Cen MT" panose="020B0602020104020603" pitchFamily="34" charset="0"/>
              </a:rPr>
              <a:t/>
            </a:r>
            <a:br>
              <a:rPr lang="en-AU" sz="3600" b="1" dirty="0">
                <a:latin typeface="Tw Cen MT" panose="020B0602020104020603" pitchFamily="34" charset="0"/>
              </a:rPr>
            </a:br>
            <a:r>
              <a:rPr lang="en-AU" sz="3200" dirty="0">
                <a:latin typeface="Tw Cen MT" panose="020B0602020104020603" pitchFamily="34" charset="0"/>
              </a:rPr>
              <a:t>Ben Colthorpe</a:t>
            </a:r>
            <a:br>
              <a:rPr lang="en-AU" sz="3200" dirty="0">
                <a:latin typeface="Tw Cen MT" panose="020B0602020104020603" pitchFamily="34" charset="0"/>
              </a:rPr>
            </a:br>
            <a:r>
              <a:rPr lang="en-AU" sz="2000" dirty="0">
                <a:latin typeface="Tw Cen MT" panose="020B0602020104020603" pitchFamily="34" charset="0"/>
              </a:rPr>
              <a:t>Quality Assurance Assessor</a:t>
            </a:r>
            <a:endParaRPr lang="en-AU" sz="3600" b="1" dirty="0">
              <a:latin typeface="Tw Cen MT" panose="020B0602020104020603" pitchFamily="34" charset="0"/>
            </a:endParaRPr>
          </a:p>
        </p:txBody>
      </p:sp>
      <p:pic>
        <p:nvPicPr>
          <p:cNvPr id="4" name="Picture 3"/>
          <p:cNvPicPr>
            <a:picLocks noChangeAspect="1"/>
          </p:cNvPicPr>
          <p:nvPr/>
        </p:nvPicPr>
        <p:blipFill rotWithShape="1">
          <a:blip r:embed="rId3"/>
          <a:srcRect l="953" t="2131" r="939" b="4266"/>
          <a:stretch/>
        </p:blipFill>
        <p:spPr>
          <a:xfrm>
            <a:off x="0" y="0"/>
            <a:ext cx="12192000" cy="3032764"/>
          </a:xfrm>
          <a:prstGeom prst="rect">
            <a:avLst/>
          </a:prstGeom>
        </p:spPr>
      </p:pic>
      <p:pic>
        <p:nvPicPr>
          <p:cNvPr id="5" name="Picture 4" descr="Screen Shot 2016-09-21 at 8.12.34 AM.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39425" y="6001952"/>
            <a:ext cx="1438275" cy="774456"/>
          </a:xfrm>
          <a:prstGeom prst="rect">
            <a:avLst/>
          </a:prstGeom>
        </p:spPr>
      </p:pic>
    </p:spTree>
    <p:extLst>
      <p:ext uri="{BB962C8B-B14F-4D97-AF65-F5344CB8AC3E}">
        <p14:creationId xmlns:p14="http://schemas.microsoft.com/office/powerpoint/2010/main" val="1040068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349" y="450147"/>
            <a:ext cx="8110885" cy="5673202"/>
          </a:xfrm>
          <a:prstGeom prst="rect">
            <a:avLst/>
          </a:prstGeom>
        </p:spPr>
      </p:pic>
      <p:sp>
        <p:nvSpPr>
          <p:cNvPr id="6" name="Rectangle 5"/>
          <p:cNvSpPr/>
          <p:nvPr/>
        </p:nvSpPr>
        <p:spPr>
          <a:xfrm>
            <a:off x="781812" y="6367564"/>
            <a:ext cx="10762488" cy="246221"/>
          </a:xfrm>
          <a:prstGeom prst="rect">
            <a:avLst/>
          </a:prstGeom>
        </p:spPr>
        <p:txBody>
          <a:bodyPr wrap="square">
            <a:spAutoFit/>
          </a:bodyPr>
          <a:lstStyle/>
          <a:p>
            <a:pPr indent="-457200"/>
            <a:r>
              <a:rPr lang="en-AU" sz="1000" dirty="0">
                <a:latin typeface="Tw Cen MT" panose="020B0602020104020603" pitchFamily="34" charset="0"/>
              </a:rPr>
              <a:t>Coffield, F, Moseley, D, Hall, E &amp; Ecclestone, K. (2004). </a:t>
            </a:r>
            <a:r>
              <a:rPr lang="en-AU" sz="1000" i="1" dirty="0">
                <a:latin typeface="Tw Cen MT" panose="020B0602020104020603" pitchFamily="34" charset="0"/>
              </a:rPr>
              <a:t>Learning styles and pedagogy in post-16 learning: a 	systematic and critical review</a:t>
            </a:r>
            <a:r>
              <a:rPr lang="en-AU" sz="1000" dirty="0">
                <a:latin typeface="Tw Cen MT" panose="020B0602020104020603" pitchFamily="34" charset="0"/>
              </a:rPr>
              <a:t>, LSRC reference, Learning &amp; Skills Research Centre, London.</a:t>
            </a:r>
          </a:p>
        </p:txBody>
      </p:sp>
      <p:pic>
        <p:nvPicPr>
          <p:cNvPr id="4" name="Picture 3" descr="Screen Shot 2016-09-21 at 8.12.34 AM.png">
            <a:extLst>
              <a:ext uri="{FF2B5EF4-FFF2-40B4-BE49-F238E27FC236}">
                <a16:creationId xmlns:a16="http://schemas.microsoft.com/office/drawing/2014/main" xmlns="" id="{10E94A5A-0F4C-49F8-B96D-5188D25423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
        <p:nvSpPr>
          <p:cNvPr id="2" name="Rectangle 1">
            <a:extLst>
              <a:ext uri="{FF2B5EF4-FFF2-40B4-BE49-F238E27FC236}">
                <a16:creationId xmlns:a16="http://schemas.microsoft.com/office/drawing/2014/main" xmlns="" id="{5867C041-714F-4988-8E1A-4B15C892444D}"/>
              </a:ext>
            </a:extLst>
          </p:cNvPr>
          <p:cNvSpPr/>
          <p:nvPr/>
        </p:nvSpPr>
        <p:spPr>
          <a:xfrm>
            <a:off x="8714992" y="1562202"/>
            <a:ext cx="2984499" cy="3323987"/>
          </a:xfrm>
          <a:prstGeom prst="rect">
            <a:avLst/>
          </a:prstGeom>
        </p:spPr>
        <p:txBody>
          <a:bodyPr wrap="square">
            <a:spAutoFit/>
          </a:bodyPr>
          <a:lstStyle/>
          <a:p>
            <a:r>
              <a:rPr lang="en-AU" sz="2800" dirty="0">
                <a:latin typeface="Tw Cen MT" panose="020B0602020104020603" pitchFamily="34" charset="0"/>
              </a:rPr>
              <a:t>‘The validity of these learning style inventories is based on the assumption that learners can accurately and consistently reflect’ </a:t>
            </a:r>
            <a:r>
              <a:rPr lang="en-AU" sz="1600" dirty="0">
                <a:latin typeface="Tw Cen MT" panose="020B0602020104020603" pitchFamily="34" charset="0"/>
              </a:rPr>
              <a:t>(Price &amp; Richardson, 2003)  </a:t>
            </a:r>
            <a:endParaRPr lang="en-AU" sz="2800" dirty="0">
              <a:latin typeface="Tw Cen MT" panose="020B0602020104020603" pitchFamily="34" charset="0"/>
            </a:endParaRPr>
          </a:p>
        </p:txBody>
      </p:sp>
    </p:spTree>
    <p:extLst>
      <p:ext uri="{BB962C8B-B14F-4D97-AF65-F5344CB8AC3E}">
        <p14:creationId xmlns:p14="http://schemas.microsoft.com/office/powerpoint/2010/main" val="409810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056" y="201223"/>
            <a:ext cx="10515600" cy="1325563"/>
          </a:xfrm>
        </p:spPr>
        <p:txBody>
          <a:bodyPr/>
          <a:lstStyle/>
          <a:p>
            <a:pPr algn="ctr"/>
            <a:r>
              <a:rPr lang="en-AU" dirty="0">
                <a:latin typeface="Tw Cen MT" panose="020B0602020104020603" pitchFamily="34" charset="0"/>
              </a:rPr>
              <a:t>Rewards</a:t>
            </a:r>
          </a:p>
        </p:txBody>
      </p:sp>
      <p:sp>
        <p:nvSpPr>
          <p:cNvPr id="3" name="Content Placeholder 2"/>
          <p:cNvSpPr>
            <a:spLocks noGrp="1"/>
          </p:cNvSpPr>
          <p:nvPr>
            <p:ph idx="1"/>
          </p:nvPr>
        </p:nvSpPr>
        <p:spPr>
          <a:xfrm>
            <a:off x="709507" y="2251224"/>
            <a:ext cx="10515600" cy="4351338"/>
          </a:xfrm>
        </p:spPr>
        <p:txBody>
          <a:bodyPr/>
          <a:lstStyle/>
          <a:p>
            <a:r>
              <a:rPr lang="en-AU" b="1" dirty="0">
                <a:latin typeface="Tw Cen MT" panose="020B0602020104020603" pitchFamily="34" charset="0"/>
              </a:rPr>
              <a:t>Used to ensure pedagogical balance</a:t>
            </a:r>
          </a:p>
          <a:p>
            <a:pPr marL="0" indent="0">
              <a:buNone/>
            </a:pPr>
            <a:endParaRPr lang="en-AU" dirty="0">
              <a:latin typeface="Tw Cen MT" panose="020B0602020104020603" pitchFamily="34" charset="0"/>
            </a:endParaRPr>
          </a:p>
          <a:p>
            <a:pPr lvl="1"/>
            <a:r>
              <a:rPr lang="en-AU" dirty="0">
                <a:latin typeface="Tw Cen MT" panose="020B0602020104020603" pitchFamily="34" charset="0"/>
              </a:rPr>
              <a:t>Each style preference is considered in lesson planning.</a:t>
            </a:r>
          </a:p>
          <a:p>
            <a:pPr marL="457200" lvl="1" indent="0">
              <a:buNone/>
            </a:pPr>
            <a:endParaRPr lang="en-AU" dirty="0">
              <a:latin typeface="Tw Cen MT" panose="020B0602020104020603" pitchFamily="34" charset="0"/>
            </a:endParaRPr>
          </a:p>
          <a:p>
            <a:pPr lvl="1"/>
            <a:r>
              <a:rPr lang="en-AU" dirty="0">
                <a:latin typeface="Tw Cen MT" panose="020B0602020104020603" pitchFamily="34" charset="0"/>
              </a:rPr>
              <a:t>To succeed, not only in L2 learning but in any profession, students will need attributes associated with all learning style categories </a:t>
            </a:r>
            <a:r>
              <a:rPr lang="en-AU" sz="1600" dirty="0">
                <a:latin typeface="Tw Cen MT" panose="020B0602020104020603" pitchFamily="34" charset="0"/>
              </a:rPr>
              <a:t>(Felder, 2010).</a:t>
            </a:r>
          </a:p>
          <a:p>
            <a:pPr marL="457200" lvl="1" indent="0">
              <a:buNone/>
            </a:pPr>
            <a:endParaRPr lang="en-AU" sz="1600" dirty="0">
              <a:latin typeface="Tw Cen MT" panose="020B0602020104020603" pitchFamily="34" charset="0"/>
            </a:endParaRPr>
          </a:p>
          <a:p>
            <a:pPr marL="457200" lvl="1" indent="0">
              <a:buNone/>
            </a:pPr>
            <a:endParaRPr lang="en-AU" dirty="0"/>
          </a:p>
        </p:txBody>
      </p:sp>
      <p:pic>
        <p:nvPicPr>
          <p:cNvPr id="2052" name="Picture 4" descr="Image result for balan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3756" y="1042416"/>
            <a:ext cx="2596456" cy="17318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creen Shot 2016-09-21 at 8.12.34 AM.png">
            <a:extLst>
              <a:ext uri="{FF2B5EF4-FFF2-40B4-BE49-F238E27FC236}">
                <a16:creationId xmlns:a16="http://schemas.microsoft.com/office/drawing/2014/main" xmlns="" id="{88D66803-8E60-42A3-A3D9-5021D16774D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219380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10" presetClass="entr" presetSubtype="0" fill="hold" nodeType="withEffect">
                                  <p:stCondLst>
                                    <p:cond delay="0"/>
                                  </p:stCondLst>
                                  <p:childTnLst>
                                    <p:set>
                                      <p:cBhvr>
                                        <p:cTn id="17" dur="1" fill="hold">
                                          <p:stCondLst>
                                            <p:cond delay="0"/>
                                          </p:stCondLst>
                                        </p:cTn>
                                        <p:tgtEl>
                                          <p:spTgt spid="2052"/>
                                        </p:tgtEl>
                                        <p:attrNameLst>
                                          <p:attrName>style.visibility</p:attrName>
                                        </p:attrNameLst>
                                      </p:cBhvr>
                                      <p:to>
                                        <p:strVal val="visible"/>
                                      </p:to>
                                    </p:set>
                                    <p:animEffect transition="in" filter="fade">
                                      <p:cBhvr>
                                        <p:cTn id="18" dur="500"/>
                                        <p:tgtEl>
                                          <p:spTgt spid="205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288" y="1258696"/>
            <a:ext cx="7832152" cy="1969136"/>
          </a:xfrm>
        </p:spPr>
        <p:txBody>
          <a:bodyPr>
            <a:normAutofit lnSpcReduction="10000"/>
          </a:bodyPr>
          <a:lstStyle/>
          <a:p>
            <a:r>
              <a:rPr lang="en-AU" b="1" dirty="0">
                <a:latin typeface="Tw Cen MT" panose="020B0602020104020603" pitchFamily="34" charset="0"/>
              </a:rPr>
              <a:t>Introduce vocabulary to talk about learning, motivation and metacognition </a:t>
            </a:r>
            <a:r>
              <a:rPr lang="en-AU" sz="1600" dirty="0">
                <a:latin typeface="Tw Cen MT" panose="020B0602020104020603" pitchFamily="34" charset="0"/>
              </a:rPr>
              <a:t>(Coffield, 2004)</a:t>
            </a:r>
          </a:p>
          <a:p>
            <a:endParaRPr lang="en-AU" sz="1700" dirty="0">
              <a:latin typeface="Tw Cen MT" panose="020B0602020104020603" pitchFamily="34" charset="0"/>
            </a:endParaRPr>
          </a:p>
          <a:p>
            <a:endParaRPr lang="en-AU" sz="1700" dirty="0">
              <a:latin typeface="Tw Cen MT" panose="020B0602020104020603" pitchFamily="34" charset="0"/>
            </a:endParaRPr>
          </a:p>
          <a:p>
            <a:pPr lvl="1"/>
            <a:r>
              <a:rPr lang="en-AU" dirty="0">
                <a:latin typeface="Tw Cen MT" panose="020B0602020104020603" pitchFamily="34" charset="0"/>
              </a:rPr>
              <a:t>Particularly models reflecting learning as a process</a:t>
            </a:r>
          </a:p>
          <a:p>
            <a:pPr lvl="1"/>
            <a:endParaRPr lang="en-AU" dirty="0"/>
          </a:p>
          <a:p>
            <a:pPr lvl="1"/>
            <a:endParaRPr lang="en-AU" dirty="0"/>
          </a:p>
          <a:p>
            <a:pPr marL="457200" lvl="1" indent="0">
              <a:buNone/>
            </a:pPr>
            <a:endParaRPr lang="en-AU" dirty="0"/>
          </a:p>
        </p:txBody>
      </p:sp>
      <p:sp>
        <p:nvSpPr>
          <p:cNvPr id="5" name="TextBox 4"/>
          <p:cNvSpPr txBox="1"/>
          <p:nvPr/>
        </p:nvSpPr>
        <p:spPr>
          <a:xfrm>
            <a:off x="399288" y="3927364"/>
            <a:ext cx="11359896" cy="2215991"/>
          </a:xfrm>
          <a:prstGeom prst="rect">
            <a:avLst/>
          </a:prstGeom>
          <a:noFill/>
        </p:spPr>
        <p:txBody>
          <a:bodyPr wrap="square" rtlCol="0">
            <a:spAutoFit/>
          </a:bodyPr>
          <a:lstStyle/>
          <a:p>
            <a:pPr marL="742950" lvl="1" indent="-285750">
              <a:buFont typeface="Arial" panose="020B0604020202020204" pitchFamily="34" charset="0"/>
              <a:buChar char="•"/>
            </a:pPr>
            <a:r>
              <a:rPr lang="en-AU" sz="2400" dirty="0">
                <a:latin typeface="Tw Cen MT" panose="020B0602020104020603" pitchFamily="34" charset="0"/>
              </a:rPr>
              <a:t>“A learning styles model specifies a small number of dimensions that collectively provide a good basis for designing effective instruction. Like all models in the physical, biological, and social sciences, they are incomplete but potentially useful representations of reality, and should be judged by how well they characterise and interpret observations and inform professional practice” </a:t>
            </a:r>
            <a:r>
              <a:rPr lang="en-AU" sz="1600" dirty="0">
                <a:latin typeface="Tw Cen MT" panose="020B0602020104020603" pitchFamily="34" charset="0"/>
              </a:rPr>
              <a:t>(Felder, 2010)</a:t>
            </a:r>
          </a:p>
          <a:p>
            <a:pPr lvl="1"/>
            <a:endParaRPr lang="en-AU" dirty="0"/>
          </a:p>
        </p:txBody>
      </p:sp>
      <p:grpSp>
        <p:nvGrpSpPr>
          <p:cNvPr id="2" name="Group 1"/>
          <p:cNvGrpSpPr/>
          <p:nvPr/>
        </p:nvGrpSpPr>
        <p:grpSpPr>
          <a:xfrm>
            <a:off x="7505205" y="151647"/>
            <a:ext cx="4668671" cy="3628461"/>
            <a:chOff x="7505205" y="151647"/>
            <a:chExt cx="4668671" cy="3628461"/>
          </a:xfrm>
        </p:grpSpPr>
        <p:pic>
          <p:nvPicPr>
            <p:cNvPr id="4" name="Picture 10" descr="Image result for honey &amp; mumford learning sty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5205" y="151647"/>
              <a:ext cx="4668671" cy="350150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744901" y="3526192"/>
              <a:ext cx="2148345" cy="253916"/>
            </a:xfrm>
            <a:prstGeom prst="rect">
              <a:avLst/>
            </a:prstGeom>
          </p:spPr>
          <p:txBody>
            <a:bodyPr wrap="none">
              <a:spAutoFit/>
            </a:bodyPr>
            <a:lstStyle/>
            <a:p>
              <a:r>
                <a:rPr lang="en-AU" sz="1050" dirty="0">
                  <a:latin typeface="Tw Cen MT" panose="020B0602020104020603" pitchFamily="34" charset="0"/>
                </a:rPr>
                <a:t>Honey &amp; Mumford’s Learning Styles</a:t>
              </a:r>
            </a:p>
          </p:txBody>
        </p:sp>
      </p:grpSp>
      <p:pic>
        <p:nvPicPr>
          <p:cNvPr id="7" name="Picture 6" descr="Screen Shot 2016-09-21 at 8.12.34 AM.png">
            <a:extLst>
              <a:ext uri="{FF2B5EF4-FFF2-40B4-BE49-F238E27FC236}">
                <a16:creationId xmlns:a16="http://schemas.microsoft.com/office/drawing/2014/main" xmlns="" id="{CCE98280-EAFD-4A64-80F5-0F359FC8DB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345355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10"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690" y="2030093"/>
            <a:ext cx="5591955" cy="3419952"/>
          </a:xfrm>
          <a:prstGeom prst="rect">
            <a:avLst/>
          </a:prstGeom>
        </p:spPr>
      </p:pic>
      <p:pic>
        <p:nvPicPr>
          <p:cNvPr id="1026" name="Picture 2" descr="Image result for allinson hayes cognitive style index"/>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5899" y="1963027"/>
            <a:ext cx="5201920" cy="292608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767459" y="492243"/>
            <a:ext cx="4380045" cy="461665"/>
          </a:xfrm>
          <a:prstGeom prst="rect">
            <a:avLst/>
          </a:prstGeom>
        </p:spPr>
        <p:txBody>
          <a:bodyPr wrap="none">
            <a:spAutoFit/>
          </a:bodyPr>
          <a:lstStyle/>
          <a:p>
            <a:r>
              <a:rPr lang="en-AU" sz="2400" dirty="0">
                <a:latin typeface="Tw Cen MT" panose="020B0602020104020603" pitchFamily="34" charset="0"/>
              </a:rPr>
              <a:t>Allinson &amp; Hayes’ Cognitive Styles</a:t>
            </a:r>
          </a:p>
        </p:txBody>
      </p:sp>
      <p:sp>
        <p:nvSpPr>
          <p:cNvPr id="6" name="TextBox 5"/>
          <p:cNvSpPr txBox="1"/>
          <p:nvPr/>
        </p:nvSpPr>
        <p:spPr>
          <a:xfrm>
            <a:off x="362310" y="5450045"/>
            <a:ext cx="7030528" cy="246221"/>
          </a:xfrm>
          <a:prstGeom prst="rect">
            <a:avLst/>
          </a:prstGeom>
          <a:noFill/>
        </p:spPr>
        <p:txBody>
          <a:bodyPr wrap="square" rtlCol="0">
            <a:spAutoFit/>
          </a:bodyPr>
          <a:lstStyle/>
          <a:p>
            <a:r>
              <a:rPr lang="en-AU" sz="1000" dirty="0">
                <a:latin typeface="Tw Cen MT" panose="020B0602020104020603" pitchFamily="34" charset="0"/>
              </a:rPr>
              <a:t>Allinson, C. &amp; Hayes, J. (2012). </a:t>
            </a:r>
            <a:r>
              <a:rPr lang="en-AU" sz="1000" i="1" dirty="0">
                <a:latin typeface="Tw Cen MT" panose="020B0602020104020603" pitchFamily="34" charset="0"/>
              </a:rPr>
              <a:t>The Cognitive Style Index: Technical Manual and User Guide</a:t>
            </a:r>
            <a:r>
              <a:rPr lang="en-AU" sz="1000" dirty="0">
                <a:latin typeface="Tw Cen MT" panose="020B0602020104020603" pitchFamily="34" charset="0"/>
              </a:rPr>
              <a:t>. United Kingdom: Pearson </a:t>
            </a:r>
          </a:p>
        </p:txBody>
      </p:sp>
      <p:pic>
        <p:nvPicPr>
          <p:cNvPr id="8" name="Picture 7" descr="Screen Shot 2016-09-21 at 8.12.34 AM.png">
            <a:extLst>
              <a:ext uri="{FF2B5EF4-FFF2-40B4-BE49-F238E27FC236}">
                <a16:creationId xmlns:a16="http://schemas.microsoft.com/office/drawing/2014/main" xmlns="" id="{9960647F-736E-48A4-8DB6-88C65F3484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887427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672" y="586596"/>
            <a:ext cx="10515600" cy="4727726"/>
          </a:xfrm>
        </p:spPr>
        <p:txBody>
          <a:bodyPr>
            <a:normAutofit fontScale="85000" lnSpcReduction="20000"/>
          </a:bodyPr>
          <a:lstStyle/>
          <a:p>
            <a:r>
              <a:rPr lang="en-AU" sz="3000" b="1" dirty="0">
                <a:latin typeface="Tw Cen MT" panose="020B0602020104020603" pitchFamily="34" charset="0"/>
              </a:rPr>
              <a:t>Increase student awareness of learning strengths and weaknesses.</a:t>
            </a:r>
          </a:p>
          <a:p>
            <a:endParaRPr lang="en-AU" dirty="0">
              <a:latin typeface="Tw Cen MT" panose="020B0602020104020603" pitchFamily="34" charset="0"/>
            </a:endParaRPr>
          </a:p>
          <a:p>
            <a:pPr lvl="1"/>
            <a:endParaRPr lang="en-AU" sz="2600" dirty="0">
              <a:latin typeface="Tw Cen MT" panose="020B0602020104020603" pitchFamily="34" charset="0"/>
            </a:endParaRPr>
          </a:p>
          <a:p>
            <a:pPr lvl="1"/>
            <a:r>
              <a:rPr lang="en-US" sz="2600" dirty="0">
                <a:latin typeface="Tw Cen MT" panose="020B0602020104020603" pitchFamily="34" charset="0"/>
              </a:rPr>
              <a:t>“Learners do have preferences about how they like to learn” </a:t>
            </a:r>
            <a:r>
              <a:rPr lang="en-US" sz="1900" dirty="0">
                <a:latin typeface="Tw Cen MT" panose="020B0602020104020603" pitchFamily="34" charset="0"/>
              </a:rPr>
              <a:t>(Lethaby &amp; Harries, 2016)</a:t>
            </a:r>
          </a:p>
          <a:p>
            <a:pPr marL="0" indent="0">
              <a:buNone/>
            </a:pPr>
            <a:endParaRPr lang="en-AU" dirty="0">
              <a:latin typeface="Tw Cen MT" panose="020B0602020104020603" pitchFamily="34" charset="0"/>
            </a:endParaRPr>
          </a:p>
          <a:p>
            <a:pPr lvl="1"/>
            <a:endParaRPr lang="en-AU" dirty="0">
              <a:latin typeface="Tw Cen MT" panose="020B0602020104020603" pitchFamily="34" charset="0"/>
            </a:endParaRPr>
          </a:p>
          <a:p>
            <a:pPr lvl="1"/>
            <a:r>
              <a:rPr lang="en-AU" sz="2600" dirty="0">
                <a:latin typeface="Tw Cen MT" panose="020B0602020104020603" pitchFamily="34" charset="0"/>
              </a:rPr>
              <a:t>“Honey and Mumford, have been prolific in showing how individuals can be helped to play to their strengths or to develop as all-round learners (or both) by means, for example, of keeping a learning log or of devising personal development plans</a:t>
            </a:r>
            <a:r>
              <a:rPr lang="en-AU" sz="1900" dirty="0">
                <a:latin typeface="Tw Cen MT" panose="020B0602020104020603" pitchFamily="34" charset="0"/>
              </a:rPr>
              <a:t>” (</a:t>
            </a:r>
            <a:r>
              <a:rPr lang="en-AU" sz="1900" dirty="0" err="1">
                <a:latin typeface="Tw Cen MT" panose="020B0602020104020603" pitchFamily="34" charset="0"/>
              </a:rPr>
              <a:t>Coffield</a:t>
            </a:r>
            <a:r>
              <a:rPr lang="en-AU" sz="1900" dirty="0">
                <a:latin typeface="Tw Cen MT" panose="020B0602020104020603" pitchFamily="34" charset="0"/>
              </a:rPr>
              <a:t> et al, 2004).</a:t>
            </a:r>
          </a:p>
          <a:p>
            <a:pPr lvl="1"/>
            <a:endParaRPr lang="en-AU" dirty="0">
              <a:latin typeface="Tw Cen MT" panose="020B0602020104020603" pitchFamily="34" charset="0"/>
            </a:endParaRPr>
          </a:p>
          <a:p>
            <a:pPr lvl="1"/>
            <a:r>
              <a:rPr lang="en-AU" sz="2600" dirty="0">
                <a:latin typeface="Tw Cen MT" panose="020B0602020104020603" pitchFamily="34" charset="0"/>
              </a:rPr>
              <a:t>Assist teachers in understanding learning strategy selection</a:t>
            </a:r>
          </a:p>
          <a:p>
            <a:pPr lvl="2"/>
            <a:r>
              <a:rPr lang="en-AU" sz="2200" dirty="0">
                <a:latin typeface="Tw Cen MT" panose="020B0602020104020603" pitchFamily="34" charset="0"/>
              </a:rPr>
              <a:t>Possible connection between Cognitive style and choice of strategy </a:t>
            </a:r>
            <a:r>
              <a:rPr lang="en-AU" sz="1900" dirty="0">
                <a:latin typeface="Tw Cen MT" panose="020B0602020104020603" pitchFamily="34" charset="0"/>
              </a:rPr>
              <a:t>(Littlewood, 2001)</a:t>
            </a:r>
          </a:p>
          <a:p>
            <a:pPr lvl="1"/>
            <a:endParaRPr lang="en-AU" dirty="0">
              <a:latin typeface="Tw Cen MT" panose="020B0602020104020603" pitchFamily="34" charset="0"/>
            </a:endParaRPr>
          </a:p>
          <a:p>
            <a:pPr lvl="1"/>
            <a:r>
              <a:rPr lang="en-AU" sz="2600" dirty="0">
                <a:latin typeface="Tw Cen MT" panose="020B0602020104020603" pitchFamily="34" charset="0"/>
              </a:rPr>
              <a:t>Better self-awareness may lead to more organised and effective approaches to teaching and learning </a:t>
            </a:r>
            <a:r>
              <a:rPr lang="en-AU" sz="1900" dirty="0">
                <a:latin typeface="Tw Cen MT" panose="020B0602020104020603" pitchFamily="34" charset="0"/>
              </a:rPr>
              <a:t>(</a:t>
            </a:r>
            <a:r>
              <a:rPr lang="en-AU" sz="1900" dirty="0" err="1">
                <a:latin typeface="Tw Cen MT" panose="020B0602020104020603" pitchFamily="34" charset="0"/>
              </a:rPr>
              <a:t>Coffield</a:t>
            </a:r>
            <a:r>
              <a:rPr lang="en-AU" sz="1900" dirty="0">
                <a:latin typeface="Tw Cen MT" panose="020B0602020104020603" pitchFamily="34" charset="0"/>
              </a:rPr>
              <a:t> et al, 2004)</a:t>
            </a:r>
            <a:r>
              <a:rPr lang="en-AU" sz="1700" dirty="0">
                <a:latin typeface="Tw Cen MT" panose="020B0602020104020603" pitchFamily="34" charset="0"/>
              </a:rPr>
              <a:t>.</a:t>
            </a:r>
          </a:p>
          <a:p>
            <a:endParaRPr lang="en-AU" dirty="0"/>
          </a:p>
        </p:txBody>
      </p:sp>
      <p:pic>
        <p:nvPicPr>
          <p:cNvPr id="4" name="Picture 3" descr="Screen Shot 2016-09-21 at 8.12.34 AM.png">
            <a:extLst>
              <a:ext uri="{FF2B5EF4-FFF2-40B4-BE49-F238E27FC236}">
                <a16:creationId xmlns:a16="http://schemas.microsoft.com/office/drawing/2014/main" xmlns="" id="{0156F0FE-0463-4CF8-A500-A68CAA3CFE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185036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F1E5D23A-65DA-4A62-A1C2-747918B57911}"/>
              </a:ext>
            </a:extLst>
          </p:cNvPr>
          <p:cNvSpPr/>
          <p:nvPr/>
        </p:nvSpPr>
        <p:spPr>
          <a:xfrm>
            <a:off x="2485074" y="6260028"/>
            <a:ext cx="7932420" cy="276999"/>
          </a:xfrm>
          <a:prstGeom prst="rect">
            <a:avLst/>
          </a:prstGeom>
        </p:spPr>
        <p:txBody>
          <a:bodyPr wrap="square">
            <a:spAutoFit/>
          </a:bodyPr>
          <a:lstStyle/>
          <a:p>
            <a:r>
              <a:rPr lang="en-AU" sz="1200" dirty="0">
                <a:latin typeface="Tw Cen MT" panose="020B0602020104020603" pitchFamily="34" charset="0"/>
              </a:rPr>
              <a:t>Adapted from: Anderson, M. (2004) </a:t>
            </a:r>
            <a:r>
              <a:rPr lang="en-AU" sz="1200" i="1" dirty="0">
                <a:latin typeface="Tw Cen MT" panose="020B0602020104020603" pitchFamily="34" charset="0"/>
              </a:rPr>
              <a:t>Mind Styles: Anthony Gregorc</a:t>
            </a:r>
            <a:r>
              <a:rPr lang="en-AU" sz="1200" dirty="0">
                <a:latin typeface="Tw Cen MT" panose="020B0602020104020603" pitchFamily="34" charset="0"/>
              </a:rPr>
              <a:t>. Retrieved 04/04/17 from: www.</a:t>
            </a:r>
            <a:r>
              <a:rPr lang="en-AU" sz="1200" i="1" dirty="0">
                <a:latin typeface="Tw Cen MT" panose="020B0602020104020603" pitchFamily="34" charset="0"/>
              </a:rPr>
              <a:t>cortland.edu</a:t>
            </a:r>
            <a:r>
              <a:rPr lang="en-AU" sz="1200" dirty="0">
                <a:latin typeface="Tw Cen MT" panose="020B0602020104020603" pitchFamily="34" charset="0"/>
              </a:rPr>
              <a:t>.</a:t>
            </a:r>
          </a:p>
        </p:txBody>
      </p:sp>
      <p:pic>
        <p:nvPicPr>
          <p:cNvPr id="8" name="Picture 7" descr="Screen Clipping">
            <a:extLst>
              <a:ext uri="{FF2B5EF4-FFF2-40B4-BE49-F238E27FC236}">
                <a16:creationId xmlns:a16="http://schemas.microsoft.com/office/drawing/2014/main" xmlns="" id="{4FFA5DD6-C67B-4D31-B85D-34AB371D29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9205" y="291333"/>
            <a:ext cx="8588289" cy="5968695"/>
          </a:xfrm>
          <a:prstGeom prst="rect">
            <a:avLst/>
          </a:prstGeom>
        </p:spPr>
      </p:pic>
    </p:spTree>
    <p:extLst>
      <p:ext uri="{BB962C8B-B14F-4D97-AF65-F5344CB8AC3E}">
        <p14:creationId xmlns:p14="http://schemas.microsoft.com/office/powerpoint/2010/main" val="820730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6-09-21 at 8.12.34 AM.png">
            <a:extLst>
              <a:ext uri="{FF2B5EF4-FFF2-40B4-BE49-F238E27FC236}">
                <a16:creationId xmlns:a16="http://schemas.microsoft.com/office/drawing/2014/main" xmlns="" id="{AF7E3B3D-A1A6-453E-B399-99A23CDD58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
        <p:nvSpPr>
          <p:cNvPr id="3" name="TextBox 2"/>
          <p:cNvSpPr txBox="1"/>
          <p:nvPr/>
        </p:nvSpPr>
        <p:spPr>
          <a:xfrm>
            <a:off x="5249917" y="504497"/>
            <a:ext cx="1822935" cy="769441"/>
          </a:xfrm>
          <a:prstGeom prst="rect">
            <a:avLst/>
          </a:prstGeom>
          <a:noFill/>
        </p:spPr>
        <p:txBody>
          <a:bodyPr wrap="none" rtlCol="0" anchor="t">
            <a:spAutoFit/>
          </a:bodyPr>
          <a:lstStyle/>
          <a:p>
            <a:pPr algn="ctr"/>
            <a:r>
              <a:rPr lang="en-AU" sz="4400" dirty="0">
                <a:latin typeface="Tw Cen MT" panose="020B0602020104020603" pitchFamily="34" charset="0"/>
              </a:rPr>
              <a:t>Activity</a:t>
            </a:r>
          </a:p>
        </p:txBody>
      </p:sp>
      <p:sp>
        <p:nvSpPr>
          <p:cNvPr id="5" name="TextBox 4"/>
          <p:cNvSpPr txBox="1"/>
          <p:nvPr/>
        </p:nvSpPr>
        <p:spPr>
          <a:xfrm>
            <a:off x="879906" y="1505607"/>
            <a:ext cx="10562955" cy="1200329"/>
          </a:xfrm>
          <a:prstGeom prst="rect">
            <a:avLst/>
          </a:prstGeom>
          <a:noFill/>
        </p:spPr>
        <p:txBody>
          <a:bodyPr wrap="square" rtlCol="0">
            <a:spAutoFit/>
          </a:bodyPr>
          <a:lstStyle/>
          <a:p>
            <a:r>
              <a:rPr lang="en-AU" sz="2400" dirty="0">
                <a:latin typeface="Tw Cen MT" panose="020B0602020104020603" pitchFamily="34" charset="0"/>
              </a:rPr>
              <a:t>Discuss </a:t>
            </a:r>
            <a:r>
              <a:rPr lang="en-AU" sz="2400" dirty="0" err="1">
                <a:latin typeface="Tw Cen MT" panose="020B0602020104020603" pitchFamily="34" charset="0"/>
              </a:rPr>
              <a:t>Gregorc’s</a:t>
            </a:r>
            <a:r>
              <a:rPr lang="en-AU" sz="2400" dirty="0">
                <a:latin typeface="Tw Cen MT" panose="020B0602020104020603" pitchFamily="34" charset="0"/>
              </a:rPr>
              <a:t> model with a partner &amp; evaluate it’s potential as a resource for catering to individual differences in your class</a:t>
            </a:r>
          </a:p>
          <a:p>
            <a:pPr marL="342900" indent="-342900">
              <a:buFont typeface="Arial" panose="020B0604020202020204" pitchFamily="34" charset="0"/>
              <a:buChar char="•"/>
            </a:pPr>
            <a:endParaRPr lang="en-AU" sz="2400" dirty="0">
              <a:latin typeface="Tw Cen MT" panose="020B0602020104020603" pitchFamily="34" charset="0"/>
            </a:endParaRPr>
          </a:p>
        </p:txBody>
      </p:sp>
      <p:sp>
        <p:nvSpPr>
          <p:cNvPr id="6" name="Rectangle 5"/>
          <p:cNvSpPr/>
          <p:nvPr/>
        </p:nvSpPr>
        <p:spPr>
          <a:xfrm>
            <a:off x="879906" y="2709013"/>
            <a:ext cx="10345201" cy="3046988"/>
          </a:xfrm>
          <a:prstGeom prst="rect">
            <a:avLst/>
          </a:prstGeom>
        </p:spPr>
        <p:txBody>
          <a:bodyPr wrap="square">
            <a:spAutoFit/>
          </a:bodyPr>
          <a:lstStyle/>
          <a:p>
            <a:pPr marL="171450" indent="-171450">
              <a:buFont typeface="Arial" panose="020B0604020202020204" pitchFamily="34" charset="0"/>
              <a:buChar char="•"/>
            </a:pPr>
            <a:r>
              <a:rPr lang="en-AU" sz="2400" dirty="0">
                <a:latin typeface="Tw Cen MT" panose="020B0602020104020603" pitchFamily="34" charset="0"/>
              </a:rPr>
              <a:t>How effectively do you feel this model captures different approaches to learning a second language?</a:t>
            </a:r>
          </a:p>
          <a:p>
            <a:endParaRPr lang="en-AU" sz="2400" dirty="0">
              <a:latin typeface="Tw Cen MT" panose="020B0602020104020603" pitchFamily="34" charset="0"/>
            </a:endParaRPr>
          </a:p>
          <a:p>
            <a:pPr marL="171450" indent="-171450">
              <a:buFont typeface="Arial" panose="020B0604020202020204" pitchFamily="34" charset="0"/>
              <a:buChar char="•"/>
            </a:pPr>
            <a:r>
              <a:rPr lang="en-AU" sz="2400" dirty="0">
                <a:latin typeface="Tw Cen MT" panose="020B0602020104020603" pitchFamily="34" charset="0"/>
              </a:rPr>
              <a:t>Do you think you could use this model to achieve some of the rewards that we have identified? (</a:t>
            </a:r>
            <a:r>
              <a:rPr lang="en-AU" sz="2400" i="1" dirty="0">
                <a:latin typeface="Tw Cen MT" panose="020B0602020104020603" pitchFamily="34" charset="0"/>
              </a:rPr>
              <a:t>Pedagogical balance, learning metalanguage, metacognition &amp; student autonomy)</a:t>
            </a:r>
          </a:p>
          <a:p>
            <a:endParaRPr lang="en-AU" sz="2400" i="1" dirty="0">
              <a:latin typeface="Tw Cen MT" panose="020B0602020104020603" pitchFamily="34" charset="0"/>
            </a:endParaRPr>
          </a:p>
          <a:p>
            <a:pPr marL="171450" indent="-171450">
              <a:buFont typeface="Arial" panose="020B0604020202020204" pitchFamily="34" charset="0"/>
              <a:buChar char="•"/>
            </a:pPr>
            <a:r>
              <a:rPr lang="en-AU" sz="2400" dirty="0">
                <a:latin typeface="Tw Cen MT" panose="020B0602020104020603" pitchFamily="34" charset="0"/>
              </a:rPr>
              <a:t>What might be some risks or limitations of this model?</a:t>
            </a:r>
          </a:p>
        </p:txBody>
      </p:sp>
    </p:spTree>
    <p:extLst>
      <p:ext uri="{BB962C8B-B14F-4D97-AF65-F5344CB8AC3E}">
        <p14:creationId xmlns:p14="http://schemas.microsoft.com/office/powerpoint/2010/main" val="388684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69211" y="36820"/>
            <a:ext cx="11130280" cy="939483"/>
          </a:xfrm>
        </p:spPr>
        <p:txBody>
          <a:bodyPr/>
          <a:lstStyle/>
          <a:p>
            <a:r>
              <a:rPr lang="en-AU" dirty="0">
                <a:latin typeface="Tw Cen MT" panose="020B0602020104020603" pitchFamily="34" charset="0"/>
              </a:rPr>
              <a:t>Suggestions for catering to Individual Differences</a:t>
            </a:r>
          </a:p>
        </p:txBody>
      </p:sp>
      <p:pic>
        <p:nvPicPr>
          <p:cNvPr id="4" name="Picture 3" descr="Screen Shot 2016-09-21 at 8.12.34 AM.png">
            <a:extLst>
              <a:ext uri="{FF2B5EF4-FFF2-40B4-BE49-F238E27FC236}">
                <a16:creationId xmlns:a16="http://schemas.microsoft.com/office/drawing/2014/main" xmlns="" id="{C6523A1C-A9D1-455C-8470-28DEF5E908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
        <p:nvSpPr>
          <p:cNvPr id="3" name="Freeform: Shape 2"/>
          <p:cNvSpPr/>
          <p:nvPr/>
        </p:nvSpPr>
        <p:spPr>
          <a:xfrm>
            <a:off x="396770" y="983598"/>
            <a:ext cx="5037328" cy="412421"/>
          </a:xfrm>
          <a:custGeom>
            <a:avLst/>
            <a:gdLst>
              <a:gd name="connsiteX0" fmla="*/ 0 w 5037328"/>
              <a:gd name="connsiteY0" fmla="*/ 41242 h 412421"/>
              <a:gd name="connsiteX1" fmla="*/ 41242 w 5037328"/>
              <a:gd name="connsiteY1" fmla="*/ 0 h 412421"/>
              <a:gd name="connsiteX2" fmla="*/ 4996086 w 5037328"/>
              <a:gd name="connsiteY2" fmla="*/ 0 h 412421"/>
              <a:gd name="connsiteX3" fmla="*/ 5037328 w 5037328"/>
              <a:gd name="connsiteY3" fmla="*/ 41242 h 412421"/>
              <a:gd name="connsiteX4" fmla="*/ 5037328 w 5037328"/>
              <a:gd name="connsiteY4" fmla="*/ 371179 h 412421"/>
              <a:gd name="connsiteX5" fmla="*/ 4996086 w 5037328"/>
              <a:gd name="connsiteY5" fmla="*/ 412421 h 412421"/>
              <a:gd name="connsiteX6" fmla="*/ 41242 w 5037328"/>
              <a:gd name="connsiteY6" fmla="*/ 412421 h 412421"/>
              <a:gd name="connsiteX7" fmla="*/ 0 w 5037328"/>
              <a:gd name="connsiteY7" fmla="*/ 371179 h 412421"/>
              <a:gd name="connsiteX8" fmla="*/ 0 w 5037328"/>
              <a:gd name="connsiteY8" fmla="*/ 41242 h 412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37328" h="412421">
                <a:moveTo>
                  <a:pt x="0" y="41242"/>
                </a:moveTo>
                <a:cubicBezTo>
                  <a:pt x="0" y="18465"/>
                  <a:pt x="18465" y="0"/>
                  <a:pt x="41242" y="0"/>
                </a:cubicBezTo>
                <a:lnTo>
                  <a:pt x="4996086" y="0"/>
                </a:lnTo>
                <a:cubicBezTo>
                  <a:pt x="5018863" y="0"/>
                  <a:pt x="5037328" y="18465"/>
                  <a:pt x="5037328" y="41242"/>
                </a:cubicBezTo>
                <a:lnTo>
                  <a:pt x="5037328" y="371179"/>
                </a:lnTo>
                <a:cubicBezTo>
                  <a:pt x="5037328" y="393956"/>
                  <a:pt x="5018863" y="412421"/>
                  <a:pt x="4996086" y="412421"/>
                </a:cubicBezTo>
                <a:lnTo>
                  <a:pt x="41242" y="412421"/>
                </a:lnTo>
                <a:cubicBezTo>
                  <a:pt x="18465" y="412421"/>
                  <a:pt x="0" y="393956"/>
                  <a:pt x="0" y="371179"/>
                </a:cubicBezTo>
                <a:lnTo>
                  <a:pt x="0" y="41242"/>
                </a:lnTo>
                <a:close/>
              </a:path>
            </a:pathLst>
          </a:custGeom>
          <a:solidFill>
            <a:srgbClr val="92D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9704" tIns="43829" rIns="59704" bIns="43829"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w Cen MT" panose="020B0602020104020603" pitchFamily="34" charset="0"/>
              </a:rPr>
              <a:t>Do</a:t>
            </a:r>
          </a:p>
        </p:txBody>
      </p:sp>
      <p:sp>
        <p:nvSpPr>
          <p:cNvPr id="7" name="Freeform: Shape 6"/>
          <p:cNvSpPr/>
          <p:nvPr/>
        </p:nvSpPr>
        <p:spPr>
          <a:xfrm>
            <a:off x="1404236" y="1627488"/>
            <a:ext cx="4489407" cy="985815"/>
          </a:xfrm>
          <a:custGeom>
            <a:avLst/>
            <a:gdLst>
              <a:gd name="connsiteX0" fmla="*/ 0 w 4489407"/>
              <a:gd name="connsiteY0" fmla="*/ 98582 h 985815"/>
              <a:gd name="connsiteX1" fmla="*/ 98582 w 4489407"/>
              <a:gd name="connsiteY1" fmla="*/ 0 h 985815"/>
              <a:gd name="connsiteX2" fmla="*/ 4390826 w 4489407"/>
              <a:gd name="connsiteY2" fmla="*/ 0 h 985815"/>
              <a:gd name="connsiteX3" fmla="*/ 4489408 w 4489407"/>
              <a:gd name="connsiteY3" fmla="*/ 98582 h 985815"/>
              <a:gd name="connsiteX4" fmla="*/ 4489407 w 4489407"/>
              <a:gd name="connsiteY4" fmla="*/ 887234 h 985815"/>
              <a:gd name="connsiteX5" fmla="*/ 4390825 w 4489407"/>
              <a:gd name="connsiteY5" fmla="*/ 985816 h 985815"/>
              <a:gd name="connsiteX6" fmla="*/ 98582 w 4489407"/>
              <a:gd name="connsiteY6" fmla="*/ 985815 h 985815"/>
              <a:gd name="connsiteX7" fmla="*/ 0 w 4489407"/>
              <a:gd name="connsiteY7" fmla="*/ 887233 h 985815"/>
              <a:gd name="connsiteX8" fmla="*/ 0 w 4489407"/>
              <a:gd name="connsiteY8" fmla="*/ 98582 h 985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89407" h="985815">
                <a:moveTo>
                  <a:pt x="0" y="98582"/>
                </a:moveTo>
                <a:cubicBezTo>
                  <a:pt x="0" y="44137"/>
                  <a:pt x="44137" y="0"/>
                  <a:pt x="98582" y="0"/>
                </a:cubicBezTo>
                <a:lnTo>
                  <a:pt x="4390826" y="0"/>
                </a:lnTo>
                <a:cubicBezTo>
                  <a:pt x="4445271" y="0"/>
                  <a:pt x="4489408" y="44137"/>
                  <a:pt x="4489408" y="98582"/>
                </a:cubicBezTo>
                <a:cubicBezTo>
                  <a:pt x="4489408" y="361466"/>
                  <a:pt x="4489407" y="624350"/>
                  <a:pt x="4489407" y="887234"/>
                </a:cubicBezTo>
                <a:cubicBezTo>
                  <a:pt x="4489407" y="941679"/>
                  <a:pt x="4445270" y="985816"/>
                  <a:pt x="4390825" y="985816"/>
                </a:cubicBezTo>
                <a:lnTo>
                  <a:pt x="98582" y="985815"/>
                </a:lnTo>
                <a:cubicBezTo>
                  <a:pt x="44137" y="985815"/>
                  <a:pt x="0" y="941678"/>
                  <a:pt x="0" y="887233"/>
                </a:cubicBezTo>
                <a:lnTo>
                  <a:pt x="0" y="98582"/>
                </a:lnTo>
                <a:close/>
              </a:path>
            </a:pathLst>
          </a:custGeom>
          <a:solidFill>
            <a:schemeClr val="accent6">
              <a:lumMod val="20000"/>
              <a:lumOff val="80000"/>
              <a:alpha val="90000"/>
            </a:schemeClr>
          </a:solidFill>
          <a:ln>
            <a:solidFill>
              <a:srgbClr val="92D05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9354" tIns="49194" rIns="59354" bIns="49194" numCol="1" spcCol="1270" anchor="ctr" anchorCtr="0">
            <a:noAutofit/>
          </a:bodyPr>
          <a:lstStyle/>
          <a:p>
            <a:pPr marL="0" lvl="0" indent="0" algn="ctr" defTabSz="711200">
              <a:lnSpc>
                <a:spcPct val="90000"/>
              </a:lnSpc>
              <a:spcBef>
                <a:spcPct val="0"/>
              </a:spcBef>
              <a:spcAft>
                <a:spcPts val="0"/>
              </a:spcAft>
              <a:buNone/>
            </a:pPr>
            <a:r>
              <a:rPr lang="en-US" sz="2400" kern="1200" dirty="0">
                <a:latin typeface="Tw Cen MT" panose="020B0602020104020603" pitchFamily="34" charset="0"/>
              </a:rPr>
              <a:t>Assess students’ interests</a:t>
            </a:r>
            <a:endParaRPr lang="en-US" sz="1600" kern="1200" dirty="0">
              <a:latin typeface="Tw Cen MT" panose="020B0602020104020603" pitchFamily="34" charset="0"/>
            </a:endParaRPr>
          </a:p>
        </p:txBody>
      </p:sp>
      <p:sp>
        <p:nvSpPr>
          <p:cNvPr id="9" name="Freeform: Shape 8"/>
          <p:cNvSpPr/>
          <p:nvPr/>
        </p:nvSpPr>
        <p:spPr>
          <a:xfrm>
            <a:off x="1404236" y="2844772"/>
            <a:ext cx="4489407" cy="1002795"/>
          </a:xfrm>
          <a:custGeom>
            <a:avLst/>
            <a:gdLst>
              <a:gd name="connsiteX0" fmla="*/ 0 w 4489407"/>
              <a:gd name="connsiteY0" fmla="*/ 100280 h 1002795"/>
              <a:gd name="connsiteX1" fmla="*/ 100280 w 4489407"/>
              <a:gd name="connsiteY1" fmla="*/ 0 h 1002795"/>
              <a:gd name="connsiteX2" fmla="*/ 4389128 w 4489407"/>
              <a:gd name="connsiteY2" fmla="*/ 0 h 1002795"/>
              <a:gd name="connsiteX3" fmla="*/ 4489408 w 4489407"/>
              <a:gd name="connsiteY3" fmla="*/ 100280 h 1002795"/>
              <a:gd name="connsiteX4" fmla="*/ 4489407 w 4489407"/>
              <a:gd name="connsiteY4" fmla="*/ 902516 h 1002795"/>
              <a:gd name="connsiteX5" fmla="*/ 4389127 w 4489407"/>
              <a:gd name="connsiteY5" fmla="*/ 1002796 h 1002795"/>
              <a:gd name="connsiteX6" fmla="*/ 100280 w 4489407"/>
              <a:gd name="connsiteY6" fmla="*/ 1002795 h 1002795"/>
              <a:gd name="connsiteX7" fmla="*/ 0 w 4489407"/>
              <a:gd name="connsiteY7" fmla="*/ 902515 h 1002795"/>
              <a:gd name="connsiteX8" fmla="*/ 0 w 4489407"/>
              <a:gd name="connsiteY8" fmla="*/ 100280 h 1002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89407" h="1002795">
                <a:moveTo>
                  <a:pt x="0" y="100280"/>
                </a:moveTo>
                <a:cubicBezTo>
                  <a:pt x="0" y="44897"/>
                  <a:pt x="44897" y="0"/>
                  <a:pt x="100280" y="0"/>
                </a:cubicBezTo>
                <a:lnTo>
                  <a:pt x="4389128" y="0"/>
                </a:lnTo>
                <a:cubicBezTo>
                  <a:pt x="4444511" y="0"/>
                  <a:pt x="4489408" y="44897"/>
                  <a:pt x="4489408" y="100280"/>
                </a:cubicBezTo>
                <a:cubicBezTo>
                  <a:pt x="4489408" y="367692"/>
                  <a:pt x="4489407" y="635104"/>
                  <a:pt x="4489407" y="902516"/>
                </a:cubicBezTo>
                <a:cubicBezTo>
                  <a:pt x="4489407" y="957899"/>
                  <a:pt x="4444510" y="1002796"/>
                  <a:pt x="4389127" y="1002796"/>
                </a:cubicBezTo>
                <a:lnTo>
                  <a:pt x="100280" y="1002795"/>
                </a:lnTo>
                <a:cubicBezTo>
                  <a:pt x="44897" y="1002795"/>
                  <a:pt x="0" y="957898"/>
                  <a:pt x="0" y="902515"/>
                </a:cubicBezTo>
                <a:lnTo>
                  <a:pt x="0" y="100280"/>
                </a:lnTo>
                <a:close/>
              </a:path>
            </a:pathLst>
          </a:custGeom>
          <a:solidFill>
            <a:schemeClr val="accent6">
              <a:lumMod val="20000"/>
              <a:lumOff val="80000"/>
              <a:alpha val="90000"/>
            </a:schemeClr>
          </a:solidFill>
          <a:ln>
            <a:solidFill>
              <a:srgbClr val="92D05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9851" tIns="49691" rIns="59851" bIns="49691" numCol="1" spcCol="1270" anchor="ctr" anchorCtr="0">
            <a:noAutofit/>
          </a:bodyPr>
          <a:lstStyle/>
          <a:p>
            <a:pPr marL="0" lvl="0" indent="0" algn="ctr" defTabSz="711200">
              <a:lnSpc>
                <a:spcPct val="90000"/>
              </a:lnSpc>
              <a:spcBef>
                <a:spcPct val="0"/>
              </a:spcBef>
              <a:spcAft>
                <a:spcPts val="0"/>
              </a:spcAft>
              <a:buNone/>
            </a:pPr>
            <a:r>
              <a:rPr lang="en-US" sz="2400" kern="1200" dirty="0">
                <a:latin typeface="Tw Cen MT" panose="020B0602020104020603" pitchFamily="34" charset="0"/>
              </a:rPr>
              <a:t>Assess background knowledge</a:t>
            </a:r>
          </a:p>
        </p:txBody>
      </p:sp>
      <p:sp>
        <p:nvSpPr>
          <p:cNvPr id="12" name="Freeform: Shape 11"/>
          <p:cNvSpPr/>
          <p:nvPr/>
        </p:nvSpPr>
        <p:spPr>
          <a:xfrm>
            <a:off x="1404236" y="4079036"/>
            <a:ext cx="4489407" cy="983639"/>
          </a:xfrm>
          <a:custGeom>
            <a:avLst/>
            <a:gdLst>
              <a:gd name="connsiteX0" fmla="*/ 0 w 4489407"/>
              <a:gd name="connsiteY0" fmla="*/ 98364 h 983639"/>
              <a:gd name="connsiteX1" fmla="*/ 98364 w 4489407"/>
              <a:gd name="connsiteY1" fmla="*/ 0 h 983639"/>
              <a:gd name="connsiteX2" fmla="*/ 4391043 w 4489407"/>
              <a:gd name="connsiteY2" fmla="*/ 0 h 983639"/>
              <a:gd name="connsiteX3" fmla="*/ 4489407 w 4489407"/>
              <a:gd name="connsiteY3" fmla="*/ 98364 h 983639"/>
              <a:gd name="connsiteX4" fmla="*/ 4489407 w 4489407"/>
              <a:gd name="connsiteY4" fmla="*/ 885275 h 983639"/>
              <a:gd name="connsiteX5" fmla="*/ 4391043 w 4489407"/>
              <a:gd name="connsiteY5" fmla="*/ 983639 h 983639"/>
              <a:gd name="connsiteX6" fmla="*/ 98364 w 4489407"/>
              <a:gd name="connsiteY6" fmla="*/ 983639 h 983639"/>
              <a:gd name="connsiteX7" fmla="*/ 0 w 4489407"/>
              <a:gd name="connsiteY7" fmla="*/ 885275 h 983639"/>
              <a:gd name="connsiteX8" fmla="*/ 0 w 4489407"/>
              <a:gd name="connsiteY8" fmla="*/ 98364 h 98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89407" h="983639">
                <a:moveTo>
                  <a:pt x="0" y="98364"/>
                </a:moveTo>
                <a:cubicBezTo>
                  <a:pt x="0" y="44039"/>
                  <a:pt x="44039" y="0"/>
                  <a:pt x="98364" y="0"/>
                </a:cubicBezTo>
                <a:lnTo>
                  <a:pt x="4391043" y="0"/>
                </a:lnTo>
                <a:cubicBezTo>
                  <a:pt x="4445368" y="0"/>
                  <a:pt x="4489407" y="44039"/>
                  <a:pt x="4489407" y="98364"/>
                </a:cubicBezTo>
                <a:lnTo>
                  <a:pt x="4489407" y="885275"/>
                </a:lnTo>
                <a:cubicBezTo>
                  <a:pt x="4489407" y="939600"/>
                  <a:pt x="4445368" y="983639"/>
                  <a:pt x="4391043" y="983639"/>
                </a:cubicBezTo>
                <a:lnTo>
                  <a:pt x="98364" y="983639"/>
                </a:lnTo>
                <a:cubicBezTo>
                  <a:pt x="44039" y="983639"/>
                  <a:pt x="0" y="939600"/>
                  <a:pt x="0" y="885275"/>
                </a:cubicBezTo>
                <a:lnTo>
                  <a:pt x="0" y="98364"/>
                </a:lnTo>
                <a:close/>
              </a:path>
            </a:pathLst>
          </a:custGeom>
          <a:solidFill>
            <a:schemeClr val="accent6">
              <a:lumMod val="20000"/>
              <a:lumOff val="80000"/>
              <a:alpha val="90000"/>
            </a:schemeClr>
          </a:solidFill>
          <a:ln>
            <a:solidFill>
              <a:srgbClr val="92D05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9290" tIns="49130" rIns="59290" bIns="49130" numCol="1" spcCol="1270" anchor="ctr" anchorCtr="0">
            <a:noAutofit/>
          </a:bodyPr>
          <a:lstStyle/>
          <a:p>
            <a:pPr marL="0" lvl="0" indent="0" algn="ctr" defTabSz="711200">
              <a:lnSpc>
                <a:spcPct val="90000"/>
              </a:lnSpc>
              <a:spcBef>
                <a:spcPct val="0"/>
              </a:spcBef>
              <a:spcAft>
                <a:spcPts val="0"/>
              </a:spcAft>
              <a:buNone/>
            </a:pPr>
            <a:r>
              <a:rPr lang="en-US" sz="2400" kern="1200" dirty="0">
                <a:latin typeface="Tw Cen MT" panose="020B0602020104020603" pitchFamily="34" charset="0"/>
              </a:rPr>
              <a:t>Teach learning strategies for developing core skills </a:t>
            </a:r>
          </a:p>
        </p:txBody>
      </p:sp>
      <p:grpSp>
        <p:nvGrpSpPr>
          <p:cNvPr id="24" name="Group 23"/>
          <p:cNvGrpSpPr/>
          <p:nvPr/>
        </p:nvGrpSpPr>
        <p:grpSpPr>
          <a:xfrm>
            <a:off x="900503" y="1396020"/>
            <a:ext cx="503732" cy="4423312"/>
            <a:chOff x="900503" y="1396020"/>
            <a:chExt cx="503732" cy="4423312"/>
          </a:xfrm>
        </p:grpSpPr>
        <p:sp>
          <p:nvSpPr>
            <p:cNvPr id="6" name="Freeform: Shape 5"/>
            <p:cNvSpPr/>
            <p:nvPr/>
          </p:nvSpPr>
          <p:spPr>
            <a:xfrm>
              <a:off x="900503" y="1396020"/>
              <a:ext cx="503732" cy="724376"/>
            </a:xfrm>
            <a:custGeom>
              <a:avLst/>
              <a:gdLst/>
              <a:ahLst/>
              <a:cxnLst/>
              <a:rect l="0" t="0" r="0" b="0"/>
              <a:pathLst>
                <a:path>
                  <a:moveTo>
                    <a:pt x="0" y="0"/>
                  </a:moveTo>
                  <a:lnTo>
                    <a:pt x="0" y="724376"/>
                  </a:lnTo>
                  <a:lnTo>
                    <a:pt x="503732" y="724376"/>
                  </a:lnTo>
                </a:path>
              </a:pathLst>
            </a:custGeom>
            <a:noFill/>
            <a:ln>
              <a:solidFill>
                <a:srgbClr val="92D05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Freeform: Shape 7"/>
            <p:cNvSpPr/>
            <p:nvPr/>
          </p:nvSpPr>
          <p:spPr>
            <a:xfrm>
              <a:off x="900503" y="1396020"/>
              <a:ext cx="503732" cy="1950149"/>
            </a:xfrm>
            <a:custGeom>
              <a:avLst/>
              <a:gdLst/>
              <a:ahLst/>
              <a:cxnLst/>
              <a:rect l="0" t="0" r="0" b="0"/>
              <a:pathLst>
                <a:path>
                  <a:moveTo>
                    <a:pt x="0" y="0"/>
                  </a:moveTo>
                  <a:lnTo>
                    <a:pt x="0" y="1950149"/>
                  </a:lnTo>
                  <a:lnTo>
                    <a:pt x="503732" y="1950149"/>
                  </a:lnTo>
                </a:path>
              </a:pathLst>
            </a:custGeom>
            <a:noFill/>
            <a:ln>
              <a:solidFill>
                <a:srgbClr val="92D05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Shape 9"/>
            <p:cNvSpPr/>
            <p:nvPr/>
          </p:nvSpPr>
          <p:spPr>
            <a:xfrm>
              <a:off x="900503" y="1396020"/>
              <a:ext cx="503732" cy="3174835"/>
            </a:xfrm>
            <a:custGeom>
              <a:avLst/>
              <a:gdLst/>
              <a:ahLst/>
              <a:cxnLst/>
              <a:rect l="0" t="0" r="0" b="0"/>
              <a:pathLst>
                <a:path>
                  <a:moveTo>
                    <a:pt x="0" y="0"/>
                  </a:moveTo>
                  <a:lnTo>
                    <a:pt x="0" y="3174835"/>
                  </a:lnTo>
                  <a:lnTo>
                    <a:pt x="503732" y="3174835"/>
                  </a:lnTo>
                </a:path>
              </a:pathLst>
            </a:custGeom>
            <a:noFill/>
            <a:ln>
              <a:solidFill>
                <a:srgbClr val="92D05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Shape 12"/>
            <p:cNvSpPr/>
            <p:nvPr/>
          </p:nvSpPr>
          <p:spPr>
            <a:xfrm>
              <a:off x="900503" y="1396020"/>
              <a:ext cx="503732" cy="4423312"/>
            </a:xfrm>
            <a:custGeom>
              <a:avLst/>
              <a:gdLst/>
              <a:ahLst/>
              <a:cxnLst/>
              <a:rect l="0" t="0" r="0" b="0"/>
              <a:pathLst>
                <a:path>
                  <a:moveTo>
                    <a:pt x="0" y="0"/>
                  </a:moveTo>
                  <a:lnTo>
                    <a:pt x="0" y="4423312"/>
                  </a:lnTo>
                  <a:lnTo>
                    <a:pt x="503732" y="4423312"/>
                  </a:lnTo>
                </a:path>
              </a:pathLst>
            </a:custGeom>
            <a:noFill/>
            <a:ln>
              <a:solidFill>
                <a:srgbClr val="92D05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sp>
        <p:nvSpPr>
          <p:cNvPr id="14" name="Freeform: Shape 13"/>
          <p:cNvSpPr/>
          <p:nvPr/>
        </p:nvSpPr>
        <p:spPr>
          <a:xfrm>
            <a:off x="1404236" y="5294143"/>
            <a:ext cx="4489407" cy="1176373"/>
          </a:xfrm>
          <a:custGeom>
            <a:avLst/>
            <a:gdLst>
              <a:gd name="connsiteX0" fmla="*/ 0 w 4489407"/>
              <a:gd name="connsiteY0" fmla="*/ 105038 h 1050376"/>
              <a:gd name="connsiteX1" fmla="*/ 105038 w 4489407"/>
              <a:gd name="connsiteY1" fmla="*/ 0 h 1050376"/>
              <a:gd name="connsiteX2" fmla="*/ 4384369 w 4489407"/>
              <a:gd name="connsiteY2" fmla="*/ 0 h 1050376"/>
              <a:gd name="connsiteX3" fmla="*/ 4489407 w 4489407"/>
              <a:gd name="connsiteY3" fmla="*/ 105038 h 1050376"/>
              <a:gd name="connsiteX4" fmla="*/ 4489407 w 4489407"/>
              <a:gd name="connsiteY4" fmla="*/ 945338 h 1050376"/>
              <a:gd name="connsiteX5" fmla="*/ 4384369 w 4489407"/>
              <a:gd name="connsiteY5" fmla="*/ 1050376 h 1050376"/>
              <a:gd name="connsiteX6" fmla="*/ 105038 w 4489407"/>
              <a:gd name="connsiteY6" fmla="*/ 1050376 h 1050376"/>
              <a:gd name="connsiteX7" fmla="*/ 0 w 4489407"/>
              <a:gd name="connsiteY7" fmla="*/ 945338 h 1050376"/>
              <a:gd name="connsiteX8" fmla="*/ 0 w 4489407"/>
              <a:gd name="connsiteY8" fmla="*/ 105038 h 1050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89407" h="1050376">
                <a:moveTo>
                  <a:pt x="0" y="105038"/>
                </a:moveTo>
                <a:cubicBezTo>
                  <a:pt x="0" y="47027"/>
                  <a:pt x="47027" y="0"/>
                  <a:pt x="105038" y="0"/>
                </a:cubicBezTo>
                <a:lnTo>
                  <a:pt x="4384369" y="0"/>
                </a:lnTo>
                <a:cubicBezTo>
                  <a:pt x="4442380" y="0"/>
                  <a:pt x="4489407" y="47027"/>
                  <a:pt x="4489407" y="105038"/>
                </a:cubicBezTo>
                <a:lnTo>
                  <a:pt x="4489407" y="945338"/>
                </a:lnTo>
                <a:cubicBezTo>
                  <a:pt x="4489407" y="1003349"/>
                  <a:pt x="4442380" y="1050376"/>
                  <a:pt x="4384369" y="1050376"/>
                </a:cubicBezTo>
                <a:lnTo>
                  <a:pt x="105038" y="1050376"/>
                </a:lnTo>
                <a:cubicBezTo>
                  <a:pt x="47027" y="1050376"/>
                  <a:pt x="0" y="1003349"/>
                  <a:pt x="0" y="945338"/>
                </a:cubicBezTo>
                <a:lnTo>
                  <a:pt x="0" y="105038"/>
                </a:lnTo>
                <a:close/>
              </a:path>
            </a:pathLst>
          </a:custGeom>
          <a:solidFill>
            <a:schemeClr val="accent6">
              <a:lumMod val="20000"/>
              <a:lumOff val="80000"/>
              <a:alpha val="90000"/>
            </a:schemeClr>
          </a:solidFill>
          <a:ln>
            <a:solidFill>
              <a:srgbClr val="92D05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1244" tIns="51084" rIns="61244" bIns="51084" numCol="1" spcCol="1270" anchor="ctr" anchorCtr="0">
            <a:noAutofit/>
          </a:bodyPr>
          <a:lstStyle/>
          <a:p>
            <a:pPr marL="0" lvl="0" indent="0" algn="ctr" defTabSz="711200">
              <a:lnSpc>
                <a:spcPct val="90000"/>
              </a:lnSpc>
              <a:spcBef>
                <a:spcPct val="0"/>
              </a:spcBef>
              <a:spcAft>
                <a:spcPts val="0"/>
              </a:spcAft>
              <a:buNone/>
            </a:pPr>
            <a:r>
              <a:rPr lang="en-US" sz="2400" kern="1200" dirty="0">
                <a:latin typeface="Tw Cen MT" panose="020B0602020104020603" pitchFamily="34" charset="0"/>
              </a:rPr>
              <a:t>Use learning style models with the aim of producing balanced, integrated learners </a:t>
            </a:r>
          </a:p>
        </p:txBody>
      </p:sp>
      <p:sp>
        <p:nvSpPr>
          <p:cNvPr id="15" name="Freeform: Shape 14"/>
          <p:cNvSpPr/>
          <p:nvPr/>
        </p:nvSpPr>
        <p:spPr>
          <a:xfrm>
            <a:off x="5897036" y="983598"/>
            <a:ext cx="5037328" cy="420235"/>
          </a:xfrm>
          <a:custGeom>
            <a:avLst/>
            <a:gdLst>
              <a:gd name="connsiteX0" fmla="*/ 0 w 5037328"/>
              <a:gd name="connsiteY0" fmla="*/ 42024 h 420235"/>
              <a:gd name="connsiteX1" fmla="*/ 42024 w 5037328"/>
              <a:gd name="connsiteY1" fmla="*/ 0 h 420235"/>
              <a:gd name="connsiteX2" fmla="*/ 4995305 w 5037328"/>
              <a:gd name="connsiteY2" fmla="*/ 0 h 420235"/>
              <a:gd name="connsiteX3" fmla="*/ 5037329 w 5037328"/>
              <a:gd name="connsiteY3" fmla="*/ 42024 h 420235"/>
              <a:gd name="connsiteX4" fmla="*/ 5037328 w 5037328"/>
              <a:gd name="connsiteY4" fmla="*/ 378212 h 420235"/>
              <a:gd name="connsiteX5" fmla="*/ 4995304 w 5037328"/>
              <a:gd name="connsiteY5" fmla="*/ 420236 h 420235"/>
              <a:gd name="connsiteX6" fmla="*/ 42024 w 5037328"/>
              <a:gd name="connsiteY6" fmla="*/ 420235 h 420235"/>
              <a:gd name="connsiteX7" fmla="*/ 0 w 5037328"/>
              <a:gd name="connsiteY7" fmla="*/ 378211 h 420235"/>
              <a:gd name="connsiteX8" fmla="*/ 0 w 5037328"/>
              <a:gd name="connsiteY8" fmla="*/ 42024 h 420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37328" h="420235">
                <a:moveTo>
                  <a:pt x="0" y="42024"/>
                </a:moveTo>
                <a:cubicBezTo>
                  <a:pt x="0" y="18815"/>
                  <a:pt x="18815" y="0"/>
                  <a:pt x="42024" y="0"/>
                </a:cubicBezTo>
                <a:lnTo>
                  <a:pt x="4995305" y="0"/>
                </a:lnTo>
                <a:cubicBezTo>
                  <a:pt x="5018514" y="0"/>
                  <a:pt x="5037329" y="18815"/>
                  <a:pt x="5037329" y="42024"/>
                </a:cubicBezTo>
                <a:cubicBezTo>
                  <a:pt x="5037329" y="154087"/>
                  <a:pt x="5037328" y="266149"/>
                  <a:pt x="5037328" y="378212"/>
                </a:cubicBezTo>
                <a:cubicBezTo>
                  <a:pt x="5037328" y="401421"/>
                  <a:pt x="5018513" y="420236"/>
                  <a:pt x="4995304" y="420236"/>
                </a:cubicBezTo>
                <a:lnTo>
                  <a:pt x="42024" y="420235"/>
                </a:lnTo>
                <a:cubicBezTo>
                  <a:pt x="18815" y="420235"/>
                  <a:pt x="0" y="401420"/>
                  <a:pt x="0" y="378211"/>
                </a:cubicBezTo>
                <a:lnTo>
                  <a:pt x="0" y="42024"/>
                </a:lnTo>
                <a:close/>
              </a:path>
            </a:pathLst>
          </a:custGeom>
          <a:solidFill>
            <a:srgbClr val="FF7C8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9933" tIns="44058" rIns="59933" bIns="44058"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w Cen MT" panose="020B0602020104020603" pitchFamily="34" charset="0"/>
              </a:rPr>
              <a:t>Don’t</a:t>
            </a:r>
          </a:p>
        </p:txBody>
      </p:sp>
      <p:sp>
        <p:nvSpPr>
          <p:cNvPr id="17" name="Freeform: Shape 16"/>
          <p:cNvSpPr/>
          <p:nvPr/>
        </p:nvSpPr>
        <p:spPr>
          <a:xfrm>
            <a:off x="6904501" y="1635303"/>
            <a:ext cx="4489407" cy="949863"/>
          </a:xfrm>
          <a:custGeom>
            <a:avLst/>
            <a:gdLst>
              <a:gd name="connsiteX0" fmla="*/ 0 w 4489407"/>
              <a:gd name="connsiteY0" fmla="*/ 94986 h 949863"/>
              <a:gd name="connsiteX1" fmla="*/ 94986 w 4489407"/>
              <a:gd name="connsiteY1" fmla="*/ 0 h 949863"/>
              <a:gd name="connsiteX2" fmla="*/ 4394421 w 4489407"/>
              <a:gd name="connsiteY2" fmla="*/ 0 h 949863"/>
              <a:gd name="connsiteX3" fmla="*/ 4489407 w 4489407"/>
              <a:gd name="connsiteY3" fmla="*/ 94986 h 949863"/>
              <a:gd name="connsiteX4" fmla="*/ 4489407 w 4489407"/>
              <a:gd name="connsiteY4" fmla="*/ 854877 h 949863"/>
              <a:gd name="connsiteX5" fmla="*/ 4394421 w 4489407"/>
              <a:gd name="connsiteY5" fmla="*/ 949863 h 949863"/>
              <a:gd name="connsiteX6" fmla="*/ 94986 w 4489407"/>
              <a:gd name="connsiteY6" fmla="*/ 949863 h 949863"/>
              <a:gd name="connsiteX7" fmla="*/ 0 w 4489407"/>
              <a:gd name="connsiteY7" fmla="*/ 854877 h 949863"/>
              <a:gd name="connsiteX8" fmla="*/ 0 w 4489407"/>
              <a:gd name="connsiteY8" fmla="*/ 94986 h 94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89407" h="949863">
                <a:moveTo>
                  <a:pt x="0" y="94986"/>
                </a:moveTo>
                <a:cubicBezTo>
                  <a:pt x="0" y="42527"/>
                  <a:pt x="42527" y="0"/>
                  <a:pt x="94986" y="0"/>
                </a:cubicBezTo>
                <a:lnTo>
                  <a:pt x="4394421" y="0"/>
                </a:lnTo>
                <a:cubicBezTo>
                  <a:pt x="4446880" y="0"/>
                  <a:pt x="4489407" y="42527"/>
                  <a:pt x="4489407" y="94986"/>
                </a:cubicBezTo>
                <a:lnTo>
                  <a:pt x="4489407" y="854877"/>
                </a:lnTo>
                <a:cubicBezTo>
                  <a:pt x="4489407" y="907336"/>
                  <a:pt x="4446880" y="949863"/>
                  <a:pt x="4394421" y="949863"/>
                </a:cubicBezTo>
                <a:lnTo>
                  <a:pt x="94986" y="949863"/>
                </a:lnTo>
                <a:cubicBezTo>
                  <a:pt x="42527" y="949863"/>
                  <a:pt x="0" y="907336"/>
                  <a:pt x="0" y="854877"/>
                </a:cubicBezTo>
                <a:lnTo>
                  <a:pt x="0" y="94986"/>
                </a:lnTo>
                <a:close/>
              </a:path>
            </a:pathLst>
          </a:custGeom>
          <a:solidFill>
            <a:srgbClr val="FFCCCC">
              <a:alpha val="89804"/>
            </a:srgbClr>
          </a:solidFill>
          <a:ln>
            <a:solidFill>
              <a:srgbClr val="FF7C8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8301" tIns="48141" rIns="58301" bIns="48141" numCol="1" spcCol="1270" anchor="ctr" anchorCtr="0">
            <a:noAutofit/>
          </a:bodyPr>
          <a:lstStyle/>
          <a:p>
            <a:pPr marL="0" lvl="0" indent="0" algn="ctr" defTabSz="711200">
              <a:lnSpc>
                <a:spcPct val="90000"/>
              </a:lnSpc>
              <a:spcBef>
                <a:spcPct val="0"/>
              </a:spcBef>
              <a:spcAft>
                <a:spcPts val="0"/>
              </a:spcAft>
              <a:buNone/>
            </a:pPr>
            <a:r>
              <a:rPr lang="en-US" sz="2400" kern="1200" dirty="0">
                <a:latin typeface="Tw Cen MT" panose="020B0602020104020603" pitchFamily="34" charset="0"/>
              </a:rPr>
              <a:t>Pigeon hole / labels students</a:t>
            </a:r>
          </a:p>
        </p:txBody>
      </p:sp>
      <p:sp>
        <p:nvSpPr>
          <p:cNvPr id="19" name="Freeform: Shape 18"/>
          <p:cNvSpPr/>
          <p:nvPr/>
        </p:nvSpPr>
        <p:spPr>
          <a:xfrm>
            <a:off x="6904501" y="2816635"/>
            <a:ext cx="4489407" cy="1004869"/>
          </a:xfrm>
          <a:custGeom>
            <a:avLst/>
            <a:gdLst>
              <a:gd name="connsiteX0" fmla="*/ 0 w 4489407"/>
              <a:gd name="connsiteY0" fmla="*/ 100487 h 1004869"/>
              <a:gd name="connsiteX1" fmla="*/ 100487 w 4489407"/>
              <a:gd name="connsiteY1" fmla="*/ 0 h 1004869"/>
              <a:gd name="connsiteX2" fmla="*/ 4388920 w 4489407"/>
              <a:gd name="connsiteY2" fmla="*/ 0 h 1004869"/>
              <a:gd name="connsiteX3" fmla="*/ 4489407 w 4489407"/>
              <a:gd name="connsiteY3" fmla="*/ 100487 h 1004869"/>
              <a:gd name="connsiteX4" fmla="*/ 4489407 w 4489407"/>
              <a:gd name="connsiteY4" fmla="*/ 904382 h 1004869"/>
              <a:gd name="connsiteX5" fmla="*/ 4388920 w 4489407"/>
              <a:gd name="connsiteY5" fmla="*/ 1004869 h 1004869"/>
              <a:gd name="connsiteX6" fmla="*/ 100487 w 4489407"/>
              <a:gd name="connsiteY6" fmla="*/ 1004869 h 1004869"/>
              <a:gd name="connsiteX7" fmla="*/ 0 w 4489407"/>
              <a:gd name="connsiteY7" fmla="*/ 904382 h 1004869"/>
              <a:gd name="connsiteX8" fmla="*/ 0 w 4489407"/>
              <a:gd name="connsiteY8" fmla="*/ 100487 h 1004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89407" h="1004869">
                <a:moveTo>
                  <a:pt x="0" y="100487"/>
                </a:moveTo>
                <a:cubicBezTo>
                  <a:pt x="0" y="44990"/>
                  <a:pt x="44990" y="0"/>
                  <a:pt x="100487" y="0"/>
                </a:cubicBezTo>
                <a:lnTo>
                  <a:pt x="4388920" y="0"/>
                </a:lnTo>
                <a:cubicBezTo>
                  <a:pt x="4444417" y="0"/>
                  <a:pt x="4489407" y="44990"/>
                  <a:pt x="4489407" y="100487"/>
                </a:cubicBezTo>
                <a:lnTo>
                  <a:pt x="4489407" y="904382"/>
                </a:lnTo>
                <a:cubicBezTo>
                  <a:pt x="4489407" y="959879"/>
                  <a:pt x="4444417" y="1004869"/>
                  <a:pt x="4388920" y="1004869"/>
                </a:cubicBezTo>
                <a:lnTo>
                  <a:pt x="100487" y="1004869"/>
                </a:lnTo>
                <a:cubicBezTo>
                  <a:pt x="44990" y="1004869"/>
                  <a:pt x="0" y="959879"/>
                  <a:pt x="0" y="904382"/>
                </a:cubicBezTo>
                <a:lnTo>
                  <a:pt x="0" y="100487"/>
                </a:lnTo>
                <a:close/>
              </a:path>
            </a:pathLst>
          </a:custGeom>
          <a:solidFill>
            <a:srgbClr val="FFCCCC">
              <a:alpha val="89804"/>
            </a:srgbClr>
          </a:solidFill>
          <a:ln>
            <a:solidFill>
              <a:srgbClr val="FF7C8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9912" tIns="49752" rIns="59912" bIns="49752" numCol="1" spcCol="1270" anchor="ctr" anchorCtr="0">
            <a:noAutofit/>
          </a:bodyPr>
          <a:lstStyle/>
          <a:p>
            <a:pPr marL="0" lvl="0" indent="0" algn="ctr" defTabSz="711200">
              <a:lnSpc>
                <a:spcPct val="90000"/>
              </a:lnSpc>
              <a:spcBef>
                <a:spcPct val="0"/>
              </a:spcBef>
              <a:spcAft>
                <a:spcPts val="0"/>
              </a:spcAft>
              <a:buNone/>
            </a:pPr>
            <a:r>
              <a:rPr lang="en-US" sz="2400" kern="1200" dirty="0">
                <a:latin typeface="Tw Cen MT" panose="020B0602020104020603" pitchFamily="34" charset="0"/>
              </a:rPr>
              <a:t>Try to match instructional style to learning style</a:t>
            </a:r>
          </a:p>
        </p:txBody>
      </p:sp>
      <p:sp>
        <p:nvSpPr>
          <p:cNvPr id="21" name="Freeform: Shape 20"/>
          <p:cNvSpPr/>
          <p:nvPr/>
        </p:nvSpPr>
        <p:spPr>
          <a:xfrm>
            <a:off x="6904501" y="4052973"/>
            <a:ext cx="4489407" cy="986389"/>
          </a:xfrm>
          <a:custGeom>
            <a:avLst/>
            <a:gdLst>
              <a:gd name="connsiteX0" fmla="*/ 0 w 4489407"/>
              <a:gd name="connsiteY0" fmla="*/ 98639 h 986389"/>
              <a:gd name="connsiteX1" fmla="*/ 98639 w 4489407"/>
              <a:gd name="connsiteY1" fmla="*/ 0 h 986389"/>
              <a:gd name="connsiteX2" fmla="*/ 4390768 w 4489407"/>
              <a:gd name="connsiteY2" fmla="*/ 0 h 986389"/>
              <a:gd name="connsiteX3" fmla="*/ 4489407 w 4489407"/>
              <a:gd name="connsiteY3" fmla="*/ 98639 h 986389"/>
              <a:gd name="connsiteX4" fmla="*/ 4489407 w 4489407"/>
              <a:gd name="connsiteY4" fmla="*/ 887750 h 986389"/>
              <a:gd name="connsiteX5" fmla="*/ 4390768 w 4489407"/>
              <a:gd name="connsiteY5" fmla="*/ 986389 h 986389"/>
              <a:gd name="connsiteX6" fmla="*/ 98639 w 4489407"/>
              <a:gd name="connsiteY6" fmla="*/ 986389 h 986389"/>
              <a:gd name="connsiteX7" fmla="*/ 0 w 4489407"/>
              <a:gd name="connsiteY7" fmla="*/ 887750 h 986389"/>
              <a:gd name="connsiteX8" fmla="*/ 0 w 4489407"/>
              <a:gd name="connsiteY8" fmla="*/ 98639 h 986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89407" h="986389">
                <a:moveTo>
                  <a:pt x="0" y="98639"/>
                </a:moveTo>
                <a:cubicBezTo>
                  <a:pt x="0" y="44162"/>
                  <a:pt x="44162" y="0"/>
                  <a:pt x="98639" y="0"/>
                </a:cubicBezTo>
                <a:lnTo>
                  <a:pt x="4390768" y="0"/>
                </a:lnTo>
                <a:cubicBezTo>
                  <a:pt x="4445245" y="0"/>
                  <a:pt x="4489407" y="44162"/>
                  <a:pt x="4489407" y="98639"/>
                </a:cubicBezTo>
                <a:lnTo>
                  <a:pt x="4489407" y="887750"/>
                </a:lnTo>
                <a:cubicBezTo>
                  <a:pt x="4489407" y="942227"/>
                  <a:pt x="4445245" y="986389"/>
                  <a:pt x="4390768" y="986389"/>
                </a:cubicBezTo>
                <a:lnTo>
                  <a:pt x="98639" y="986389"/>
                </a:lnTo>
                <a:cubicBezTo>
                  <a:pt x="44162" y="986389"/>
                  <a:pt x="0" y="942227"/>
                  <a:pt x="0" y="887750"/>
                </a:cubicBezTo>
                <a:lnTo>
                  <a:pt x="0" y="98639"/>
                </a:lnTo>
                <a:close/>
              </a:path>
            </a:pathLst>
          </a:custGeom>
          <a:solidFill>
            <a:srgbClr val="FFCCCC">
              <a:alpha val="89804"/>
            </a:srgbClr>
          </a:solidFill>
          <a:ln>
            <a:solidFill>
              <a:srgbClr val="FF7C8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9370" tIns="49210" rIns="59370" bIns="49210" numCol="1" spcCol="1270" anchor="ctr" anchorCtr="0">
            <a:noAutofit/>
          </a:bodyPr>
          <a:lstStyle/>
          <a:p>
            <a:pPr marL="0" lvl="0" indent="0" algn="ctr" defTabSz="711200">
              <a:lnSpc>
                <a:spcPct val="90000"/>
              </a:lnSpc>
              <a:spcBef>
                <a:spcPct val="0"/>
              </a:spcBef>
              <a:spcAft>
                <a:spcPts val="0"/>
              </a:spcAft>
              <a:buNone/>
            </a:pPr>
            <a:r>
              <a:rPr lang="en-US" sz="2400" kern="1200" dirty="0">
                <a:latin typeface="Tw Cen MT" panose="020B0602020104020603" pitchFamily="34" charset="0"/>
              </a:rPr>
              <a:t>Rely on ONE model</a:t>
            </a:r>
          </a:p>
        </p:txBody>
      </p:sp>
      <p:grpSp>
        <p:nvGrpSpPr>
          <p:cNvPr id="27" name="Group 26"/>
          <p:cNvGrpSpPr/>
          <p:nvPr/>
        </p:nvGrpSpPr>
        <p:grpSpPr>
          <a:xfrm>
            <a:off x="6400769" y="1403834"/>
            <a:ext cx="503732" cy="4422062"/>
            <a:chOff x="6400769" y="1403834"/>
            <a:chExt cx="503732" cy="4422062"/>
          </a:xfrm>
        </p:grpSpPr>
        <p:sp>
          <p:nvSpPr>
            <p:cNvPr id="16" name="Freeform: Shape 15"/>
            <p:cNvSpPr/>
            <p:nvPr/>
          </p:nvSpPr>
          <p:spPr>
            <a:xfrm>
              <a:off x="6400769" y="1403834"/>
              <a:ext cx="503732" cy="706400"/>
            </a:xfrm>
            <a:custGeom>
              <a:avLst/>
              <a:gdLst/>
              <a:ahLst/>
              <a:cxnLst/>
              <a:rect l="0" t="0" r="0" b="0"/>
              <a:pathLst>
                <a:path>
                  <a:moveTo>
                    <a:pt x="0" y="0"/>
                  </a:moveTo>
                  <a:lnTo>
                    <a:pt x="0" y="706400"/>
                  </a:lnTo>
                  <a:lnTo>
                    <a:pt x="503732" y="706400"/>
                  </a:lnTo>
                </a:path>
              </a:pathLst>
            </a:custGeom>
            <a:noFill/>
            <a:ln>
              <a:solidFill>
                <a:srgbClr val="FF7C8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reeform: Shape 17"/>
            <p:cNvSpPr/>
            <p:nvPr/>
          </p:nvSpPr>
          <p:spPr>
            <a:xfrm>
              <a:off x="6400769" y="1403834"/>
              <a:ext cx="503732" cy="1915235"/>
            </a:xfrm>
            <a:custGeom>
              <a:avLst/>
              <a:gdLst/>
              <a:ahLst/>
              <a:cxnLst/>
              <a:rect l="0" t="0" r="0" b="0"/>
              <a:pathLst>
                <a:path>
                  <a:moveTo>
                    <a:pt x="0" y="0"/>
                  </a:moveTo>
                  <a:lnTo>
                    <a:pt x="0" y="1915235"/>
                  </a:lnTo>
                  <a:lnTo>
                    <a:pt x="503732" y="1915235"/>
                  </a:lnTo>
                </a:path>
              </a:pathLst>
            </a:custGeom>
            <a:noFill/>
            <a:ln>
              <a:solidFill>
                <a:srgbClr val="FF7C8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0" name="Freeform: Shape 19"/>
            <p:cNvSpPr/>
            <p:nvPr/>
          </p:nvSpPr>
          <p:spPr>
            <a:xfrm>
              <a:off x="6400769" y="1403834"/>
              <a:ext cx="503732" cy="3142333"/>
            </a:xfrm>
            <a:custGeom>
              <a:avLst/>
              <a:gdLst/>
              <a:ahLst/>
              <a:cxnLst/>
              <a:rect l="0" t="0" r="0" b="0"/>
              <a:pathLst>
                <a:path>
                  <a:moveTo>
                    <a:pt x="0" y="0"/>
                  </a:moveTo>
                  <a:lnTo>
                    <a:pt x="0" y="3142333"/>
                  </a:lnTo>
                  <a:lnTo>
                    <a:pt x="503732" y="3142333"/>
                  </a:lnTo>
                </a:path>
              </a:pathLst>
            </a:custGeom>
            <a:noFill/>
            <a:ln>
              <a:solidFill>
                <a:srgbClr val="FF7C8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2" name="Freeform: Shape 21"/>
            <p:cNvSpPr/>
            <p:nvPr/>
          </p:nvSpPr>
          <p:spPr>
            <a:xfrm>
              <a:off x="6400769" y="1403834"/>
              <a:ext cx="503732" cy="4422062"/>
            </a:xfrm>
            <a:custGeom>
              <a:avLst/>
              <a:gdLst/>
              <a:ahLst/>
              <a:cxnLst/>
              <a:rect l="0" t="0" r="0" b="0"/>
              <a:pathLst>
                <a:path>
                  <a:moveTo>
                    <a:pt x="0" y="0"/>
                  </a:moveTo>
                  <a:lnTo>
                    <a:pt x="0" y="4422062"/>
                  </a:lnTo>
                  <a:lnTo>
                    <a:pt x="503732" y="4422062"/>
                  </a:lnTo>
                </a:path>
              </a:pathLst>
            </a:custGeom>
            <a:noFill/>
            <a:ln>
              <a:solidFill>
                <a:srgbClr val="FF7C80"/>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sp>
        <p:nvSpPr>
          <p:cNvPr id="23" name="Freeform: Shape 22"/>
          <p:cNvSpPr/>
          <p:nvPr/>
        </p:nvSpPr>
        <p:spPr>
          <a:xfrm>
            <a:off x="6904501" y="5270830"/>
            <a:ext cx="4489407" cy="1199686"/>
          </a:xfrm>
          <a:custGeom>
            <a:avLst/>
            <a:gdLst>
              <a:gd name="connsiteX0" fmla="*/ 0 w 4489407"/>
              <a:gd name="connsiteY0" fmla="*/ 111013 h 1110132"/>
              <a:gd name="connsiteX1" fmla="*/ 111013 w 4489407"/>
              <a:gd name="connsiteY1" fmla="*/ 0 h 1110132"/>
              <a:gd name="connsiteX2" fmla="*/ 4378394 w 4489407"/>
              <a:gd name="connsiteY2" fmla="*/ 0 h 1110132"/>
              <a:gd name="connsiteX3" fmla="*/ 4489407 w 4489407"/>
              <a:gd name="connsiteY3" fmla="*/ 111013 h 1110132"/>
              <a:gd name="connsiteX4" fmla="*/ 4489407 w 4489407"/>
              <a:gd name="connsiteY4" fmla="*/ 999119 h 1110132"/>
              <a:gd name="connsiteX5" fmla="*/ 4378394 w 4489407"/>
              <a:gd name="connsiteY5" fmla="*/ 1110132 h 1110132"/>
              <a:gd name="connsiteX6" fmla="*/ 111013 w 4489407"/>
              <a:gd name="connsiteY6" fmla="*/ 1110132 h 1110132"/>
              <a:gd name="connsiteX7" fmla="*/ 0 w 4489407"/>
              <a:gd name="connsiteY7" fmla="*/ 999119 h 1110132"/>
              <a:gd name="connsiteX8" fmla="*/ 0 w 4489407"/>
              <a:gd name="connsiteY8" fmla="*/ 111013 h 1110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89407" h="1110132">
                <a:moveTo>
                  <a:pt x="0" y="111013"/>
                </a:moveTo>
                <a:cubicBezTo>
                  <a:pt x="0" y="49702"/>
                  <a:pt x="49702" y="0"/>
                  <a:pt x="111013" y="0"/>
                </a:cubicBezTo>
                <a:lnTo>
                  <a:pt x="4378394" y="0"/>
                </a:lnTo>
                <a:cubicBezTo>
                  <a:pt x="4439705" y="0"/>
                  <a:pt x="4489407" y="49702"/>
                  <a:pt x="4489407" y="111013"/>
                </a:cubicBezTo>
                <a:lnTo>
                  <a:pt x="4489407" y="999119"/>
                </a:lnTo>
                <a:cubicBezTo>
                  <a:pt x="4489407" y="1060430"/>
                  <a:pt x="4439705" y="1110132"/>
                  <a:pt x="4378394" y="1110132"/>
                </a:cubicBezTo>
                <a:lnTo>
                  <a:pt x="111013" y="1110132"/>
                </a:lnTo>
                <a:cubicBezTo>
                  <a:pt x="49702" y="1110132"/>
                  <a:pt x="0" y="1060430"/>
                  <a:pt x="0" y="999119"/>
                </a:cubicBezTo>
                <a:lnTo>
                  <a:pt x="0" y="111013"/>
                </a:lnTo>
                <a:close/>
              </a:path>
            </a:pathLst>
          </a:custGeom>
          <a:solidFill>
            <a:srgbClr val="FFCCCC">
              <a:alpha val="89804"/>
            </a:srgbClr>
          </a:solidFill>
          <a:ln>
            <a:solidFill>
              <a:srgbClr val="FF7C80"/>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2995" tIns="52835" rIns="62995" bIns="52835" numCol="1" spcCol="1270" anchor="ctr" anchorCtr="0">
            <a:noAutofit/>
          </a:bodyPr>
          <a:lstStyle/>
          <a:p>
            <a:pPr marL="0" lvl="0" indent="0" algn="ctr" defTabSz="711200">
              <a:lnSpc>
                <a:spcPct val="90000"/>
              </a:lnSpc>
              <a:spcBef>
                <a:spcPct val="0"/>
              </a:spcBef>
              <a:spcAft>
                <a:spcPts val="0"/>
              </a:spcAft>
              <a:buNone/>
            </a:pPr>
            <a:r>
              <a:rPr lang="en-US" sz="2400" kern="1200" dirty="0">
                <a:latin typeface="Tw Cen MT" panose="020B0602020104020603" pitchFamily="34" charset="0"/>
              </a:rPr>
              <a:t>Overload learners with learning stimulus</a:t>
            </a:r>
          </a:p>
          <a:p>
            <a:pPr marL="0" lvl="0" indent="0" algn="l" defTabSz="711200">
              <a:lnSpc>
                <a:spcPct val="90000"/>
              </a:lnSpc>
              <a:spcBef>
                <a:spcPct val="0"/>
              </a:spcBef>
              <a:spcAft>
                <a:spcPct val="35000"/>
              </a:spcAft>
              <a:buNone/>
            </a:pPr>
            <a:endParaRPr lang="en-US" sz="1600" b="1" kern="1200" dirty="0">
              <a:latin typeface="Tw Cen MT" panose="020B0602020104020603" pitchFamily="34" charset="0"/>
            </a:endParaRPr>
          </a:p>
        </p:txBody>
      </p:sp>
    </p:spTree>
    <p:extLst>
      <p:ext uri="{BB962C8B-B14F-4D97-AF65-F5344CB8AC3E}">
        <p14:creationId xmlns:p14="http://schemas.microsoft.com/office/powerpoint/2010/main" val="429152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10"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10"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ppt_x"/>
                                          </p:val>
                                        </p:tav>
                                        <p:tav tm="100000">
                                          <p:val>
                                            <p:strVal val="#ppt_x"/>
                                          </p:val>
                                        </p:tav>
                                      </p:tavLst>
                                    </p:anim>
                                    <p:anim calcmode="lin" valueType="num">
                                      <p:cBhvr additive="base">
                                        <p:cTn id="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additive="base">
                                        <p:cTn id="56" dur="500" fill="hold"/>
                                        <p:tgtEl>
                                          <p:spTgt spid="17"/>
                                        </p:tgtEl>
                                        <p:attrNameLst>
                                          <p:attrName>ppt_x</p:attrName>
                                        </p:attrNameLst>
                                      </p:cBhvr>
                                      <p:tavLst>
                                        <p:tav tm="0">
                                          <p:val>
                                            <p:strVal val="#ppt_x"/>
                                          </p:val>
                                        </p:tav>
                                        <p:tav tm="100000">
                                          <p:val>
                                            <p:strVal val="#ppt_x"/>
                                          </p:val>
                                        </p:tav>
                                      </p:tavLst>
                                    </p:anim>
                                    <p:anim calcmode="lin" valueType="num">
                                      <p:cBhvr additive="base">
                                        <p:cTn id="5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500" fill="hold"/>
                                        <p:tgtEl>
                                          <p:spTgt spid="19"/>
                                        </p:tgtEl>
                                        <p:attrNameLst>
                                          <p:attrName>ppt_x</p:attrName>
                                        </p:attrNameLst>
                                      </p:cBhvr>
                                      <p:tavLst>
                                        <p:tav tm="0">
                                          <p:val>
                                            <p:strVal val="#ppt_x"/>
                                          </p:val>
                                        </p:tav>
                                        <p:tav tm="100000">
                                          <p:val>
                                            <p:strVal val="#ppt_x"/>
                                          </p:val>
                                        </p:tav>
                                      </p:tavLst>
                                    </p:anim>
                                    <p:anim calcmode="lin" valueType="num">
                                      <p:cBhvr additive="base">
                                        <p:cTn id="6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additive="base">
                                        <p:cTn id="68" dur="500" fill="hold"/>
                                        <p:tgtEl>
                                          <p:spTgt spid="21"/>
                                        </p:tgtEl>
                                        <p:attrNameLst>
                                          <p:attrName>ppt_x</p:attrName>
                                        </p:attrNameLst>
                                      </p:cBhvr>
                                      <p:tavLst>
                                        <p:tav tm="0">
                                          <p:val>
                                            <p:strVal val="#ppt_x"/>
                                          </p:val>
                                        </p:tav>
                                        <p:tav tm="100000">
                                          <p:val>
                                            <p:strVal val="#ppt_x"/>
                                          </p:val>
                                        </p:tav>
                                      </p:tavLst>
                                    </p:anim>
                                    <p:anim calcmode="lin" valueType="num">
                                      <p:cBhvr additive="base">
                                        <p:cTn id="6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fill="hold"/>
                                        <p:tgtEl>
                                          <p:spTgt spid="23"/>
                                        </p:tgtEl>
                                        <p:attrNameLst>
                                          <p:attrName>ppt_x</p:attrName>
                                        </p:attrNameLst>
                                      </p:cBhvr>
                                      <p:tavLst>
                                        <p:tav tm="0">
                                          <p:val>
                                            <p:strVal val="#ppt_x"/>
                                          </p:val>
                                        </p:tav>
                                        <p:tav tm="100000">
                                          <p:val>
                                            <p:strVal val="#ppt_x"/>
                                          </p:val>
                                        </p:tav>
                                      </p:tavLst>
                                    </p:anim>
                                    <p:anim calcmode="lin" valueType="num">
                                      <p:cBhvr additive="base">
                                        <p:cTn id="7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7" grpId="0" animBg="1"/>
      <p:bldP spid="9" grpId="0" animBg="1"/>
      <p:bldP spid="12" grpId="0" animBg="1"/>
      <p:bldP spid="14" grpId="0" animBg="1"/>
      <p:bldP spid="15" grpId="0" animBg="1"/>
      <p:bldP spid="17" grpId="0" animBg="1"/>
      <p:bldP spid="19" grpId="0" animBg="1"/>
      <p:bldP spid="21" grpId="0" animBg="1"/>
      <p:bldP spid="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520" y="1995786"/>
            <a:ext cx="10515600" cy="4351338"/>
          </a:xfrm>
        </p:spPr>
        <p:txBody>
          <a:bodyPr>
            <a:normAutofit/>
          </a:bodyPr>
          <a:lstStyle/>
          <a:p>
            <a:pPr marL="0" indent="0">
              <a:buNone/>
            </a:pPr>
            <a:r>
              <a:rPr lang="en-AU" sz="3600" dirty="0">
                <a:latin typeface="Tw Cen MT" panose="020B0602020104020603" pitchFamily="34" charset="0"/>
              </a:rPr>
              <a:t>“Present information in the most appropriate manner for our content and for the level of prior knowledge, ability, and interests of that particular set of students” </a:t>
            </a:r>
            <a:r>
              <a:rPr lang="en-AU" sz="1600" dirty="0">
                <a:latin typeface="Tw Cen MT" panose="020B0602020104020603" pitchFamily="34" charset="0"/>
              </a:rPr>
              <a:t>(Reiner &amp; Willingham, 2010)</a:t>
            </a:r>
          </a:p>
        </p:txBody>
      </p:sp>
      <p:pic>
        <p:nvPicPr>
          <p:cNvPr id="4" name="Picture 3" descr="Screen Shot 2016-09-21 at 8.12.34 AM.png">
            <a:extLst>
              <a:ext uri="{FF2B5EF4-FFF2-40B4-BE49-F238E27FC236}">
                <a16:creationId xmlns:a16="http://schemas.microsoft.com/office/drawing/2014/main" xmlns="" id="{9F903A3E-012C-4534-89DA-AE5D40E539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105435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4616" y="1041023"/>
            <a:ext cx="10610491" cy="5816977"/>
          </a:xfrm>
          <a:prstGeom prst="rect">
            <a:avLst/>
          </a:prstGeom>
        </p:spPr>
        <p:txBody>
          <a:bodyPr wrap="square">
            <a:spAutoFit/>
          </a:bodyPr>
          <a:lstStyle/>
          <a:p>
            <a:pPr indent="-457200" defTabSz="628650"/>
            <a:r>
              <a:rPr lang="en-AU" sz="1200" dirty="0">
                <a:latin typeface="Tw Cen MT" panose="020B0602020104020603" pitchFamily="34" charset="0"/>
              </a:rPr>
              <a:t>Allinson, C. &amp; Hayes, J. (2012). The Cognitive Style Index: Technical Manual and User Guide. United Kingdom: Pearson </a:t>
            </a:r>
          </a:p>
          <a:p>
            <a:pPr indent="-457200" defTabSz="628650"/>
            <a:endParaRPr lang="en-AU" sz="1200" dirty="0">
              <a:latin typeface="Tw Cen MT" panose="020B0602020104020603" pitchFamily="34" charset="0"/>
            </a:endParaRPr>
          </a:p>
          <a:p>
            <a:pPr indent="-457200" defTabSz="628650"/>
            <a:r>
              <a:rPr lang="en-AU" sz="1200" dirty="0">
                <a:latin typeface="Tw Cen MT" panose="020B0602020104020603" pitchFamily="34" charset="0"/>
              </a:rPr>
              <a:t>Butcher, K. R. (2006). Learning from text with diagrams: Promoting mental model development and inference generation. </a:t>
            </a:r>
            <a:r>
              <a:rPr lang="en-AU" sz="1200" i="1" dirty="0">
                <a:latin typeface="Tw Cen MT" panose="020B0602020104020603" pitchFamily="34" charset="0"/>
              </a:rPr>
              <a:t>Journal of Educational Psychology, </a:t>
            </a:r>
            <a:r>
              <a:rPr lang="en-AU" sz="1200" dirty="0">
                <a:latin typeface="Tw Cen MT" panose="020B0602020104020603" pitchFamily="34" charset="0"/>
              </a:rPr>
              <a:t>98: 182-197.</a:t>
            </a:r>
          </a:p>
          <a:p>
            <a:pPr indent="-457200" defTabSz="628650"/>
            <a:endParaRPr lang="en-AU" sz="1200" dirty="0">
              <a:latin typeface="Tw Cen MT" panose="020B0602020104020603" pitchFamily="34" charset="0"/>
            </a:endParaRPr>
          </a:p>
          <a:p>
            <a:pPr indent="-457200" defTabSz="628650"/>
            <a:r>
              <a:rPr lang="en-AU" sz="1200" dirty="0">
                <a:latin typeface="Tw Cen MT" panose="020B0602020104020603" pitchFamily="34" charset="0"/>
              </a:rPr>
              <a:t>Coffield, F, Moseley, D, Hall, E &amp; Ecclestone, K. (2004). Learning styles and pedagogy in post-16 learning: a systematic and critical review, LSRC reference, Learning &amp; Skills 	Research Centre, London.</a:t>
            </a:r>
          </a:p>
          <a:p>
            <a:pPr indent="-457200" defTabSz="628650"/>
            <a:endParaRPr lang="en-AU" sz="1200" dirty="0">
              <a:latin typeface="Tw Cen MT" panose="020B0602020104020603" pitchFamily="34" charset="0"/>
            </a:endParaRPr>
          </a:p>
          <a:p>
            <a:pPr indent="-457200" defTabSz="628650"/>
            <a:r>
              <a:rPr lang="en-AU" sz="1200" dirty="0">
                <a:latin typeface="Tw Cen MT" panose="020B0602020104020603" pitchFamily="34" charset="0"/>
              </a:rPr>
              <a:t>Dekker, S., Lee, N.C., Howard-Jones, P. and </a:t>
            </a:r>
            <a:r>
              <a:rPr lang="en-AU" sz="1200" dirty="0" err="1">
                <a:latin typeface="Tw Cen MT" panose="020B0602020104020603" pitchFamily="34" charset="0"/>
              </a:rPr>
              <a:t>Jolles</a:t>
            </a:r>
            <a:r>
              <a:rPr lang="en-AU" sz="1200" dirty="0">
                <a:latin typeface="Tw Cen MT" panose="020B0602020104020603" pitchFamily="34" charset="0"/>
              </a:rPr>
              <a:t>, J. (2012). Neuromyths in education: Prevalence and predictors of misconceptions among teachers. Front. Psychology, 	3(429): 1-8.</a:t>
            </a:r>
          </a:p>
          <a:p>
            <a:pPr indent="-457200" defTabSz="628650"/>
            <a:endParaRPr lang="en-AU" sz="1200" dirty="0">
              <a:latin typeface="Tw Cen MT" panose="020B0602020104020603" pitchFamily="34" charset="0"/>
            </a:endParaRPr>
          </a:p>
          <a:p>
            <a:pPr indent="-457200" defTabSz="628650"/>
            <a:r>
              <a:rPr lang="en-AU" sz="1200" dirty="0">
                <a:latin typeface="Tw Cen MT" panose="020B0602020104020603" pitchFamily="34" charset="0"/>
              </a:rPr>
              <a:t>Felder, R. (2010). Are learning styles invalid? (Hint: no!). On-Course Newsletter, September 27. Retrieved 31/05/17 from: 	https://pdfs.semanticscholar.org/76e8/4ba4b1548dc04b27b2dac569818acbdbe2bb.pdf</a:t>
            </a:r>
          </a:p>
          <a:p>
            <a:pPr indent="-457200" defTabSz="628650"/>
            <a:endParaRPr lang="en-AU" sz="1200" dirty="0">
              <a:latin typeface="Tw Cen MT" panose="020B0602020104020603" pitchFamily="34" charset="0"/>
            </a:endParaRPr>
          </a:p>
          <a:p>
            <a:pPr indent="-457200" defTabSz="628650"/>
            <a:r>
              <a:rPr lang="en-AU" sz="1200" dirty="0">
                <a:latin typeface="Tw Cen MT" panose="020B0602020104020603" pitchFamily="34" charset="0"/>
              </a:rPr>
              <a:t>Keefe, J.W. (1979) Learning style: An overview. NASSP's Student learning styles: Diagnosing and proscribing programs (pp. 1-17). Reston, VA. National Association of 	Secondary school Principles.</a:t>
            </a:r>
          </a:p>
          <a:p>
            <a:pPr indent="-457200" defTabSz="628650"/>
            <a:endParaRPr lang="en-AU" sz="1200" dirty="0">
              <a:latin typeface="Tw Cen MT" panose="020B0602020104020603" pitchFamily="34" charset="0"/>
            </a:endParaRPr>
          </a:p>
          <a:p>
            <a:pPr indent="-457200" defTabSz="628650"/>
            <a:r>
              <a:rPr lang="en-US" sz="1200" dirty="0">
                <a:latin typeface="Tw Cen MT" panose="020B0602020104020603" pitchFamily="34" charset="0"/>
              </a:rPr>
              <a:t>Krätzig, G.P. and </a:t>
            </a:r>
            <a:r>
              <a:rPr lang="en-US" sz="1200" dirty="0" err="1">
                <a:latin typeface="Tw Cen MT" panose="020B0602020104020603" pitchFamily="34" charset="0"/>
              </a:rPr>
              <a:t>Arbuthnott</a:t>
            </a:r>
            <a:r>
              <a:rPr lang="en-US" sz="1200" dirty="0">
                <a:latin typeface="Tw Cen MT" panose="020B0602020104020603" pitchFamily="34" charset="0"/>
              </a:rPr>
              <a:t>, K.D. (2006). Perceptual learning style and learning proficiency: A test of the hypothesis. Journal of Educational Psychology, 98, 238-246.</a:t>
            </a:r>
          </a:p>
          <a:p>
            <a:pPr indent="-457200" defTabSz="628650"/>
            <a:r>
              <a:rPr lang="en-AU" sz="1200" dirty="0">
                <a:latin typeface="Tw Cen MT" panose="020B0602020104020603" pitchFamily="34" charset="0"/>
              </a:rPr>
              <a:t> </a:t>
            </a:r>
          </a:p>
          <a:p>
            <a:pPr indent="-457200" defTabSz="628650"/>
            <a:r>
              <a:rPr lang="en-AU" sz="1200" dirty="0" err="1">
                <a:latin typeface="Tw Cen MT" panose="020B0602020104020603" pitchFamily="34" charset="0"/>
              </a:rPr>
              <a:t>Lethaby</a:t>
            </a:r>
            <a:r>
              <a:rPr lang="en-AU" sz="1200" dirty="0">
                <a:latin typeface="Tw Cen MT" panose="020B0602020104020603" pitchFamily="34" charset="0"/>
              </a:rPr>
              <a:t>, C. &amp; Harries, P. (2016). Learning styles and teacher training: are we perpetuating neuromyths? ELT Journal, 70(1): 16-27.</a:t>
            </a:r>
          </a:p>
          <a:p>
            <a:pPr indent="-457200" defTabSz="628650"/>
            <a:endParaRPr lang="en-AU" sz="1200" dirty="0">
              <a:latin typeface="Tw Cen MT" panose="020B0602020104020603" pitchFamily="34" charset="0"/>
            </a:endParaRPr>
          </a:p>
          <a:p>
            <a:pPr indent="-457200" defTabSz="628650"/>
            <a:r>
              <a:rPr lang="en-AU" sz="1200" dirty="0">
                <a:latin typeface="Tw Cen MT" panose="020B0602020104020603" pitchFamily="34" charset="0"/>
              </a:rPr>
              <a:t>Littlemore, J. (2001). An empirical study of the relationship between cognitive style and the use of communication strategy. </a:t>
            </a:r>
            <a:r>
              <a:rPr lang="en-AU" sz="1200" i="1" dirty="0">
                <a:latin typeface="Tw Cen MT" panose="020B0602020104020603" pitchFamily="34" charset="0"/>
              </a:rPr>
              <a:t>Journal of Applied Linguistics, 22 (2): 241-	265</a:t>
            </a:r>
          </a:p>
          <a:p>
            <a:pPr indent="-457200" defTabSz="628650"/>
            <a:endParaRPr lang="en-AU" sz="1200" dirty="0">
              <a:latin typeface="Tw Cen MT" panose="020B0602020104020603" pitchFamily="34" charset="0"/>
            </a:endParaRPr>
          </a:p>
          <a:p>
            <a:pPr indent="-457200" defTabSz="628650"/>
            <a:r>
              <a:rPr lang="en-US" sz="1200" dirty="0">
                <a:latin typeface="Tw Cen MT" panose="020B0602020104020603" pitchFamily="34" charset="0"/>
              </a:rPr>
              <a:t>Littlewood, W. (2000). Do Asian students really want to listen and obey? ELT Journal, 54(1): 31-36.</a:t>
            </a:r>
          </a:p>
          <a:p>
            <a:pPr indent="-457200" defTabSz="628650"/>
            <a:endParaRPr lang="en-US" sz="1200" dirty="0">
              <a:latin typeface="Tw Cen MT" panose="020B0602020104020603" pitchFamily="34" charset="0"/>
            </a:endParaRPr>
          </a:p>
          <a:p>
            <a:pPr marL="633413" indent="-1090613" defTabSz="628650"/>
            <a:r>
              <a:rPr lang="en-AU" sz="1200" dirty="0"/>
              <a:t>Price, L. &amp; Richardson, J. T. E. (2003). Meeting the challenge of diversity: a cautionary tale about learning styles. In </a:t>
            </a:r>
            <a:r>
              <a:rPr lang="en-AU" sz="1200" dirty="0" err="1">
                <a:latin typeface="Tw Cen MT" panose="020B0602020104020603" pitchFamily="34" charset="0"/>
              </a:rPr>
              <a:t>Coffield</a:t>
            </a:r>
            <a:r>
              <a:rPr lang="en-AU" sz="1200" dirty="0">
                <a:latin typeface="Tw Cen MT" panose="020B0602020104020603" pitchFamily="34" charset="0"/>
              </a:rPr>
              <a:t>, F, Moseley, D, Hall, E &amp; Ecclestone, K. (2004). Learning styles and pedagogy in post-16 learning: a systematic and critical review, LSRC reference, Learning &amp; Skills Research Centre, London.</a:t>
            </a:r>
          </a:p>
          <a:p>
            <a:pPr marL="633413" indent="-1090613" defTabSz="628650"/>
            <a:endParaRPr lang="en-US" sz="1200" dirty="0">
              <a:latin typeface="Tw Cen MT" panose="020B0602020104020603" pitchFamily="34" charset="0"/>
            </a:endParaRPr>
          </a:p>
          <a:p>
            <a:pPr indent="-457200" defTabSz="628650"/>
            <a:r>
              <a:rPr lang="en-US" sz="1200" dirty="0">
                <a:latin typeface="Tw Cen MT" panose="020B0602020104020603" pitchFamily="34" charset="0"/>
              </a:rPr>
              <a:t>Reiner, C. &amp; Willingham, D. (2010). The myth of learning styles. Change: The magazine of higher learning, 42(5): 32-35.</a:t>
            </a:r>
          </a:p>
          <a:p>
            <a:pPr indent="-457200" defTabSz="628650"/>
            <a:endParaRPr lang="en-US" sz="1200" dirty="0">
              <a:latin typeface="Tw Cen MT" panose="020B0602020104020603" pitchFamily="34" charset="0"/>
            </a:endParaRPr>
          </a:p>
          <a:p>
            <a:pPr indent="-457200" defTabSz="628650"/>
            <a:r>
              <a:rPr lang="en-US" sz="1200" dirty="0">
                <a:latin typeface="Tw Cen MT" panose="020B0602020104020603" pitchFamily="34" charset="0"/>
              </a:rPr>
              <a:t>Rogowsky, B. A., Calhoun, B. M., &amp; </a:t>
            </a:r>
            <a:r>
              <a:rPr lang="en-US" sz="1200" dirty="0" err="1">
                <a:latin typeface="Tw Cen MT" panose="020B0602020104020603" pitchFamily="34" charset="0"/>
              </a:rPr>
              <a:t>Tallal</a:t>
            </a:r>
            <a:r>
              <a:rPr lang="en-US" sz="1200" dirty="0">
                <a:latin typeface="Tw Cen MT" panose="020B0602020104020603" pitchFamily="34" charset="0"/>
              </a:rPr>
              <a:t>, P. (2015). Matching learning style to instructional method: Effects on comprehension. Journal of Educational Psychology, 107(1), 	64.</a:t>
            </a:r>
          </a:p>
        </p:txBody>
      </p:sp>
      <p:pic>
        <p:nvPicPr>
          <p:cNvPr id="3" name="Picture 2" descr="Screen Shot 2016-09-21 at 8.12.34 AM.png">
            <a:extLst>
              <a:ext uri="{FF2B5EF4-FFF2-40B4-BE49-F238E27FC236}">
                <a16:creationId xmlns:a16="http://schemas.microsoft.com/office/drawing/2014/main" xmlns="" id="{9B0DD40C-8359-4E80-A671-DABC649FC9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
        <p:nvSpPr>
          <p:cNvPr id="5" name="TextBox 4">
            <a:extLst>
              <a:ext uri="{FF2B5EF4-FFF2-40B4-BE49-F238E27FC236}">
                <a16:creationId xmlns:a16="http://schemas.microsoft.com/office/drawing/2014/main" xmlns="" id="{B43D55D2-9310-4A49-90F3-A167A2502250}"/>
              </a:ext>
            </a:extLst>
          </p:cNvPr>
          <p:cNvSpPr txBox="1"/>
          <p:nvPr/>
        </p:nvSpPr>
        <p:spPr>
          <a:xfrm>
            <a:off x="4658636" y="205904"/>
            <a:ext cx="2604431" cy="769441"/>
          </a:xfrm>
          <a:prstGeom prst="rect">
            <a:avLst/>
          </a:prstGeom>
          <a:noFill/>
        </p:spPr>
        <p:txBody>
          <a:bodyPr wrap="none" rtlCol="0">
            <a:spAutoFit/>
          </a:bodyPr>
          <a:lstStyle/>
          <a:p>
            <a:r>
              <a:rPr lang="en-AU" sz="4400" dirty="0">
                <a:latin typeface="Tw Cen MT" panose="020B0602020104020603" pitchFamily="34" charset="0"/>
              </a:rPr>
              <a:t>References</a:t>
            </a:r>
          </a:p>
        </p:txBody>
      </p:sp>
    </p:spTree>
    <p:extLst>
      <p:ext uri="{BB962C8B-B14F-4D97-AF65-F5344CB8AC3E}">
        <p14:creationId xmlns:p14="http://schemas.microsoft.com/office/powerpoint/2010/main" val="58290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9980" y="2170005"/>
            <a:ext cx="11426974" cy="3046988"/>
          </a:xfrm>
          <a:prstGeom prst="rect">
            <a:avLst/>
          </a:prstGeom>
          <a:noFill/>
        </p:spPr>
        <p:txBody>
          <a:bodyPr wrap="none" rtlCol="0">
            <a:spAutoFit/>
          </a:bodyPr>
          <a:lstStyle/>
          <a:p>
            <a:pPr marL="285750" indent="-285750">
              <a:buFont typeface="Arial" panose="020B0604020202020204" pitchFamily="34" charset="0"/>
              <a:buChar char="•"/>
            </a:pPr>
            <a:r>
              <a:rPr lang="en-AU" sz="3200" dirty="0">
                <a:latin typeface="Tw Cen MT" panose="020B0602020104020603" pitchFamily="34" charset="0"/>
              </a:rPr>
              <a:t>How do you currently cater to individual differences in your class?</a:t>
            </a:r>
          </a:p>
          <a:p>
            <a:pPr marL="285750" indent="-285750">
              <a:buFont typeface="Arial" panose="020B0604020202020204" pitchFamily="34" charset="0"/>
              <a:buChar char="•"/>
            </a:pPr>
            <a:endParaRPr lang="en-AU" sz="3200" dirty="0">
              <a:latin typeface="Tw Cen MT" panose="020B0602020104020603" pitchFamily="34" charset="0"/>
            </a:endParaRPr>
          </a:p>
          <a:p>
            <a:pPr marL="285750" indent="-285750">
              <a:buFont typeface="Arial" panose="020B0604020202020204" pitchFamily="34" charset="0"/>
              <a:buChar char="•"/>
            </a:pPr>
            <a:r>
              <a:rPr lang="en-AU" sz="3200" dirty="0">
                <a:latin typeface="Tw Cen MT" panose="020B0602020104020603" pitchFamily="34" charset="0"/>
              </a:rPr>
              <a:t>Do you use learning style models?</a:t>
            </a:r>
          </a:p>
          <a:p>
            <a:pPr marL="285750" indent="-285750">
              <a:buFont typeface="Arial" panose="020B0604020202020204" pitchFamily="34" charset="0"/>
              <a:buChar char="•"/>
            </a:pPr>
            <a:endParaRPr lang="en-AU" sz="3200" dirty="0">
              <a:latin typeface="Tw Cen MT" panose="020B0602020104020603" pitchFamily="34" charset="0"/>
            </a:endParaRPr>
          </a:p>
          <a:p>
            <a:pPr marL="285750" indent="-285750">
              <a:buFont typeface="Arial" panose="020B0604020202020204" pitchFamily="34" charset="0"/>
              <a:buChar char="•"/>
            </a:pPr>
            <a:r>
              <a:rPr lang="en-AU" sz="3200" dirty="0">
                <a:latin typeface="Tw Cen MT" panose="020B0602020104020603" pitchFamily="34" charset="0"/>
              </a:rPr>
              <a:t>How do you measure the effectiveness of your approaches?</a:t>
            </a:r>
            <a:br>
              <a:rPr lang="en-AU" sz="3200" dirty="0">
                <a:latin typeface="Tw Cen MT" panose="020B0602020104020603" pitchFamily="34" charset="0"/>
              </a:rPr>
            </a:br>
            <a:endParaRPr lang="en-AU" sz="3200" dirty="0">
              <a:latin typeface="Tw Cen MT" panose="020B0602020104020603" pitchFamily="34" charset="0"/>
            </a:endParaRPr>
          </a:p>
        </p:txBody>
      </p:sp>
      <p:sp>
        <p:nvSpPr>
          <p:cNvPr id="6" name="Title 1"/>
          <p:cNvSpPr>
            <a:spLocks noGrp="1"/>
          </p:cNvSpPr>
          <p:nvPr>
            <p:ph type="title"/>
          </p:nvPr>
        </p:nvSpPr>
        <p:spPr>
          <a:xfrm>
            <a:off x="838200" y="434136"/>
            <a:ext cx="10515600" cy="1325563"/>
          </a:xfrm>
        </p:spPr>
        <p:txBody>
          <a:bodyPr/>
          <a:lstStyle/>
          <a:p>
            <a:pPr algn="ctr"/>
            <a:r>
              <a:rPr lang="en-AU" dirty="0">
                <a:latin typeface="Tw Cen MT" panose="020B0602020104020603" pitchFamily="34" charset="0"/>
              </a:rPr>
              <a:t>Discuss</a:t>
            </a:r>
          </a:p>
        </p:txBody>
      </p:sp>
      <p:pic>
        <p:nvPicPr>
          <p:cNvPr id="4" name="Picture 3" descr="Screen Shot 2016-09-21 at 8.12.34 AM.png">
            <a:extLst>
              <a:ext uri="{FF2B5EF4-FFF2-40B4-BE49-F238E27FC236}">
                <a16:creationId xmlns:a16="http://schemas.microsoft.com/office/drawing/2014/main" xmlns="" id="{07E8D54D-CAA3-4555-90B1-0F274B2FF6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3218161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FEB7AAB-B444-4392-A591-8ED91F292036}"/>
              </a:ext>
            </a:extLst>
          </p:cNvPr>
          <p:cNvSpPr txBox="1"/>
          <p:nvPr/>
        </p:nvSpPr>
        <p:spPr>
          <a:xfrm>
            <a:off x="3379304" y="2643809"/>
            <a:ext cx="5445722" cy="769441"/>
          </a:xfrm>
          <a:prstGeom prst="rect">
            <a:avLst/>
          </a:prstGeom>
          <a:noFill/>
        </p:spPr>
        <p:txBody>
          <a:bodyPr wrap="none" rtlCol="0">
            <a:spAutoFit/>
          </a:bodyPr>
          <a:lstStyle/>
          <a:p>
            <a:r>
              <a:rPr lang="en-AU" sz="4400" dirty="0">
                <a:latin typeface="Tw Cen MT" panose="020B0602020104020603" pitchFamily="34" charset="0"/>
              </a:rPr>
              <a:t>Questions or comments?</a:t>
            </a:r>
          </a:p>
        </p:txBody>
      </p:sp>
    </p:spTree>
    <p:extLst>
      <p:ext uri="{BB962C8B-B14F-4D97-AF65-F5344CB8AC3E}">
        <p14:creationId xmlns:p14="http://schemas.microsoft.com/office/powerpoint/2010/main" val="1642247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4136"/>
            <a:ext cx="10515600" cy="1325563"/>
          </a:xfrm>
        </p:spPr>
        <p:txBody>
          <a:bodyPr/>
          <a:lstStyle/>
          <a:p>
            <a:pPr algn="ctr"/>
            <a:r>
              <a:rPr lang="en-AU" dirty="0">
                <a:latin typeface="Tw Cen MT" panose="020B0602020104020603" pitchFamily="34" charset="0"/>
              </a:rPr>
              <a:t>What are learning styles?</a:t>
            </a:r>
          </a:p>
        </p:txBody>
      </p:sp>
      <p:sp>
        <p:nvSpPr>
          <p:cNvPr id="3" name="TextBox 2"/>
          <p:cNvSpPr txBox="1"/>
          <p:nvPr/>
        </p:nvSpPr>
        <p:spPr>
          <a:xfrm>
            <a:off x="603849" y="1949570"/>
            <a:ext cx="184731" cy="369332"/>
          </a:xfrm>
          <a:prstGeom prst="rect">
            <a:avLst/>
          </a:prstGeom>
          <a:noFill/>
        </p:spPr>
        <p:txBody>
          <a:bodyPr wrap="none" rtlCol="0">
            <a:spAutoFit/>
          </a:bodyPr>
          <a:lstStyle/>
          <a:p>
            <a:endParaRPr lang="en-AU" dirty="0"/>
          </a:p>
        </p:txBody>
      </p:sp>
      <p:sp>
        <p:nvSpPr>
          <p:cNvPr id="5" name="Rectangle 4"/>
          <p:cNvSpPr/>
          <p:nvPr/>
        </p:nvSpPr>
        <p:spPr>
          <a:xfrm>
            <a:off x="838200" y="2318902"/>
            <a:ext cx="10866120" cy="2062103"/>
          </a:xfrm>
          <a:prstGeom prst="rect">
            <a:avLst/>
          </a:prstGeom>
        </p:spPr>
        <p:txBody>
          <a:bodyPr wrap="square">
            <a:spAutoFit/>
          </a:bodyPr>
          <a:lstStyle/>
          <a:p>
            <a:r>
              <a:rPr lang="en-AU" sz="3200" i="1" dirty="0">
                <a:latin typeface="Tw Cen MT" panose="020B0602020104020603" pitchFamily="34" charset="0"/>
              </a:rPr>
              <a:t>“The composite of characteristic </a:t>
            </a:r>
            <a:r>
              <a:rPr lang="en-AU" sz="3200" b="1" i="1" dirty="0">
                <a:latin typeface="Tw Cen MT" panose="020B0602020104020603" pitchFamily="34" charset="0"/>
              </a:rPr>
              <a:t>cognitive</a:t>
            </a:r>
            <a:r>
              <a:rPr lang="en-AU" sz="3200" i="1" dirty="0">
                <a:latin typeface="Tw Cen MT" panose="020B0602020104020603" pitchFamily="34" charset="0"/>
              </a:rPr>
              <a:t>, </a:t>
            </a:r>
            <a:r>
              <a:rPr lang="en-AU" sz="3200" b="1" i="1" dirty="0">
                <a:latin typeface="Tw Cen MT" panose="020B0602020104020603" pitchFamily="34" charset="0"/>
              </a:rPr>
              <a:t>affective, and physiological factors </a:t>
            </a:r>
            <a:r>
              <a:rPr lang="en-AU" sz="3200" i="1" dirty="0">
                <a:latin typeface="Tw Cen MT" panose="020B0602020104020603" pitchFamily="34" charset="0"/>
              </a:rPr>
              <a:t>that serve as relatively stable indicators of how a learner perceives, interacts with, and responds to the learning environment </a:t>
            </a:r>
            <a:r>
              <a:rPr lang="en-AU" sz="1600" i="1" dirty="0">
                <a:latin typeface="Tw Cen MT" panose="020B0602020104020603" pitchFamily="34" charset="0"/>
              </a:rPr>
              <a:t>(Keefe, 1979)</a:t>
            </a:r>
            <a:r>
              <a:rPr lang="en-AU" sz="3200" i="1" dirty="0">
                <a:latin typeface="Tw Cen MT" panose="020B0602020104020603" pitchFamily="34" charset="0"/>
              </a:rPr>
              <a:t>."</a:t>
            </a:r>
          </a:p>
        </p:txBody>
      </p:sp>
      <p:pic>
        <p:nvPicPr>
          <p:cNvPr id="6" name="Picture 5" descr="Screen Shot 2016-09-21 at 8.12.34 AM.png">
            <a:extLst>
              <a:ext uri="{FF2B5EF4-FFF2-40B4-BE49-F238E27FC236}">
                <a16:creationId xmlns:a16="http://schemas.microsoft.com/office/drawing/2014/main" xmlns="" id="{45B2D346-22CD-46F2-B298-E658B97579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251078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AU" dirty="0">
                <a:latin typeface="Tw Cen MT" panose="020B0602020104020603" pitchFamily="34" charset="0"/>
              </a:rPr>
              <a:t>Popular learning style models</a:t>
            </a:r>
          </a:p>
        </p:txBody>
      </p:sp>
      <p:graphicFrame>
        <p:nvGraphicFramePr>
          <p:cNvPr id="8" name="Table 7"/>
          <p:cNvGraphicFramePr>
            <a:graphicFrameLocks noGrp="1"/>
          </p:cNvGraphicFramePr>
          <p:nvPr>
            <p:extLst>
              <p:ext uri="{D42A27DB-BD31-4B8C-83A1-F6EECF244321}">
                <p14:modId xmlns:p14="http://schemas.microsoft.com/office/powerpoint/2010/main" val="1294147072"/>
              </p:ext>
            </p:extLst>
          </p:nvPr>
        </p:nvGraphicFramePr>
        <p:xfrm>
          <a:off x="2504885" y="1889096"/>
          <a:ext cx="7182229" cy="3708400"/>
        </p:xfrm>
        <a:graphic>
          <a:graphicData uri="http://schemas.openxmlformats.org/drawingml/2006/table">
            <a:tbl>
              <a:tblPr firstRow="1" bandRow="1">
                <a:tableStyleId>{22838BEF-8BB2-4498-84A7-C5851F593DF1}</a:tableStyleId>
              </a:tblPr>
              <a:tblGrid>
                <a:gridCol w="5821172">
                  <a:extLst>
                    <a:ext uri="{9D8B030D-6E8A-4147-A177-3AD203B41FA5}">
                      <a16:colId xmlns:a16="http://schemas.microsoft.com/office/drawing/2014/main" xmlns="" val="1636706010"/>
                    </a:ext>
                  </a:extLst>
                </a:gridCol>
                <a:gridCol w="1361057">
                  <a:extLst>
                    <a:ext uri="{9D8B030D-6E8A-4147-A177-3AD203B41FA5}">
                      <a16:colId xmlns:a16="http://schemas.microsoft.com/office/drawing/2014/main" xmlns="" val="1522945688"/>
                    </a:ext>
                  </a:extLst>
                </a:gridCol>
              </a:tblGrid>
              <a:tr h="370840">
                <a:tc>
                  <a:txBody>
                    <a:bodyPr/>
                    <a:lstStyle/>
                    <a:p>
                      <a:r>
                        <a:rPr lang="en-AU" b="0" dirty="0">
                          <a:latin typeface="Tw Cen MT" panose="020B0602020104020603" pitchFamily="34" charset="0"/>
                        </a:rPr>
                        <a:t>Fleming &amp; Mills’ Visual, Aural, Reading/Writing, Kinaesthetic</a:t>
                      </a: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b="0" dirty="0">
                          <a:latin typeface="Tw Cen MT" panose="020B0602020104020603" pitchFamily="34" charset="0"/>
                        </a:rPr>
                        <a:t>VARK</a:t>
                      </a:r>
                    </a:p>
                  </a:txBody>
                  <a:tcP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60403576"/>
                  </a:ext>
                </a:extLst>
              </a:tr>
              <a:tr h="370840">
                <a:tc>
                  <a:txBody>
                    <a:bodyPr/>
                    <a:lstStyle/>
                    <a:p>
                      <a:r>
                        <a:rPr lang="en-AU" dirty="0" err="1">
                          <a:latin typeface="Tw Cen MT" panose="020B0602020104020603" pitchFamily="34" charset="0"/>
                        </a:rPr>
                        <a:t>Gregorc’s</a:t>
                      </a:r>
                      <a:r>
                        <a:rPr lang="en-AU" dirty="0">
                          <a:latin typeface="Tw Cen MT" panose="020B0602020104020603" pitchFamily="34" charset="0"/>
                        </a:rPr>
                        <a:t> Style Delineator</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dirty="0">
                          <a:latin typeface="Tw Cen MT" panose="020B0602020104020603" pitchFamily="34" charset="0"/>
                        </a:rPr>
                        <a:t>GSD</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705920465"/>
                  </a:ext>
                </a:extLst>
              </a:tr>
              <a:tr h="370840">
                <a:tc>
                  <a:txBody>
                    <a:bodyPr/>
                    <a:lstStyle/>
                    <a:p>
                      <a:r>
                        <a:rPr lang="en-AU" dirty="0">
                          <a:latin typeface="Tw Cen MT" panose="020B0602020104020603" pitchFamily="34" charset="0"/>
                        </a:rPr>
                        <a:t>Honey &amp; Mumford’s Learning Styles Questionnaire</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dirty="0">
                          <a:latin typeface="Tw Cen MT" panose="020B0602020104020603" pitchFamily="34" charset="0"/>
                        </a:rPr>
                        <a:t>LSQ</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269307370"/>
                  </a:ext>
                </a:extLst>
              </a:tr>
              <a:tr h="370840">
                <a:tc>
                  <a:txBody>
                    <a:bodyPr/>
                    <a:lstStyle/>
                    <a:p>
                      <a:r>
                        <a:rPr lang="en-AU" dirty="0">
                          <a:latin typeface="Tw Cen MT" panose="020B0602020104020603" pitchFamily="34" charset="0"/>
                        </a:rPr>
                        <a:t>Kolb’s Learning Style Inventory</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dirty="0">
                          <a:latin typeface="Tw Cen MT" panose="020B0602020104020603" pitchFamily="34" charset="0"/>
                        </a:rPr>
                        <a:t>LSI</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48295054"/>
                  </a:ext>
                </a:extLst>
              </a:tr>
              <a:tr h="370840">
                <a:tc>
                  <a:txBody>
                    <a:bodyPr/>
                    <a:lstStyle/>
                    <a:p>
                      <a:r>
                        <a:rPr lang="en-AU" dirty="0">
                          <a:latin typeface="Tw Cen MT" panose="020B0602020104020603" pitchFamily="34" charset="0"/>
                        </a:rPr>
                        <a:t>Myers-Briggs’ Type Indicator</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dirty="0">
                          <a:latin typeface="Tw Cen MT" panose="020B0602020104020603" pitchFamily="34" charset="0"/>
                        </a:rPr>
                        <a:t>MBTI</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036307140"/>
                  </a:ext>
                </a:extLst>
              </a:tr>
              <a:tr h="370840">
                <a:tc>
                  <a:txBody>
                    <a:bodyPr/>
                    <a:lstStyle/>
                    <a:p>
                      <a:r>
                        <a:rPr lang="en-AU" dirty="0">
                          <a:latin typeface="Tw Cen MT" panose="020B0602020104020603" pitchFamily="34" charset="0"/>
                        </a:rPr>
                        <a:t>Sternberg’s Thinking Styles Inventory</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dirty="0">
                          <a:latin typeface="Tw Cen MT" panose="020B0602020104020603" pitchFamily="34" charset="0"/>
                        </a:rPr>
                        <a:t>TSI</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929153278"/>
                  </a:ext>
                </a:extLst>
              </a:tr>
              <a:tr h="370840">
                <a:tc>
                  <a:txBody>
                    <a:bodyPr/>
                    <a:lstStyle/>
                    <a:p>
                      <a:r>
                        <a:rPr lang="en-AU" dirty="0">
                          <a:latin typeface="Tw Cen MT" panose="020B0602020104020603" pitchFamily="34" charset="0"/>
                        </a:rPr>
                        <a:t>Gardner’s Multiple Intelligences</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dirty="0">
                          <a:latin typeface="Tw Cen MT" panose="020B0602020104020603" pitchFamily="34" charset="0"/>
                        </a:rPr>
                        <a:t>MI</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772096073"/>
                  </a:ext>
                </a:extLst>
              </a:tr>
              <a:tr h="370840">
                <a:tc>
                  <a:txBody>
                    <a:bodyPr/>
                    <a:lstStyle/>
                    <a:p>
                      <a:r>
                        <a:rPr lang="en-AU" dirty="0">
                          <a:latin typeface="Tw Cen MT" panose="020B0602020104020603" pitchFamily="34" charset="0"/>
                        </a:rPr>
                        <a:t>Allinson &amp; Hayes’ Cognitive Styles Index</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dirty="0">
                          <a:latin typeface="Tw Cen MT" panose="020B0602020104020603" pitchFamily="34" charset="0"/>
                        </a:rPr>
                        <a:t>CSI</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22923934"/>
                  </a:ext>
                </a:extLst>
              </a:tr>
              <a:tr h="370840">
                <a:tc>
                  <a:txBody>
                    <a:bodyPr/>
                    <a:lstStyle/>
                    <a:p>
                      <a:r>
                        <a:rPr lang="en-AU" dirty="0">
                          <a:latin typeface="Tw Cen MT" panose="020B0602020104020603" pitchFamily="34" charset="0"/>
                        </a:rPr>
                        <a:t>Dunn &amp; Dunn’s model and instruments of learning styles</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dirty="0">
                          <a:latin typeface="Tw Cen MT" panose="020B0602020104020603" pitchFamily="34" charset="0"/>
                        </a:rPr>
                        <a:t>-</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0753890"/>
                  </a:ext>
                </a:extLst>
              </a:tr>
              <a:tr h="370840">
                <a:tc>
                  <a:txBody>
                    <a:bodyPr/>
                    <a:lstStyle/>
                    <a:p>
                      <a:r>
                        <a:rPr lang="en-AU" dirty="0">
                          <a:latin typeface="Tw Cen MT" panose="020B0602020104020603" pitchFamily="34" charset="0"/>
                        </a:rPr>
                        <a:t>Hermann’s Brain Dominance Instrument</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AU" dirty="0">
                          <a:latin typeface="Tw Cen MT" panose="020B0602020104020603" pitchFamily="34" charset="0"/>
                        </a:rPr>
                        <a:t>HBDI</a:t>
                      </a:r>
                    </a:p>
                  </a:txBody>
                  <a:tcPr>
                    <a:lnL w="12700" cmpd="sng">
                      <a:noFill/>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405696188"/>
                  </a:ext>
                </a:extLst>
              </a:tr>
            </a:tbl>
          </a:graphicData>
        </a:graphic>
      </p:graphicFrame>
      <p:pic>
        <p:nvPicPr>
          <p:cNvPr id="5" name="Picture 4" descr="Screen Shot 2016-09-21 at 8.12.34 AM.png">
            <a:extLst>
              <a:ext uri="{FF2B5EF4-FFF2-40B4-BE49-F238E27FC236}">
                <a16:creationId xmlns:a16="http://schemas.microsoft.com/office/drawing/2014/main" xmlns="" id="{12AAAB77-3559-45C0-975D-68A3CFFCA9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3899948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0741" y="94129"/>
            <a:ext cx="8898305" cy="6633671"/>
          </a:xfrm>
          <a:prstGeom prst="rect">
            <a:avLst/>
          </a:prstGeom>
        </p:spPr>
      </p:pic>
      <p:pic>
        <p:nvPicPr>
          <p:cNvPr id="5" name="Picture 4" descr="Screen Shot 2016-09-21 at 8.12.34 AM.png">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2449029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868"/>
            <a:ext cx="7477664" cy="1325563"/>
          </a:xfrm>
        </p:spPr>
        <p:txBody>
          <a:bodyPr>
            <a:normAutofit/>
          </a:bodyPr>
          <a:lstStyle/>
          <a:p>
            <a:pPr algn="ctr"/>
            <a:r>
              <a:rPr lang="en-AU" dirty="0">
                <a:latin typeface="Tw Cen MT" panose="020B0602020104020603" pitchFamily="34" charset="0"/>
              </a:rPr>
              <a:t>Risks</a:t>
            </a:r>
          </a:p>
        </p:txBody>
      </p:sp>
      <p:sp>
        <p:nvSpPr>
          <p:cNvPr id="4" name="TextBox 3"/>
          <p:cNvSpPr txBox="1"/>
          <p:nvPr/>
        </p:nvSpPr>
        <p:spPr>
          <a:xfrm>
            <a:off x="597982" y="1567790"/>
            <a:ext cx="7519783" cy="830997"/>
          </a:xfrm>
          <a:prstGeom prst="rect">
            <a:avLst/>
          </a:prstGeom>
          <a:noFill/>
        </p:spPr>
        <p:txBody>
          <a:bodyPr wrap="square" rtlCol="0">
            <a:spAutoFit/>
          </a:bodyPr>
          <a:lstStyle/>
          <a:p>
            <a:pPr marL="285750" indent="-285750">
              <a:buFont typeface="Arial" panose="020B0604020202020204" pitchFamily="34" charset="0"/>
              <a:buChar char="•"/>
            </a:pPr>
            <a:r>
              <a:rPr lang="en-AU" sz="2400" dirty="0">
                <a:latin typeface="Tw Cen MT" panose="020B0602020104020603" pitchFamily="34" charset="0"/>
              </a:rPr>
              <a:t>Majority associated with sensory modality preference - VAK / VARK</a:t>
            </a:r>
            <a:endParaRPr lang="en-AU" dirty="0"/>
          </a:p>
        </p:txBody>
      </p:sp>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7547" y="310551"/>
            <a:ext cx="4117969" cy="2993365"/>
          </a:xfrm>
          <a:prstGeom prst="rect">
            <a:avLst/>
          </a:prstGeom>
        </p:spPr>
      </p:pic>
      <p:sp>
        <p:nvSpPr>
          <p:cNvPr id="7" name="TextBox 6"/>
          <p:cNvSpPr txBox="1"/>
          <p:nvPr/>
        </p:nvSpPr>
        <p:spPr>
          <a:xfrm>
            <a:off x="449204" y="3572646"/>
            <a:ext cx="11546312" cy="2677656"/>
          </a:xfrm>
          <a:prstGeom prst="rect">
            <a:avLst/>
          </a:prstGeom>
          <a:noFill/>
        </p:spPr>
        <p:txBody>
          <a:bodyPr wrap="square" rtlCol="0">
            <a:spAutoFit/>
          </a:bodyPr>
          <a:lstStyle/>
          <a:p>
            <a:pPr marL="800100" lvl="1" indent="-342900">
              <a:buFont typeface="Calibri" panose="020F0502020204030204" pitchFamily="34" charset="0"/>
              <a:buChar char="→"/>
            </a:pPr>
            <a:r>
              <a:rPr lang="en-US" sz="2400" dirty="0">
                <a:latin typeface="Tw Cen MT" panose="020B0602020104020603" pitchFamily="34" charset="0"/>
              </a:rPr>
              <a:t>Misconception based on the fact that visual, auditory, and kinesthetic information is processed in different parts of the brain </a:t>
            </a:r>
            <a:r>
              <a:rPr lang="en-US" sz="1600" dirty="0">
                <a:latin typeface="Tw Cen MT" panose="020B0602020104020603" pitchFamily="34" charset="0"/>
              </a:rPr>
              <a:t>(Dekker et al, 2012)</a:t>
            </a:r>
            <a:r>
              <a:rPr lang="en-US" sz="2400" dirty="0">
                <a:latin typeface="Tw Cen MT" panose="020B0602020104020603" pitchFamily="34" charset="0"/>
              </a:rPr>
              <a:t>.</a:t>
            </a:r>
          </a:p>
          <a:p>
            <a:pPr marL="285750" indent="-285750">
              <a:buFont typeface="Arial" panose="020B0604020202020204" pitchFamily="34" charset="0"/>
              <a:buChar char="•"/>
            </a:pPr>
            <a:endParaRPr lang="en-AU" sz="2400" dirty="0">
              <a:latin typeface="Tw Cen MT" panose="020B0602020104020603" pitchFamily="34" charset="0"/>
            </a:endParaRPr>
          </a:p>
          <a:p>
            <a:pPr marL="800100" lvl="1" indent="-342900">
              <a:buFont typeface="Calibri" panose="020F0502020204030204" pitchFamily="34" charset="0"/>
              <a:buChar char="→"/>
            </a:pPr>
            <a:r>
              <a:rPr lang="en-AU" sz="2400" dirty="0">
                <a:latin typeface="Tw Cen MT" panose="020B0602020104020603" pitchFamily="34" charset="0"/>
              </a:rPr>
              <a:t>Incorrect to assume only one sensory modality involved in learning.</a:t>
            </a:r>
          </a:p>
          <a:p>
            <a:endParaRPr lang="en-AU" sz="2400" dirty="0">
              <a:latin typeface="Tw Cen MT" panose="020B0602020104020603" pitchFamily="34" charset="0"/>
            </a:endParaRPr>
          </a:p>
          <a:p>
            <a:pPr marL="800100" lvl="1" indent="-342900">
              <a:buFont typeface="Calibri" panose="020F0502020204030204" pitchFamily="34" charset="0"/>
              <a:buChar char="→"/>
            </a:pPr>
            <a:r>
              <a:rPr lang="en-AU" sz="2400" b="1" dirty="0" err="1">
                <a:latin typeface="Tw Cen MT" panose="020B0602020104020603" pitchFamily="34" charset="0"/>
              </a:rPr>
              <a:t>Pidgeonholing</a:t>
            </a:r>
            <a:r>
              <a:rPr lang="en-AU" sz="2400" b="1" dirty="0">
                <a:latin typeface="Tw Cen MT" panose="020B0602020104020603" pitchFamily="34" charset="0"/>
              </a:rPr>
              <a:t> / labelling students</a:t>
            </a:r>
            <a:r>
              <a:rPr lang="en-AU" sz="2400" dirty="0">
                <a:latin typeface="Tw Cen MT" panose="020B0602020104020603" pitchFamily="34" charset="0"/>
              </a:rPr>
              <a:t> as a ‘visual learner’ or an ‘auditory learner’ etc. can be damaging.</a:t>
            </a:r>
          </a:p>
        </p:txBody>
      </p:sp>
      <p:pic>
        <p:nvPicPr>
          <p:cNvPr id="8" name="Picture 7" descr="Screen Shot 2016-09-21 at 8.12.34 AM.png">
            <a:extLst>
              <a:ext uri="{FF2B5EF4-FFF2-40B4-BE49-F238E27FC236}">
                <a16:creationId xmlns:a16="http://schemas.microsoft.com/office/drawing/2014/main" xmlns="" id="{9FB65D07-363C-43AD-BE9E-C274CE89790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
        <p:nvSpPr>
          <p:cNvPr id="3" name="TextBox 2"/>
          <p:cNvSpPr txBox="1"/>
          <p:nvPr/>
        </p:nvSpPr>
        <p:spPr>
          <a:xfrm>
            <a:off x="597982" y="2754884"/>
            <a:ext cx="5570628" cy="461665"/>
          </a:xfrm>
          <a:prstGeom prst="rect">
            <a:avLst/>
          </a:prstGeom>
          <a:noFill/>
        </p:spPr>
        <p:txBody>
          <a:bodyPr wrap="none" rtlCol="0">
            <a:spAutoFit/>
          </a:bodyPr>
          <a:lstStyle/>
          <a:p>
            <a:pPr marL="285750" indent="-285750">
              <a:buFont typeface="Arial" panose="020B0604020202020204" pitchFamily="34" charset="0"/>
              <a:buChar char="•"/>
            </a:pPr>
            <a:r>
              <a:rPr lang="en-US" sz="2400" dirty="0">
                <a:latin typeface="Tw Cen MT" panose="020B0602020104020603" pitchFamily="34" charset="0"/>
              </a:rPr>
              <a:t>Lethaby &amp; Harries, (2016) – ‘Neuromyths’</a:t>
            </a:r>
          </a:p>
        </p:txBody>
      </p:sp>
    </p:spTree>
    <p:extLst>
      <p:ext uri="{BB962C8B-B14F-4D97-AF65-F5344CB8AC3E}">
        <p14:creationId xmlns:p14="http://schemas.microsoft.com/office/powerpoint/2010/main" val="136915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 calcmode="lin" valueType="num">
                                      <p:cBhvr additive="base">
                                        <p:cTn id="3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 calcmode="lin" valueType="num">
                                      <p:cBhvr additive="base">
                                        <p:cTn id="4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P spid="7" grpId="0" build="allAtOnce"/>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923" y="590130"/>
            <a:ext cx="10652185" cy="5756994"/>
          </a:xfrm>
        </p:spPr>
        <p:txBody>
          <a:bodyPr/>
          <a:lstStyle/>
          <a:p>
            <a:r>
              <a:rPr lang="en-AU" dirty="0">
                <a:latin typeface="Tw Cen MT" panose="020B0602020104020603" pitchFamily="34" charset="0"/>
              </a:rPr>
              <a:t>Students’ self efficacy</a:t>
            </a:r>
          </a:p>
          <a:p>
            <a:pPr lvl="1"/>
            <a:r>
              <a:rPr lang="en-AU" dirty="0">
                <a:latin typeface="Tw Cen MT" panose="020B0602020104020603" pitchFamily="34" charset="0"/>
              </a:rPr>
              <a:t>Negatively shape and constrain L2 learning – disengagement / poor self-efficacy when teaching &amp; learning activities are delivered in a ‘style’ not matching their own.</a:t>
            </a:r>
          </a:p>
          <a:p>
            <a:pPr lvl="1"/>
            <a:endParaRPr lang="en-AU" dirty="0">
              <a:latin typeface="Tw Cen MT" panose="020B0602020104020603" pitchFamily="34" charset="0"/>
            </a:endParaRPr>
          </a:p>
          <a:p>
            <a:r>
              <a:rPr lang="en-AU" dirty="0">
                <a:latin typeface="Tw Cen MT" panose="020B0602020104020603" pitchFamily="34" charset="0"/>
              </a:rPr>
              <a:t>Questionable evidence that teaching to preferred learning styles enhances learning – ‘meshing hypothesis’ </a:t>
            </a:r>
            <a:r>
              <a:rPr lang="en-AU" sz="1600" dirty="0">
                <a:latin typeface="Tw Cen MT" panose="020B0602020104020603" pitchFamily="34" charset="0"/>
              </a:rPr>
              <a:t>(</a:t>
            </a:r>
            <a:r>
              <a:rPr lang="en-AU" sz="1600" dirty="0" err="1">
                <a:latin typeface="Tw Cen MT" panose="020B0602020104020603" pitchFamily="34" charset="0"/>
              </a:rPr>
              <a:t>Rogowski</a:t>
            </a:r>
            <a:r>
              <a:rPr lang="en-AU" sz="1600" dirty="0">
                <a:latin typeface="Tw Cen MT" panose="020B0602020104020603" pitchFamily="34" charset="0"/>
              </a:rPr>
              <a:t> et al, 2015)</a:t>
            </a:r>
          </a:p>
          <a:p>
            <a:endParaRPr lang="en-AU" dirty="0">
              <a:latin typeface="Tw Cen MT" panose="020B0602020104020603" pitchFamily="34" charset="0"/>
            </a:endParaRPr>
          </a:p>
          <a:p>
            <a:pPr lvl="1"/>
            <a:r>
              <a:rPr lang="en-AU" dirty="0" err="1">
                <a:latin typeface="Tw Cen MT" panose="020B0602020104020603" pitchFamily="34" charset="0"/>
              </a:rPr>
              <a:t>Rogowski</a:t>
            </a:r>
            <a:r>
              <a:rPr lang="en-AU" dirty="0">
                <a:latin typeface="Tw Cen MT" panose="020B0602020104020603" pitchFamily="34" charset="0"/>
              </a:rPr>
              <a:t>, (2015) – </a:t>
            </a:r>
            <a:r>
              <a:rPr lang="en-US" dirty="0">
                <a:latin typeface="Tw Cen MT" panose="020B0602020104020603" pitchFamily="34" charset="0"/>
              </a:rPr>
              <a:t>No significant relationship between preferred sensory modality, teaching mode and results of the tests.</a:t>
            </a:r>
          </a:p>
          <a:p>
            <a:pPr lvl="1"/>
            <a:endParaRPr lang="en-US" dirty="0">
              <a:latin typeface="Tw Cen MT" panose="020B0602020104020603" pitchFamily="34" charset="0"/>
            </a:endParaRPr>
          </a:p>
          <a:p>
            <a:pPr lvl="1"/>
            <a:r>
              <a:rPr lang="en-AU" dirty="0">
                <a:latin typeface="Tw Cen MT" panose="020B0602020104020603" pitchFamily="34" charset="0"/>
              </a:rPr>
              <a:t>Coffield et al, (2004)  - Many studies based on small-scale applications of particular models to small samples of students in specific contexts.</a:t>
            </a:r>
          </a:p>
          <a:p>
            <a:pPr lvl="1"/>
            <a:endParaRPr lang="en-US" dirty="0">
              <a:latin typeface="Tw Cen MT" panose="020B0602020104020603" pitchFamily="34" charset="0"/>
            </a:endParaRPr>
          </a:p>
          <a:p>
            <a:pPr lvl="1"/>
            <a:endParaRPr lang="en-AU" dirty="0"/>
          </a:p>
          <a:p>
            <a:pPr lvl="1"/>
            <a:endParaRPr lang="en-AU" dirty="0"/>
          </a:p>
        </p:txBody>
      </p:sp>
      <p:pic>
        <p:nvPicPr>
          <p:cNvPr id="4" name="Picture 3" descr="Screen Shot 2016-09-21 at 8.12.34 AM.png">
            <a:extLst>
              <a:ext uri="{FF2B5EF4-FFF2-40B4-BE49-F238E27FC236}">
                <a16:creationId xmlns:a16="http://schemas.microsoft.com/office/drawing/2014/main" xmlns="" id="{E7E3E283-0A63-4EB5-AB7A-25290A9FB6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135678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722563" y="1220750"/>
            <a:ext cx="10652185" cy="4328712"/>
          </a:xfrm>
        </p:spPr>
        <p:txBody>
          <a:bodyPr>
            <a:normAutofit/>
          </a:bodyPr>
          <a:lstStyle/>
          <a:p>
            <a:pPr lvl="1"/>
            <a:r>
              <a:rPr lang="en-AU" sz="2800" b="1" dirty="0">
                <a:latin typeface="Tw Cen MT" panose="020B0602020104020603" pitchFamily="34" charset="0"/>
              </a:rPr>
              <a:t>Validity of assessment instruments</a:t>
            </a:r>
          </a:p>
          <a:p>
            <a:pPr lvl="1"/>
            <a:endParaRPr lang="en-AU" sz="2800" b="1" dirty="0">
              <a:latin typeface="Tw Cen MT" panose="020B0602020104020603" pitchFamily="34" charset="0"/>
            </a:endParaRPr>
          </a:p>
          <a:p>
            <a:pPr marL="914400" lvl="2" indent="0">
              <a:buNone/>
            </a:pPr>
            <a:r>
              <a:rPr lang="en-US" sz="2400" dirty="0" err="1">
                <a:latin typeface="Tw Cen MT" panose="020B0602020104020603" pitchFamily="34" charset="0"/>
              </a:rPr>
              <a:t>Krätzig</a:t>
            </a:r>
            <a:r>
              <a:rPr lang="en-US" sz="2400" dirty="0">
                <a:latin typeface="Tw Cen MT" panose="020B0602020104020603" pitchFamily="34" charset="0"/>
              </a:rPr>
              <a:t> &amp; </a:t>
            </a:r>
            <a:r>
              <a:rPr lang="en-US" sz="2400" dirty="0" err="1">
                <a:latin typeface="Tw Cen MT" panose="020B0602020104020603" pitchFamily="34" charset="0"/>
              </a:rPr>
              <a:t>Arbuthnott</a:t>
            </a:r>
            <a:r>
              <a:rPr lang="en-US" sz="2400" dirty="0">
                <a:latin typeface="Tw Cen MT" panose="020B0602020104020603" pitchFamily="34" charset="0"/>
              </a:rPr>
              <a:t>, (2006)</a:t>
            </a:r>
          </a:p>
          <a:p>
            <a:pPr lvl="4"/>
            <a:r>
              <a:rPr lang="en-US" sz="2400" dirty="0">
                <a:latin typeface="Tw Cen MT" panose="020B0602020104020603" pitchFamily="34" charset="0"/>
              </a:rPr>
              <a:t>40% of students self-identified as visual learners, </a:t>
            </a:r>
          </a:p>
          <a:p>
            <a:pPr lvl="4"/>
            <a:r>
              <a:rPr lang="en-US" sz="2400" dirty="0">
                <a:latin typeface="Tw Cen MT" panose="020B0602020104020603" pitchFamily="34" charset="0"/>
              </a:rPr>
              <a:t>60% identified as visual learners on questionnaire, </a:t>
            </a:r>
          </a:p>
          <a:p>
            <a:pPr lvl="4"/>
            <a:r>
              <a:rPr lang="en-US" sz="2400" dirty="0">
                <a:latin typeface="Tw Cen MT" panose="020B0602020104020603" pitchFamily="34" charset="0"/>
              </a:rPr>
              <a:t>Only 23% performed best on the visual test</a:t>
            </a:r>
          </a:p>
          <a:p>
            <a:pPr marL="1828800" lvl="4" indent="0">
              <a:buNone/>
            </a:pPr>
            <a:r>
              <a:rPr lang="en-US" sz="1600" dirty="0">
                <a:latin typeface="Tw Cen MT" panose="020B0602020104020603" pitchFamily="34" charset="0"/>
              </a:rPr>
              <a:t>(Lethaby &amp; Harries, 2016)</a:t>
            </a:r>
          </a:p>
          <a:p>
            <a:pPr marL="1828800" lvl="4" indent="0">
              <a:buNone/>
            </a:pPr>
            <a:endParaRPr lang="en-US" sz="1600" dirty="0">
              <a:latin typeface="Tw Cen MT" panose="020B0602020104020603" pitchFamily="34" charset="0"/>
            </a:endParaRPr>
          </a:p>
          <a:p>
            <a:pPr lvl="2"/>
            <a:r>
              <a:rPr lang="en-AU" sz="2400" dirty="0">
                <a:latin typeface="Tw Cen MT" panose="020B0602020104020603" pitchFamily="34" charset="0"/>
              </a:rPr>
              <a:t>“I want to teach you something…” </a:t>
            </a:r>
            <a:r>
              <a:rPr lang="en-AU" sz="1600" dirty="0">
                <a:latin typeface="Tw Cen MT" panose="020B0602020104020603" pitchFamily="34" charset="0"/>
              </a:rPr>
              <a:t>(Reiner &amp; Willingham, 2010) </a:t>
            </a:r>
            <a:endParaRPr lang="en-US" sz="1600" dirty="0">
              <a:latin typeface="Tw Cen MT" panose="020B0602020104020603" pitchFamily="34" charset="0"/>
            </a:endParaRPr>
          </a:p>
          <a:p>
            <a:pPr lvl="2"/>
            <a:endParaRPr lang="en-AU" dirty="0"/>
          </a:p>
        </p:txBody>
      </p:sp>
      <p:pic>
        <p:nvPicPr>
          <p:cNvPr id="3" name="Picture 2" descr="Screen Shot 2016-09-21 at 8.12.34 AM.png">
            <a:extLst>
              <a:ext uri="{FF2B5EF4-FFF2-40B4-BE49-F238E27FC236}">
                <a16:creationId xmlns:a16="http://schemas.microsoft.com/office/drawing/2014/main" xmlns="" id="{30CB6B90-767D-48DE-9284-5A8BD2508D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30202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86AA9A-07C5-4189-A4EF-325036B52297}"/>
              </a:ext>
            </a:extLst>
          </p:cNvPr>
          <p:cNvSpPr>
            <a:spLocks noGrp="1"/>
          </p:cNvSpPr>
          <p:nvPr>
            <p:ph type="title"/>
          </p:nvPr>
        </p:nvSpPr>
        <p:spPr>
          <a:xfrm>
            <a:off x="855453" y="658424"/>
            <a:ext cx="10515600" cy="1325563"/>
          </a:xfrm>
        </p:spPr>
        <p:txBody>
          <a:bodyPr/>
          <a:lstStyle/>
          <a:p>
            <a:pPr algn="ctr"/>
            <a:r>
              <a:rPr lang="en-AU" dirty="0">
                <a:latin typeface="Tw Cen MT" panose="020B0602020104020603" pitchFamily="34" charset="0"/>
              </a:rPr>
              <a:t>What about other models?</a:t>
            </a:r>
            <a:r>
              <a:rPr lang="en-US" dirty="0">
                <a:latin typeface="Tw Cen MT" panose="020B0602020104020603" pitchFamily="34" charset="0"/>
              </a:rPr>
              <a:t/>
            </a:r>
            <a:br>
              <a:rPr lang="en-US" dirty="0">
                <a:latin typeface="Tw Cen MT" panose="020B0602020104020603" pitchFamily="34" charset="0"/>
              </a:rPr>
            </a:br>
            <a:endParaRPr lang="en-AU" dirty="0"/>
          </a:p>
        </p:txBody>
      </p:sp>
      <p:sp>
        <p:nvSpPr>
          <p:cNvPr id="3" name="Content Placeholder 2">
            <a:extLst>
              <a:ext uri="{FF2B5EF4-FFF2-40B4-BE49-F238E27FC236}">
                <a16:creationId xmlns:a16="http://schemas.microsoft.com/office/drawing/2014/main" xmlns="" id="{DA3FF9F7-1C0F-49E2-AF5F-C9F582EC34E8}"/>
              </a:ext>
            </a:extLst>
          </p:cNvPr>
          <p:cNvSpPr>
            <a:spLocks noGrp="1"/>
          </p:cNvSpPr>
          <p:nvPr>
            <p:ph idx="1"/>
          </p:nvPr>
        </p:nvSpPr>
        <p:spPr>
          <a:xfrm>
            <a:off x="1398918" y="2748652"/>
            <a:ext cx="10515600" cy="4351338"/>
          </a:xfrm>
        </p:spPr>
        <p:txBody>
          <a:bodyPr/>
          <a:lstStyle/>
          <a:p>
            <a:pPr lvl="1"/>
            <a:endParaRPr lang="en-AU" dirty="0"/>
          </a:p>
          <a:p>
            <a:pPr lvl="1"/>
            <a:r>
              <a:rPr lang="en-AU" sz="2800" dirty="0">
                <a:latin typeface="Tw Cen MT" panose="020B0602020104020603" pitchFamily="34" charset="0"/>
              </a:rPr>
              <a:t>Coffield et al, (2004) Identified </a:t>
            </a:r>
            <a:r>
              <a:rPr lang="en-AU" sz="2800" b="1" dirty="0">
                <a:latin typeface="Tw Cen MT" panose="020B0602020104020603" pitchFamily="34" charset="0"/>
              </a:rPr>
              <a:t>71</a:t>
            </a:r>
            <a:r>
              <a:rPr lang="en-AU" sz="2800" dirty="0">
                <a:latin typeface="Tw Cen MT" panose="020B0602020104020603" pitchFamily="34" charset="0"/>
              </a:rPr>
              <a:t> different models.</a:t>
            </a:r>
          </a:p>
          <a:p>
            <a:endParaRPr lang="en-AU" dirty="0"/>
          </a:p>
        </p:txBody>
      </p:sp>
      <p:pic>
        <p:nvPicPr>
          <p:cNvPr id="4" name="Picture 3" descr="Screen Shot 2016-09-21 at 8.12.34 AM.png">
            <a:extLst>
              <a:ext uri="{FF2B5EF4-FFF2-40B4-BE49-F238E27FC236}">
                <a16:creationId xmlns:a16="http://schemas.microsoft.com/office/drawing/2014/main" xmlns="" id="{935D7BAC-F42F-469E-999A-75488B5DAB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5107" y="6347124"/>
            <a:ext cx="948769" cy="510876"/>
          </a:xfrm>
          <a:prstGeom prst="rect">
            <a:avLst/>
          </a:prstGeom>
        </p:spPr>
      </p:pic>
    </p:spTree>
    <p:extLst>
      <p:ext uri="{BB962C8B-B14F-4D97-AF65-F5344CB8AC3E}">
        <p14:creationId xmlns:p14="http://schemas.microsoft.com/office/powerpoint/2010/main" val="253814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1914</TotalTime>
  <Words>3401</Words>
  <Application>Microsoft Office PowerPoint</Application>
  <PresentationFormat>Widescreen</PresentationFormat>
  <Paragraphs>234</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Tw Cen MT</vt:lpstr>
      <vt:lpstr>Office Theme</vt:lpstr>
      <vt:lpstr>  Learning Style Models; To use or not to use?  The risks and rewards of learning style models: A new perspective  Ben Colthorpe Quality Assurance Assessor</vt:lpstr>
      <vt:lpstr>Discuss</vt:lpstr>
      <vt:lpstr>What are learning styles?</vt:lpstr>
      <vt:lpstr>Popular learning style models</vt:lpstr>
      <vt:lpstr>PowerPoint Presentation</vt:lpstr>
      <vt:lpstr>Risks</vt:lpstr>
      <vt:lpstr>PowerPoint Presentation</vt:lpstr>
      <vt:lpstr>PowerPoint Presentation</vt:lpstr>
      <vt:lpstr>What about other models? </vt:lpstr>
      <vt:lpstr>PowerPoint Presentation</vt:lpstr>
      <vt:lpstr>Rewards</vt:lpstr>
      <vt:lpstr>PowerPoint Presentation</vt:lpstr>
      <vt:lpstr>PowerPoint Presentation</vt:lpstr>
      <vt:lpstr>PowerPoint Presentation</vt:lpstr>
      <vt:lpstr>PowerPoint Presentation</vt:lpstr>
      <vt:lpstr>PowerPoint Presentation</vt:lpstr>
      <vt:lpstr>Suggestions for catering to Individual Differences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Colthorpe</dc:creator>
  <cp:lastModifiedBy>Duncan Perrin</cp:lastModifiedBy>
  <cp:revision>140</cp:revision>
  <cp:lastPrinted>2017-06-23T01:57:41Z</cp:lastPrinted>
  <dcterms:created xsi:type="dcterms:W3CDTF">2017-05-29T02:44:45Z</dcterms:created>
  <dcterms:modified xsi:type="dcterms:W3CDTF">2017-08-08T00:31:23Z</dcterms:modified>
</cp:coreProperties>
</file>