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 id="2147483673" r:id="rId3"/>
  </p:sldMasterIdLst>
  <p:handoutMasterIdLst>
    <p:handoutMasterId r:id="rId12"/>
  </p:handoutMasterIdLst>
  <p:sldIdLst>
    <p:sldId id="279" r:id="rId4"/>
    <p:sldId id="281" r:id="rId5"/>
    <p:sldId id="282" r:id="rId6"/>
    <p:sldId id="283" r:id="rId7"/>
    <p:sldId id="284" r:id="rId8"/>
    <p:sldId id="285" r:id="rId9"/>
    <p:sldId id="286" r:id="rId10"/>
    <p:sldId id="287" r:id="rId11"/>
  </p:sldIdLst>
  <p:sldSz cx="9144000" cy="6858000" type="screen4x3"/>
  <p:notesSz cx="6781800" cy="99202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1"/>
    <a:srgbClr val="0079C1"/>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53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1750" y="0"/>
            <a:ext cx="2938463" cy="495300"/>
          </a:xfrm>
          <a:prstGeom prst="rect">
            <a:avLst/>
          </a:prstGeom>
        </p:spPr>
        <p:txBody>
          <a:bodyPr vert="horz" lIns="91440" tIns="45720" rIns="91440" bIns="45720" rtlCol="0"/>
          <a:lstStyle>
            <a:lvl1pPr algn="r">
              <a:defRPr sz="1200"/>
            </a:lvl1pPr>
          </a:lstStyle>
          <a:p>
            <a:fld id="{2E5C4BD3-C963-104F-979A-31E162D10775}" type="datetimeFigureOut">
              <a:rPr lang="en-US" smtClean="0"/>
              <a:t>8/8/2017</a:t>
            </a:fld>
            <a:endParaRPr lang="en-US" dirty="0"/>
          </a:p>
        </p:txBody>
      </p:sp>
      <p:sp>
        <p:nvSpPr>
          <p:cNvPr id="4" name="Footer Placeholder 3"/>
          <p:cNvSpPr>
            <a:spLocks noGrp="1"/>
          </p:cNvSpPr>
          <p:nvPr>
            <p:ph type="ftr" sz="quarter" idx="2"/>
          </p:nvPr>
        </p:nvSpPr>
        <p:spPr>
          <a:xfrm>
            <a:off x="0" y="9421813"/>
            <a:ext cx="2938463" cy="4968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1750" y="9421813"/>
            <a:ext cx="2938463" cy="496887"/>
          </a:xfrm>
          <a:prstGeom prst="rect">
            <a:avLst/>
          </a:prstGeom>
        </p:spPr>
        <p:txBody>
          <a:bodyPr vert="horz" lIns="91440" tIns="45720" rIns="91440" bIns="45720" rtlCol="0" anchor="b"/>
          <a:lstStyle>
            <a:lvl1pPr algn="r">
              <a:defRPr sz="1200"/>
            </a:lvl1pPr>
          </a:lstStyle>
          <a:p>
            <a:fld id="{734CB490-DD94-604C-9C73-4370B8A01755}" type="slidenum">
              <a:rPr lang="en-US" smtClean="0"/>
              <a:t>‹#›</a:t>
            </a:fld>
            <a:endParaRPr lang="en-US" dirty="0"/>
          </a:p>
        </p:txBody>
      </p:sp>
    </p:spTree>
    <p:extLst>
      <p:ext uri="{BB962C8B-B14F-4D97-AF65-F5344CB8AC3E}">
        <p14:creationId xmlns:p14="http://schemas.microsoft.com/office/powerpoint/2010/main" val="3458370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251520" y="1331640"/>
            <a:ext cx="8640960" cy="36916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9" name="Text Placeholder 2"/>
          <p:cNvSpPr>
            <a:spLocks noGrp="1"/>
          </p:cNvSpPr>
          <p:nvPr>
            <p:ph idx="1"/>
          </p:nvPr>
        </p:nvSpPr>
        <p:spPr>
          <a:xfrm>
            <a:off x="251520" y="1700808"/>
            <a:ext cx="8640960" cy="4464496"/>
          </a:xfrm>
          <a:prstGeom prst="rect">
            <a:avLst/>
          </a:prstGeom>
        </p:spPr>
        <p:txBody>
          <a:bodyPr vert="horz" lIns="91440" tIns="45720" rIns="91440" bIns="45720" rtlCol="0">
            <a:normAutofit/>
          </a:body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86768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251520" y="1331640"/>
            <a:ext cx="8640960" cy="36916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7" name="Text Placeholder 2"/>
          <p:cNvSpPr>
            <a:spLocks noGrp="1"/>
          </p:cNvSpPr>
          <p:nvPr>
            <p:ph idx="10"/>
          </p:nvPr>
        </p:nvSpPr>
        <p:spPr>
          <a:xfrm>
            <a:off x="251520" y="1700808"/>
            <a:ext cx="4248472" cy="4464496"/>
          </a:xfrm>
          <a:prstGeom prst="rect">
            <a:avLst/>
          </a:prstGeom>
        </p:spPr>
        <p:txBody>
          <a:bodyPr vert="horz" lIns="91440" tIns="45720" rIns="91440" bIns="45720" rtlCol="0">
            <a:normAutofit/>
          </a:body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ext Placeholder 2"/>
          <p:cNvSpPr>
            <a:spLocks noGrp="1"/>
          </p:cNvSpPr>
          <p:nvPr>
            <p:ph idx="11"/>
          </p:nvPr>
        </p:nvSpPr>
        <p:spPr>
          <a:xfrm>
            <a:off x="4644008" y="1700808"/>
            <a:ext cx="4248472" cy="4464496"/>
          </a:xfrm>
          <a:prstGeom prst="rect">
            <a:avLst/>
          </a:prstGeom>
        </p:spPr>
        <p:txBody>
          <a:bodyPr vert="horz" lIns="91440" tIns="45720" rIns="91440" bIns="45720" rtlCol="0">
            <a:normAutofit/>
          </a:body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45421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251520" y="1331640"/>
            <a:ext cx="8640960" cy="36916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Tree>
    <p:extLst>
      <p:ext uri="{BB962C8B-B14F-4D97-AF65-F5344CB8AC3E}">
        <p14:creationId xmlns:p14="http://schemas.microsoft.com/office/powerpoint/2010/main" val="383764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247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6372200" y="1340768"/>
            <a:ext cx="2304256" cy="1512168"/>
          </a:xfrm>
        </p:spPr>
        <p:txBody>
          <a:bodyPr>
            <a:noAutofit/>
          </a:bodyPr>
          <a:lstStyle>
            <a:lvl1pPr marL="0" indent="0">
              <a:buNone/>
              <a:defRPr sz="2000">
                <a:solidFill>
                  <a:schemeClr val="bg1">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AU" dirty="0"/>
          </a:p>
        </p:txBody>
      </p:sp>
      <p:sp>
        <p:nvSpPr>
          <p:cNvPr id="9" name="Picture Placeholder 2"/>
          <p:cNvSpPr>
            <a:spLocks noGrp="1"/>
          </p:cNvSpPr>
          <p:nvPr>
            <p:ph type="pic" idx="13"/>
          </p:nvPr>
        </p:nvSpPr>
        <p:spPr>
          <a:xfrm>
            <a:off x="6372200" y="2996952"/>
            <a:ext cx="2304256" cy="3168352"/>
          </a:xfrm>
        </p:spPr>
        <p:txBody>
          <a:bodyPr>
            <a:normAutofit/>
          </a:bodyPr>
          <a:lstStyle>
            <a:lvl1pPr marL="0" indent="0">
              <a:buNone/>
              <a:defRPr sz="2000">
                <a:solidFill>
                  <a:schemeClr val="bg1">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AU" dirty="0"/>
          </a:p>
        </p:txBody>
      </p:sp>
      <p:sp>
        <p:nvSpPr>
          <p:cNvPr id="6" name="Title Placeholder 1"/>
          <p:cNvSpPr>
            <a:spLocks noGrp="1"/>
          </p:cNvSpPr>
          <p:nvPr>
            <p:ph type="title"/>
          </p:nvPr>
        </p:nvSpPr>
        <p:spPr>
          <a:xfrm>
            <a:off x="251520" y="1331640"/>
            <a:ext cx="5976664" cy="36916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10" name="Text Placeholder 2"/>
          <p:cNvSpPr>
            <a:spLocks noGrp="1"/>
          </p:cNvSpPr>
          <p:nvPr>
            <p:ph idx="14" hasCustomPrompt="1"/>
          </p:nvPr>
        </p:nvSpPr>
        <p:spPr>
          <a:xfrm>
            <a:off x="251520" y="1700808"/>
            <a:ext cx="5976664" cy="4464496"/>
          </a:xfrm>
          <a:prstGeom prst="rect">
            <a:avLst/>
          </a:prstGeom>
        </p:spPr>
        <p:txBody>
          <a:bodyPr vert="horz" lIns="91440" tIns="45720" rIns="91440" bIns="45720" rtlCol="0">
            <a:normAutofit/>
          </a:bodyPr>
          <a:lstStyle>
            <a:lvl2pPr marL="0" indent="0">
              <a:buNone/>
              <a:defRPr baseline="0"/>
            </a:lvl2pPr>
            <a:lvl3pPr marL="914400" indent="0">
              <a:buNone/>
              <a:defRPr/>
            </a:lvl3pPr>
            <a:lvl4pPr marL="1371600" indent="0">
              <a:buNone/>
              <a:defRPr/>
            </a:lvl4pPr>
            <a:lvl5pPr marL="1828800" indent="0">
              <a:buNone/>
              <a:defRPr/>
            </a:lvl5pPr>
          </a:lstStyle>
          <a:p>
            <a:pPr lvl="1"/>
            <a:r>
              <a:rPr lang="en-AU" dirty="0" smtClean="0"/>
              <a:t>Click here to edit master text</a:t>
            </a:r>
            <a:endParaRPr lang="en-AU" dirty="0"/>
          </a:p>
        </p:txBody>
      </p:sp>
    </p:spTree>
    <p:extLst>
      <p:ext uri="{BB962C8B-B14F-4D97-AF65-F5344CB8AC3E}">
        <p14:creationId xmlns:p14="http://schemas.microsoft.com/office/powerpoint/2010/main" val="397354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4" name="TextBox 3"/>
          <p:cNvSpPr txBox="1"/>
          <p:nvPr userDrawn="1"/>
        </p:nvSpPr>
        <p:spPr>
          <a:xfrm>
            <a:off x="5547101" y="209171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1765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0116" y="2262219"/>
            <a:ext cx="5664052" cy="2808312"/>
          </a:xfrm>
          <a:prstGeom prst="rect">
            <a:avLst/>
          </a:prstGeom>
        </p:spPr>
        <p:txBody>
          <a:bodyPr anchor="t"/>
          <a:lstStyle>
            <a:lvl1pPr algn="l">
              <a:lnSpc>
                <a:spcPts val="5260"/>
              </a:lnSpc>
              <a:defRPr sz="4800" b="1" kern="1200" cap="all" spc="80">
                <a:solidFill>
                  <a:srgbClr val="004C91"/>
                </a:solidFill>
                <a:latin typeface="Verdana" pitchFamily="34" charset="0"/>
                <a:ea typeface="Verdana" pitchFamily="34" charset="0"/>
                <a:cs typeface="Verdana" pitchFamily="34" charset="0"/>
              </a:defRPr>
            </a:lvl1pPr>
          </a:lstStyle>
          <a:p>
            <a:r>
              <a:rPr lang="en-US" dirty="0" smtClean="0"/>
              <a:t>Click to edit Master title style</a:t>
            </a:r>
            <a:br>
              <a:rPr lang="en-US" dirty="0" smtClean="0"/>
            </a:br>
            <a:r>
              <a:rPr lang="en-US" dirty="0" smtClean="0"/>
              <a:t>2015/16</a:t>
            </a:r>
            <a:endParaRPr lang="en-AU" dirty="0"/>
          </a:p>
        </p:txBody>
      </p:sp>
      <p:sp>
        <p:nvSpPr>
          <p:cNvPr id="11" name="Text Placeholder 10"/>
          <p:cNvSpPr>
            <a:spLocks noGrp="1"/>
          </p:cNvSpPr>
          <p:nvPr>
            <p:ph type="body" sz="quarter" idx="10"/>
          </p:nvPr>
        </p:nvSpPr>
        <p:spPr>
          <a:xfrm>
            <a:off x="420116" y="5085184"/>
            <a:ext cx="6624612" cy="432048"/>
          </a:xfrm>
          <a:prstGeom prst="rect">
            <a:avLst/>
          </a:prstGeom>
        </p:spPr>
        <p:txBody>
          <a:bodyPr>
            <a:noAutofit/>
          </a:bodyPr>
          <a:lstStyle>
            <a:lvl1pPr marL="0" indent="0">
              <a:buFontTx/>
              <a:buNone/>
              <a:defRPr sz="2200" baseline="0">
                <a:solidFill>
                  <a:srgbClr val="004C91"/>
                </a:solidFill>
                <a:latin typeface="Verdana" pitchFamily="34" charset="0"/>
                <a:ea typeface="Verdana" pitchFamily="34" charset="0"/>
                <a:cs typeface="Verdana" pitchFamily="34" charset="0"/>
              </a:defRPr>
            </a:lvl1pPr>
            <a:lvl2pPr>
              <a:defRPr sz="2000">
                <a:solidFill>
                  <a:schemeClr val="bg1"/>
                </a:solidFill>
                <a:latin typeface="Verdana" pitchFamily="34" charset="0"/>
                <a:ea typeface="Verdana" pitchFamily="34" charset="0"/>
                <a:cs typeface="Verdana" pitchFamily="34" charset="0"/>
              </a:defRPr>
            </a:lvl2pPr>
            <a:lvl3pPr>
              <a:defRPr sz="2000">
                <a:solidFill>
                  <a:schemeClr val="bg1"/>
                </a:solidFill>
                <a:latin typeface="Verdana" pitchFamily="34" charset="0"/>
                <a:ea typeface="Verdana" pitchFamily="34" charset="0"/>
                <a:cs typeface="Verdana" pitchFamily="34" charset="0"/>
              </a:defRPr>
            </a:lvl3pPr>
            <a:lvl4pPr>
              <a:defRPr sz="2000">
                <a:solidFill>
                  <a:schemeClr val="bg1"/>
                </a:solidFill>
                <a:latin typeface="Verdana" pitchFamily="34" charset="0"/>
                <a:ea typeface="Verdana" pitchFamily="34" charset="0"/>
                <a:cs typeface="Verdana" pitchFamily="34" charset="0"/>
              </a:defRPr>
            </a:lvl4pPr>
            <a:lvl5pPr>
              <a:defRPr sz="2000">
                <a:solidFill>
                  <a:schemeClr val="bg1"/>
                </a:solidFill>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954910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51520" y="1331640"/>
            <a:ext cx="8640960" cy="36916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251520" y="1700808"/>
            <a:ext cx="8640960" cy="4464496"/>
          </a:xfrm>
          <a:prstGeom prst="rect">
            <a:avLst/>
          </a:prstGeom>
        </p:spPr>
        <p:txBody>
          <a:bodyPr vert="horz" lIns="91440" tIns="45720" rIns="91440" bIns="45720" rtlCol="0">
            <a:normAutofit/>
          </a:body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9" name="Date Placeholder 3"/>
          <p:cNvSpPr txBox="1">
            <a:spLocks/>
          </p:cNvSpPr>
          <p:nvPr/>
        </p:nvSpPr>
        <p:spPr>
          <a:xfrm>
            <a:off x="251520" y="6386696"/>
            <a:ext cx="2852693" cy="354672"/>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00B050"/>
                </a:solidFill>
                <a:latin typeface="Verdana" pitchFamily="34" charset="0"/>
                <a:ea typeface="Verdana" pitchFamily="34" charset="0"/>
                <a:cs typeface="Verdan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AU" sz="1600" dirty="0" err="1" smtClean="0">
                <a:solidFill>
                  <a:srgbClr val="004C91"/>
                </a:solidFill>
              </a:rPr>
              <a:t>hawthornenglish.com</a:t>
            </a:r>
            <a:endParaRPr lang="en-AU" sz="1600" dirty="0">
              <a:solidFill>
                <a:srgbClr val="004C91"/>
              </a:solidFill>
            </a:endParaRPr>
          </a:p>
        </p:txBody>
      </p:sp>
    </p:spTree>
    <p:extLst>
      <p:ext uri="{BB962C8B-B14F-4D97-AF65-F5344CB8AC3E}">
        <p14:creationId xmlns:p14="http://schemas.microsoft.com/office/powerpoint/2010/main" val="56069758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 id="2147483656" r:id="rId5"/>
  </p:sldLayoutIdLst>
  <p:txStyles>
    <p:titleStyle>
      <a:lvl1pPr algn="l" defTabSz="914400" rtl="0" eaLnBrk="1" latinLnBrk="0" hangingPunct="1">
        <a:spcBef>
          <a:spcPct val="0"/>
        </a:spcBef>
        <a:buNone/>
        <a:defRPr sz="1800" b="1" kern="1200">
          <a:solidFill>
            <a:srgbClr val="004C9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Wingdings" pitchFamily="2" charset="2"/>
        <a:buChar char="§"/>
        <a:defRPr sz="2800" kern="1200">
          <a:solidFill>
            <a:srgbClr val="595959"/>
          </a:solidFill>
          <a:latin typeface="Verdana" pitchFamily="34" charset="0"/>
          <a:ea typeface="Verdana" pitchFamily="34" charset="0"/>
          <a:cs typeface="Verdana" pitchFamily="34" charset="0"/>
        </a:defRPr>
      </a:lvl1pPr>
      <a:lvl2pPr marL="719138" indent="-261938" algn="l" defTabSz="914400" rtl="0" eaLnBrk="1" latinLnBrk="0" hangingPunct="1">
        <a:spcBef>
          <a:spcPct val="20000"/>
        </a:spcBef>
        <a:buFont typeface="Wingdings" pitchFamily="2" charset="2"/>
        <a:buChar char="§"/>
        <a:defRPr sz="1600" kern="1200">
          <a:solidFill>
            <a:srgbClr val="595959"/>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Wingdings" pitchFamily="2" charset="2"/>
        <a:buChar char="§"/>
        <a:defRPr sz="1600" kern="1200">
          <a:solidFill>
            <a:srgbClr val="595959"/>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Wingdings" pitchFamily="2" charset="2"/>
        <a:buChar char="§"/>
        <a:defRPr sz="1600" kern="1200">
          <a:solidFill>
            <a:srgbClr val="595959"/>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Wingdings" pitchFamily="2" charset="2"/>
        <a:buChar char="§"/>
        <a:defRPr sz="1600" kern="1200">
          <a:solidFill>
            <a:srgbClr val="595959"/>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3" cstate="screen">
            <a:extLst>
              <a:ext uri="{28A0092B-C50C-407E-A947-70E740481C1C}">
                <a14:useLocalDpi xmlns:a14="http://schemas.microsoft.com/office/drawing/2010/main"/>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9289884"/>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a:xfrm>
            <a:off x="420116" y="2262219"/>
            <a:ext cx="5664052" cy="2808312"/>
          </a:xfrm>
          <a:prstGeom prst="rect">
            <a:avLst/>
          </a:prstGeom>
        </p:spPr>
        <p:txBody>
          <a:bodyPr anchor="t"/>
          <a:lstStyle>
            <a:lvl1pPr algn="l" defTabSz="914400" rtl="0" eaLnBrk="1" latinLnBrk="0" hangingPunct="1">
              <a:lnSpc>
                <a:spcPts val="5260"/>
              </a:lnSpc>
              <a:spcBef>
                <a:spcPct val="0"/>
              </a:spcBef>
              <a:buNone/>
              <a:defRPr sz="4800" b="1" kern="1200" cap="all" spc="80">
                <a:solidFill>
                  <a:srgbClr val="0079C1"/>
                </a:solidFill>
                <a:latin typeface="Verdana" pitchFamily="34" charset="0"/>
                <a:ea typeface="Verdana" pitchFamily="34" charset="0"/>
                <a:cs typeface="Verdana" pitchFamily="34" charset="0"/>
              </a:defRPr>
            </a:lvl1pPr>
          </a:lstStyle>
          <a:p>
            <a:r>
              <a:rPr lang="en-US" dirty="0" smtClean="0">
                <a:solidFill>
                  <a:srgbClr val="004C91"/>
                </a:solidFill>
              </a:rPr>
              <a:t>Click to edit Master title style</a:t>
            </a:r>
            <a:br>
              <a:rPr lang="en-US" dirty="0" smtClean="0">
                <a:solidFill>
                  <a:srgbClr val="004C91"/>
                </a:solidFill>
              </a:rPr>
            </a:br>
            <a:r>
              <a:rPr lang="en-US" dirty="0" smtClean="0">
                <a:solidFill>
                  <a:srgbClr val="004C91"/>
                </a:solidFill>
              </a:rPr>
              <a:t>2015/16</a:t>
            </a:r>
            <a:endParaRPr lang="en-AU" dirty="0">
              <a:solidFill>
                <a:srgbClr val="004C91"/>
              </a:solidFill>
            </a:endParaRPr>
          </a:p>
        </p:txBody>
      </p:sp>
      <p:sp>
        <p:nvSpPr>
          <p:cNvPr id="4" name="Text Placeholder 10"/>
          <p:cNvSpPr txBox="1">
            <a:spLocks/>
          </p:cNvSpPr>
          <p:nvPr userDrawn="1"/>
        </p:nvSpPr>
        <p:spPr>
          <a:xfrm>
            <a:off x="420116" y="5085184"/>
            <a:ext cx="6624612" cy="432048"/>
          </a:xfrm>
          <a:prstGeom prst="rect">
            <a:avLst/>
          </a:prstGeom>
        </p:spPr>
        <p:txBody>
          <a:bodyPr>
            <a:noAutofit/>
          </a:bodyPr>
          <a:lstStyle>
            <a:lvl1pPr marL="0" indent="0" algn="l" defTabSz="914400" rtl="0" eaLnBrk="1" latinLnBrk="0" hangingPunct="1">
              <a:spcBef>
                <a:spcPct val="20000"/>
              </a:spcBef>
              <a:buFontTx/>
              <a:buNone/>
              <a:defRPr sz="2200" kern="1200" baseline="0">
                <a:solidFill>
                  <a:srgbClr val="0079C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004C91"/>
                </a:solidFill>
              </a:rPr>
              <a:t>Click to edit Master text styles</a:t>
            </a:r>
          </a:p>
        </p:txBody>
      </p:sp>
    </p:spTree>
    <p:extLst>
      <p:ext uri="{BB962C8B-B14F-4D97-AF65-F5344CB8AC3E}">
        <p14:creationId xmlns:p14="http://schemas.microsoft.com/office/powerpoint/2010/main" val="4091491274"/>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983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1556792"/>
            <a:ext cx="5976664" cy="3024336"/>
          </a:xfrm>
        </p:spPr>
        <p:txBody>
          <a:bodyPr>
            <a:noAutofit/>
          </a:bodyPr>
          <a:lstStyle/>
          <a:p>
            <a:pPr algn="ctr"/>
            <a:r>
              <a:rPr lang="en-AU" sz="3200" dirty="0"/>
              <a:t>Conflict resolution and </a:t>
            </a:r>
            <a:r>
              <a:rPr lang="en-AU" sz="3200" dirty="0" smtClean="0"/>
              <a:t>de-escalation </a:t>
            </a:r>
            <a:r>
              <a:rPr lang="en-AU" sz="3200" dirty="0"/>
              <a:t>in an intercultural context: </a:t>
            </a:r>
            <a:r>
              <a:rPr lang="en-AU" sz="3200" dirty="0" smtClean="0"/>
              <a:t/>
            </a:r>
            <a:br>
              <a:rPr lang="en-AU" sz="3200" dirty="0" smtClean="0"/>
            </a:br>
            <a:r>
              <a:rPr lang="en-AU" sz="3200" dirty="0" smtClean="0"/>
              <a:t>a </a:t>
            </a:r>
            <a:r>
              <a:rPr lang="en-AU" sz="3200" dirty="0"/>
              <a:t>reflection on </a:t>
            </a:r>
            <a:r>
              <a:rPr lang="en-AU" sz="3200" dirty="0" smtClean="0"/>
              <a:t>practice</a:t>
            </a:r>
            <a:br>
              <a:rPr lang="en-AU" sz="3200" dirty="0" smtClean="0"/>
            </a:br>
            <a:r>
              <a:rPr lang="en-AU" sz="3200" dirty="0"/>
              <a:t/>
            </a:r>
            <a:br>
              <a:rPr lang="en-AU" sz="3200" dirty="0"/>
            </a:br>
            <a:endParaRPr lang="en-AU" sz="2400" b="0" i="1" dirty="0"/>
          </a:p>
        </p:txBody>
      </p:sp>
      <p:sp>
        <p:nvSpPr>
          <p:cNvPr id="5" name="Content Placeholder 4"/>
          <p:cNvSpPr>
            <a:spLocks noGrp="1"/>
          </p:cNvSpPr>
          <p:nvPr>
            <p:ph idx="14"/>
          </p:nvPr>
        </p:nvSpPr>
        <p:spPr>
          <a:xfrm>
            <a:off x="1331640" y="5085184"/>
            <a:ext cx="5976664" cy="864096"/>
          </a:xfrm>
        </p:spPr>
        <p:txBody>
          <a:bodyPr>
            <a:normAutofit/>
          </a:bodyPr>
          <a:lstStyle/>
          <a:p>
            <a:pPr marL="0" indent="0">
              <a:buNone/>
            </a:pPr>
            <a:r>
              <a:rPr lang="en-US" sz="1600" dirty="0" smtClean="0"/>
              <a:t>Notes from the discussion led by Robert </a:t>
            </a:r>
            <a:r>
              <a:rPr lang="en-US" sz="1600" dirty="0"/>
              <a:t>Smeaton</a:t>
            </a:r>
          </a:p>
          <a:p>
            <a:pPr marL="0" indent="0">
              <a:buNone/>
            </a:pPr>
            <a:r>
              <a:rPr lang="en-US" sz="1600" dirty="0"/>
              <a:t>UECA </a:t>
            </a:r>
            <a:r>
              <a:rPr lang="en-US" sz="1600" dirty="0" smtClean="0"/>
              <a:t>PD Fest, Melbourne, Saturday 29 July 2017</a:t>
            </a:r>
            <a:endParaRPr lang="en-AU" sz="1600" dirty="0"/>
          </a:p>
        </p:txBody>
      </p:sp>
    </p:spTree>
    <p:extLst>
      <p:ext uri="{BB962C8B-B14F-4D97-AF65-F5344CB8AC3E}">
        <p14:creationId xmlns:p14="http://schemas.microsoft.com/office/powerpoint/2010/main" val="1095431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rotWithShape="1">
          <a:blip r:embed="rId2" cstate="print">
            <a:extLst>
              <a:ext uri="{28A0092B-C50C-407E-A947-70E740481C1C}">
                <a14:useLocalDpi xmlns:a14="http://schemas.microsoft.com/office/drawing/2010/main" val="0"/>
              </a:ext>
            </a:extLst>
          </a:blip>
          <a:srcRect l="24845" t="5148" r="11269" b="11388"/>
          <a:stretch/>
        </p:blipFill>
        <p:spPr>
          <a:xfrm>
            <a:off x="5940153" y="404664"/>
            <a:ext cx="1296144" cy="1440160"/>
          </a:xfrm>
        </p:spPr>
      </p:pic>
      <p:sp>
        <p:nvSpPr>
          <p:cNvPr id="4" name="Title 3"/>
          <p:cNvSpPr>
            <a:spLocks noGrp="1"/>
          </p:cNvSpPr>
          <p:nvPr>
            <p:ph type="title"/>
          </p:nvPr>
        </p:nvSpPr>
        <p:spPr/>
        <p:txBody>
          <a:bodyPr/>
          <a:lstStyle/>
          <a:p>
            <a:r>
              <a:rPr lang="en-AU" dirty="0" smtClean="0"/>
              <a:t>Rob’s biography</a:t>
            </a:r>
            <a:endParaRPr lang="en-AU" dirty="0"/>
          </a:p>
        </p:txBody>
      </p:sp>
      <p:sp>
        <p:nvSpPr>
          <p:cNvPr id="5" name="Content Placeholder 4"/>
          <p:cNvSpPr>
            <a:spLocks noGrp="1"/>
          </p:cNvSpPr>
          <p:nvPr>
            <p:ph idx="14"/>
          </p:nvPr>
        </p:nvSpPr>
        <p:spPr>
          <a:xfrm>
            <a:off x="147672" y="1988840"/>
            <a:ext cx="8240751" cy="4104456"/>
          </a:xfrm>
        </p:spPr>
        <p:txBody>
          <a:bodyPr>
            <a:normAutofit/>
          </a:bodyPr>
          <a:lstStyle/>
          <a:p>
            <a:pPr marL="0" indent="0">
              <a:buNone/>
            </a:pPr>
            <a:r>
              <a:rPr lang="en-AU" sz="2000" dirty="0"/>
              <a:t>Robert Smeaton is currently Senior Teacher - Student Liaison at Hawthorn-Melbourne – a unique position in an ELICOS college. In twenty years of international and local experience in the TESOL field, he has held a range of posts including teacher, Independent Learning Centre Co-ordinator and Director of Studies. Robert enjoys his current role as Senior Teacher – Student Liaison because it encompasses problem solving, conflict resolution and building relationships with key internal and external stakeholders.  In an international education context, misunderstandings can and do arise, and it is in this significant and sensitive aspect of the life of the school community, that Robert mentors and advises students, teachers and other colleagues. </a:t>
            </a:r>
          </a:p>
        </p:txBody>
      </p:sp>
    </p:spTree>
    <p:extLst>
      <p:ext uri="{BB962C8B-B14F-4D97-AF65-F5344CB8AC3E}">
        <p14:creationId xmlns:p14="http://schemas.microsoft.com/office/powerpoint/2010/main" val="338927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311" y="1196752"/>
            <a:ext cx="8640960" cy="369168"/>
          </a:xfrm>
        </p:spPr>
        <p:txBody>
          <a:bodyPr/>
          <a:lstStyle/>
          <a:p>
            <a:r>
              <a:rPr lang="en-AU" dirty="0" smtClean="0"/>
              <a:t>Summary</a:t>
            </a:r>
            <a:endParaRPr lang="en-AU" dirty="0"/>
          </a:p>
        </p:txBody>
      </p:sp>
      <p:sp>
        <p:nvSpPr>
          <p:cNvPr id="3" name="Content Placeholder 2"/>
          <p:cNvSpPr>
            <a:spLocks noGrp="1"/>
          </p:cNvSpPr>
          <p:nvPr>
            <p:ph idx="1"/>
          </p:nvPr>
        </p:nvSpPr>
        <p:spPr/>
        <p:txBody>
          <a:bodyPr>
            <a:normAutofit fontScale="62500" lnSpcReduction="20000"/>
          </a:bodyPr>
          <a:lstStyle/>
          <a:p>
            <a:pPr marL="0" indent="0">
              <a:buNone/>
            </a:pPr>
            <a:r>
              <a:rPr lang="en-AU" dirty="0"/>
              <a:t>Misunderstanding is an inevitable and even essential aspect of what occurs in the language classroom, and indeed in the wider context of the language school.  Do you ever wonder how culture plays a role in misunderstanding or conflict between your students, or between teachers and students? How do we sensitively communicate with staff, and our international students when misunderstandings occur? How do we, as they say, ‘move things forward’? How does our ‘intercultural sensitivity’ assist this process? How do we provide ongoing support to our students, particularly when life is not going well? How can we convey this in a sensitive manner?         </a:t>
            </a:r>
            <a:br>
              <a:rPr lang="en-AU" dirty="0"/>
            </a:br>
            <a:r>
              <a:rPr lang="en-AU" dirty="0"/>
              <a:t>These are the questions </a:t>
            </a:r>
            <a:r>
              <a:rPr lang="en-AU" dirty="0" smtClean="0"/>
              <a:t>that Robert explored </a:t>
            </a:r>
            <a:r>
              <a:rPr lang="en-AU" dirty="0"/>
              <a:t>with teachers </a:t>
            </a:r>
            <a:r>
              <a:rPr lang="en-AU" dirty="0" smtClean="0"/>
              <a:t>and </a:t>
            </a:r>
            <a:r>
              <a:rPr lang="en-AU" dirty="0"/>
              <a:t>other staff who regularly perform a counselling role. </a:t>
            </a:r>
            <a:r>
              <a:rPr lang="en-AU" dirty="0" smtClean="0"/>
              <a:t>The </a:t>
            </a:r>
            <a:r>
              <a:rPr lang="en-AU" dirty="0"/>
              <a:t>session </a:t>
            </a:r>
            <a:r>
              <a:rPr lang="en-AU" dirty="0" smtClean="0"/>
              <a:t>covered </a:t>
            </a:r>
            <a:r>
              <a:rPr lang="en-AU" dirty="0"/>
              <a:t>a range of common difficulties and </a:t>
            </a:r>
            <a:r>
              <a:rPr lang="en-AU" dirty="0" smtClean="0"/>
              <a:t>unpacked </a:t>
            </a:r>
            <a:r>
              <a:rPr lang="en-AU" dirty="0"/>
              <a:t>the cultural elements that contribute to them and </a:t>
            </a:r>
            <a:r>
              <a:rPr lang="en-AU" dirty="0" smtClean="0"/>
              <a:t>provided </a:t>
            </a:r>
            <a:r>
              <a:rPr lang="en-AU" dirty="0"/>
              <a:t>specific strategies to de-escalate potentially serious problems. P</a:t>
            </a:r>
            <a:r>
              <a:rPr lang="en-AU" dirty="0" smtClean="0"/>
              <a:t>articipants were asked to </a:t>
            </a:r>
            <a:r>
              <a:rPr lang="en-AU" dirty="0"/>
              <a:t>reflect on their own best </a:t>
            </a:r>
            <a:r>
              <a:rPr lang="en-AU" dirty="0" smtClean="0"/>
              <a:t>practice</a:t>
            </a:r>
            <a:r>
              <a:rPr lang="en-AU" dirty="0"/>
              <a:t>, and share these in discussions. </a:t>
            </a:r>
            <a:r>
              <a:rPr lang="en-AU" dirty="0" smtClean="0"/>
              <a:t>The discussion finished </a:t>
            </a:r>
            <a:r>
              <a:rPr lang="en-AU" dirty="0"/>
              <a:t>with </a:t>
            </a:r>
            <a:r>
              <a:rPr lang="en-AU" dirty="0" smtClean="0"/>
              <a:t>Robert’s </a:t>
            </a:r>
            <a:r>
              <a:rPr lang="en-AU" dirty="0"/>
              <a:t>own checklist of ‘soft skills’ that can have a powerful effect.</a:t>
            </a:r>
          </a:p>
        </p:txBody>
      </p:sp>
    </p:spTree>
    <p:extLst>
      <p:ext uri="{BB962C8B-B14F-4D97-AF65-F5344CB8AC3E}">
        <p14:creationId xmlns:p14="http://schemas.microsoft.com/office/powerpoint/2010/main" val="1973653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of the questions we discussed</a:t>
            </a:r>
            <a:endParaRPr lang="en-AU" dirty="0"/>
          </a:p>
        </p:txBody>
      </p:sp>
      <p:sp>
        <p:nvSpPr>
          <p:cNvPr id="3" name="Content Placeholder 2"/>
          <p:cNvSpPr>
            <a:spLocks noGrp="1"/>
          </p:cNvSpPr>
          <p:nvPr>
            <p:ph idx="1"/>
          </p:nvPr>
        </p:nvSpPr>
        <p:spPr>
          <a:xfrm>
            <a:off x="251520" y="2420888"/>
            <a:ext cx="8640960" cy="2304256"/>
          </a:xfrm>
        </p:spPr>
        <p:txBody>
          <a:bodyPr>
            <a:normAutofit/>
          </a:bodyPr>
          <a:lstStyle/>
          <a:p>
            <a:pPr marL="514350" indent="-514350">
              <a:buFont typeface="+mj-lt"/>
              <a:buAutoNum type="arabicPeriod"/>
            </a:pPr>
            <a:r>
              <a:rPr lang="en-AU" sz="1800" dirty="0" smtClean="0"/>
              <a:t>What types of misunderstandings or conflicts occur in English language centres?</a:t>
            </a:r>
          </a:p>
          <a:p>
            <a:pPr marL="514350" indent="-514350">
              <a:buFont typeface="+mj-lt"/>
              <a:buAutoNum type="arabicPeriod"/>
            </a:pPr>
            <a:r>
              <a:rPr lang="en-AU" sz="1800" dirty="0"/>
              <a:t>What ‘soft skills’ would you bring to your interaction </a:t>
            </a:r>
            <a:r>
              <a:rPr lang="en-AU" sz="1800" dirty="0" smtClean="0"/>
              <a:t>with a student who is upset or confused about an aspect of their studies in the centre</a:t>
            </a:r>
          </a:p>
          <a:p>
            <a:pPr marL="514350" indent="-514350">
              <a:buFont typeface="+mj-lt"/>
              <a:buAutoNum type="arabicPeriod"/>
            </a:pPr>
            <a:r>
              <a:rPr lang="en-AU" sz="1800" dirty="0" smtClean="0"/>
              <a:t>What is ‘intercultural sensitivity’?</a:t>
            </a:r>
            <a:endParaRPr lang="en-AU" sz="1800" dirty="0"/>
          </a:p>
        </p:txBody>
      </p:sp>
    </p:spTree>
    <p:extLst>
      <p:ext uri="{BB962C8B-B14F-4D97-AF65-F5344CB8AC3E}">
        <p14:creationId xmlns:p14="http://schemas.microsoft.com/office/powerpoint/2010/main" val="3908898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Some types of misunderstandings and conflicts that were discussed</a:t>
            </a:r>
            <a:endParaRPr lang="en-AU" dirty="0"/>
          </a:p>
        </p:txBody>
      </p:sp>
      <p:sp>
        <p:nvSpPr>
          <p:cNvPr id="3" name="Content Placeholder 2"/>
          <p:cNvSpPr>
            <a:spLocks noGrp="1"/>
          </p:cNvSpPr>
          <p:nvPr>
            <p:ph idx="1"/>
          </p:nvPr>
        </p:nvSpPr>
        <p:spPr>
          <a:xfrm>
            <a:off x="251520" y="1700808"/>
            <a:ext cx="8640960" cy="2376264"/>
          </a:xfrm>
        </p:spPr>
        <p:txBody>
          <a:bodyPr/>
          <a:lstStyle/>
          <a:p>
            <a:pPr lvl="1"/>
            <a:endParaRPr lang="en-AU" sz="1800" dirty="0" smtClean="0"/>
          </a:p>
          <a:p>
            <a:pPr lvl="1"/>
            <a:r>
              <a:rPr lang="en-AU" sz="1800" dirty="0" smtClean="0"/>
              <a:t>Failure </a:t>
            </a:r>
            <a:r>
              <a:rPr lang="en-AU" sz="1800" dirty="0"/>
              <a:t>to achieve study goals</a:t>
            </a:r>
          </a:p>
          <a:p>
            <a:pPr lvl="1"/>
            <a:r>
              <a:rPr lang="en-AU" sz="1800" dirty="0"/>
              <a:t>Questioning the assessment process</a:t>
            </a:r>
          </a:p>
          <a:p>
            <a:pPr lvl="1"/>
            <a:r>
              <a:rPr lang="en-AU" sz="1800" dirty="0"/>
              <a:t>Fixed expectations of learning and teaching</a:t>
            </a:r>
          </a:p>
          <a:p>
            <a:pPr lvl="1"/>
            <a:r>
              <a:rPr lang="en-AU" sz="1800" dirty="0"/>
              <a:t>Complaints about teachers</a:t>
            </a:r>
          </a:p>
          <a:p>
            <a:pPr lvl="1"/>
            <a:r>
              <a:rPr lang="en-AU" sz="1800" dirty="0"/>
              <a:t>Challenging interactions between classmates</a:t>
            </a:r>
          </a:p>
          <a:p>
            <a:endParaRPr lang="en-AU" dirty="0"/>
          </a:p>
        </p:txBody>
      </p:sp>
    </p:spTree>
    <p:extLst>
      <p:ext uri="{BB962C8B-B14F-4D97-AF65-F5344CB8AC3E}">
        <p14:creationId xmlns:p14="http://schemas.microsoft.com/office/powerpoint/2010/main" val="986920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000" dirty="0" smtClean="0"/>
              <a:t>Soft Skills Checklist (</a:t>
            </a:r>
            <a:r>
              <a:rPr lang="en-AU" sz="2000" dirty="0"/>
              <a:t>N</a:t>
            </a:r>
            <a:r>
              <a:rPr lang="en-AU" sz="2000" dirty="0" smtClean="0"/>
              <a:t>b. This is not an exhaustive list!)</a:t>
            </a:r>
            <a:endParaRPr lang="en-AU" sz="2000" dirty="0"/>
          </a:p>
        </p:txBody>
      </p:sp>
      <p:sp>
        <p:nvSpPr>
          <p:cNvPr id="3" name="Content Placeholder 2"/>
          <p:cNvSpPr>
            <a:spLocks noGrp="1"/>
          </p:cNvSpPr>
          <p:nvPr>
            <p:ph idx="1"/>
          </p:nvPr>
        </p:nvSpPr>
        <p:spPr>
          <a:xfrm>
            <a:off x="251520" y="1916832"/>
            <a:ext cx="8640960" cy="4248472"/>
          </a:xfrm>
        </p:spPr>
        <p:txBody>
          <a:bodyPr>
            <a:normAutofit fontScale="92500" lnSpcReduction="10000"/>
          </a:bodyPr>
          <a:lstStyle/>
          <a:p>
            <a:pPr lvl="0">
              <a:buFont typeface="Wingdings" panose="05000000000000000000" pitchFamily="2" charset="2"/>
              <a:buChar char="v"/>
            </a:pPr>
            <a:r>
              <a:rPr lang="en-AU" sz="2100" dirty="0"/>
              <a:t>Rapport and Needs </a:t>
            </a:r>
            <a:r>
              <a:rPr lang="en-AU" sz="2100" dirty="0" smtClean="0"/>
              <a:t>Analysis</a:t>
            </a:r>
          </a:p>
          <a:p>
            <a:pPr lvl="2"/>
            <a:r>
              <a:rPr lang="en-AU" sz="900" dirty="0"/>
              <a:t>Establish classroom expectations early</a:t>
            </a:r>
          </a:p>
          <a:p>
            <a:pPr lvl="2"/>
            <a:r>
              <a:rPr lang="en-AU" sz="900" dirty="0"/>
              <a:t>Elicit expectations of behaviour from students</a:t>
            </a:r>
          </a:p>
          <a:p>
            <a:pPr lvl="2"/>
            <a:r>
              <a:rPr lang="en-AU" sz="900" dirty="0"/>
              <a:t>Get straight to work!</a:t>
            </a:r>
          </a:p>
          <a:p>
            <a:pPr lvl="2"/>
            <a:r>
              <a:rPr lang="en-AU" sz="900" dirty="0"/>
              <a:t>Ask students about themselves and </a:t>
            </a:r>
            <a:r>
              <a:rPr lang="en-AU" sz="900" dirty="0" smtClean="0"/>
              <a:t>their </a:t>
            </a:r>
            <a:r>
              <a:rPr lang="en-AU" sz="900" dirty="0"/>
              <a:t>goals.</a:t>
            </a:r>
          </a:p>
          <a:p>
            <a:pPr marL="914400" lvl="2" indent="0">
              <a:buNone/>
            </a:pPr>
            <a:r>
              <a:rPr lang="en-AU" sz="900" dirty="0"/>
              <a:t>	</a:t>
            </a:r>
          </a:p>
          <a:p>
            <a:pPr>
              <a:buFont typeface="Wingdings" panose="05000000000000000000" pitchFamily="2" charset="2"/>
              <a:buChar char="v"/>
            </a:pPr>
            <a:r>
              <a:rPr lang="en-AU" sz="2100" smtClean="0"/>
              <a:t>Listen</a:t>
            </a:r>
            <a:endParaRPr lang="en-AU" sz="2100" dirty="0" smtClean="0"/>
          </a:p>
          <a:p>
            <a:pPr lvl="2"/>
            <a:r>
              <a:rPr lang="en-AU" sz="900" dirty="0"/>
              <a:t>Let the person express how they are feeling.</a:t>
            </a:r>
          </a:p>
          <a:p>
            <a:pPr lvl="2"/>
            <a:r>
              <a:rPr lang="en-AU" sz="900" dirty="0"/>
              <a:t>Ask how they feel and acknowledge their feelings.</a:t>
            </a:r>
          </a:p>
          <a:p>
            <a:pPr marL="914400" lvl="2" indent="0">
              <a:buNone/>
            </a:pPr>
            <a:endParaRPr lang="en-AU" sz="900" dirty="0"/>
          </a:p>
          <a:p>
            <a:pPr lvl="0">
              <a:buFont typeface="Wingdings" panose="05000000000000000000" pitchFamily="2" charset="2"/>
              <a:buChar char="v"/>
            </a:pPr>
            <a:r>
              <a:rPr lang="en-AU" sz="2100" dirty="0"/>
              <a:t>Don’t assume you ‘know’ someone’s </a:t>
            </a:r>
            <a:r>
              <a:rPr lang="en-AU" sz="2100" dirty="0" smtClean="0"/>
              <a:t>culture</a:t>
            </a:r>
          </a:p>
          <a:p>
            <a:pPr lvl="2"/>
            <a:r>
              <a:rPr lang="en-AU" sz="900" dirty="0"/>
              <a:t>Bring your own understanding of culture to the interaction but expect to be surprised!</a:t>
            </a:r>
          </a:p>
          <a:p>
            <a:pPr lvl="2"/>
            <a:r>
              <a:rPr lang="en-AU" sz="900" dirty="0"/>
              <a:t>Ask rather than pronounce.</a:t>
            </a:r>
          </a:p>
          <a:p>
            <a:pPr lvl="2"/>
            <a:endParaRPr lang="en-AU" sz="900" dirty="0"/>
          </a:p>
          <a:p>
            <a:pPr lvl="0">
              <a:buFont typeface="Wingdings" panose="05000000000000000000" pitchFamily="2" charset="2"/>
              <a:buChar char="v"/>
            </a:pPr>
            <a:r>
              <a:rPr lang="en-AU" sz="2100" dirty="0"/>
              <a:t>Don’t make a promise you can’t </a:t>
            </a:r>
            <a:r>
              <a:rPr lang="en-AU" sz="2100" dirty="0" smtClean="0"/>
              <a:t>keep</a:t>
            </a:r>
          </a:p>
          <a:p>
            <a:pPr lvl="2"/>
            <a:r>
              <a:rPr lang="en-AU" sz="900" dirty="0"/>
              <a:t>Understand the limits of your role.</a:t>
            </a:r>
          </a:p>
          <a:p>
            <a:pPr lvl="2"/>
            <a:r>
              <a:rPr lang="en-AU" sz="900" dirty="0"/>
              <a:t>Share responsibility with colleagues.</a:t>
            </a:r>
          </a:p>
          <a:p>
            <a:pPr lvl="2"/>
            <a:endParaRPr lang="en-AU" sz="900" dirty="0"/>
          </a:p>
          <a:p>
            <a:pPr lvl="0">
              <a:buFont typeface="Wingdings" panose="05000000000000000000" pitchFamily="2" charset="2"/>
              <a:buChar char="v"/>
            </a:pPr>
            <a:r>
              <a:rPr lang="en-AU" sz="2100" dirty="0" smtClean="0"/>
              <a:t>Stick </a:t>
            </a:r>
            <a:r>
              <a:rPr lang="en-AU" sz="2100" dirty="0"/>
              <a:t>to your organisation’s stated policy and </a:t>
            </a:r>
            <a:r>
              <a:rPr lang="en-AU" sz="2100" dirty="0" smtClean="0"/>
              <a:t>procedures</a:t>
            </a:r>
          </a:p>
          <a:p>
            <a:pPr lvl="2"/>
            <a:r>
              <a:rPr lang="en-AU" sz="900" dirty="0" smtClean="0"/>
              <a:t> </a:t>
            </a:r>
            <a:r>
              <a:rPr lang="en-AU" sz="900" dirty="0"/>
              <a:t>Make a recommendation to your manager if necessary.</a:t>
            </a:r>
          </a:p>
          <a:p>
            <a:pPr lvl="2"/>
            <a:r>
              <a:rPr lang="en-AU" sz="900" dirty="0"/>
              <a:t>Allow the process to happen.</a:t>
            </a:r>
          </a:p>
          <a:p>
            <a:pPr lvl="2"/>
            <a:r>
              <a:rPr lang="en-AU" sz="900" dirty="0"/>
              <a:t>Don’t give your </a:t>
            </a:r>
            <a:r>
              <a:rPr lang="en-AU" sz="900" dirty="0" smtClean="0"/>
              <a:t>opinion </a:t>
            </a:r>
            <a:r>
              <a:rPr lang="en-AU" sz="900" dirty="0"/>
              <a:t>on a policy even if you personally disagree with it.</a:t>
            </a:r>
          </a:p>
          <a:p>
            <a:pPr lvl="2"/>
            <a:endParaRPr lang="en-AU" sz="900" dirty="0" smtClean="0"/>
          </a:p>
          <a:p>
            <a:endParaRPr lang="en-AU" dirty="0"/>
          </a:p>
        </p:txBody>
      </p:sp>
    </p:spTree>
    <p:extLst>
      <p:ext uri="{BB962C8B-B14F-4D97-AF65-F5344CB8AC3E}">
        <p14:creationId xmlns:p14="http://schemas.microsoft.com/office/powerpoint/2010/main" val="3457081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8640960" cy="369168"/>
          </a:xfrm>
        </p:spPr>
        <p:txBody>
          <a:bodyPr/>
          <a:lstStyle/>
          <a:p>
            <a:r>
              <a:rPr lang="en-AU" dirty="0"/>
              <a:t>Soft Skills </a:t>
            </a:r>
            <a:r>
              <a:rPr lang="en-AU" dirty="0" smtClean="0"/>
              <a:t>Checklist continued</a:t>
            </a:r>
            <a:endParaRPr lang="en-AU" dirty="0"/>
          </a:p>
        </p:txBody>
      </p:sp>
      <p:sp>
        <p:nvSpPr>
          <p:cNvPr id="3" name="Content Placeholder 2"/>
          <p:cNvSpPr>
            <a:spLocks noGrp="1"/>
          </p:cNvSpPr>
          <p:nvPr>
            <p:ph idx="1"/>
          </p:nvPr>
        </p:nvSpPr>
        <p:spPr>
          <a:xfrm>
            <a:off x="251520" y="1700808"/>
            <a:ext cx="8640960" cy="4320480"/>
          </a:xfrm>
        </p:spPr>
        <p:txBody>
          <a:bodyPr/>
          <a:lstStyle/>
          <a:p>
            <a:pPr lvl="0">
              <a:buFont typeface="Wingdings" panose="05000000000000000000" pitchFamily="2" charset="2"/>
              <a:buChar char="v"/>
            </a:pPr>
            <a:r>
              <a:rPr lang="en-AU" sz="2100" dirty="0"/>
              <a:t>Learn to live with ‘Manager Shopping’!</a:t>
            </a:r>
          </a:p>
          <a:p>
            <a:pPr lvl="2"/>
            <a:r>
              <a:rPr lang="en-AU" sz="800" dirty="0"/>
              <a:t>Accept that a student may see another colleague if you don’t give them the answer they want to hear.</a:t>
            </a:r>
          </a:p>
          <a:p>
            <a:pPr lvl="2"/>
            <a:r>
              <a:rPr lang="en-AU" sz="800" dirty="0"/>
              <a:t>Be consistent in what you say and work as a team</a:t>
            </a:r>
          </a:p>
          <a:p>
            <a:pPr lvl="0">
              <a:buFont typeface="Wingdings" panose="05000000000000000000" pitchFamily="2" charset="2"/>
              <a:buChar char="v"/>
            </a:pPr>
            <a:r>
              <a:rPr lang="en-AU" sz="2100" dirty="0"/>
              <a:t>Have a conversation, not a </a:t>
            </a:r>
            <a:r>
              <a:rPr lang="en-AU" sz="2100" dirty="0" smtClean="0"/>
              <a:t>debate</a:t>
            </a:r>
          </a:p>
          <a:p>
            <a:pPr lvl="2"/>
            <a:r>
              <a:rPr lang="en-AU" sz="900" dirty="0"/>
              <a:t>Don’t see the interaction as an argument that you need to win.</a:t>
            </a:r>
          </a:p>
          <a:p>
            <a:pPr lvl="2"/>
            <a:r>
              <a:rPr lang="en-AU" sz="900" dirty="0"/>
              <a:t>Don’t feel that you need to find a solution</a:t>
            </a:r>
          </a:p>
          <a:p>
            <a:pPr lvl="2"/>
            <a:r>
              <a:rPr lang="en-AU" sz="900" dirty="0"/>
              <a:t>Provide possible options but allow time for people to think </a:t>
            </a:r>
          </a:p>
          <a:p>
            <a:pPr lvl="0">
              <a:buFont typeface="Wingdings" panose="05000000000000000000" pitchFamily="2" charset="2"/>
              <a:buChar char="v"/>
            </a:pPr>
            <a:r>
              <a:rPr lang="en-AU" sz="2100" dirty="0" smtClean="0"/>
              <a:t>Bring </a:t>
            </a:r>
            <a:r>
              <a:rPr lang="en-AU" sz="2100" dirty="0"/>
              <a:t>an end to the </a:t>
            </a:r>
            <a:r>
              <a:rPr lang="en-AU" sz="2100" dirty="0" smtClean="0"/>
              <a:t>conversation</a:t>
            </a:r>
          </a:p>
          <a:p>
            <a:pPr lvl="2"/>
            <a:r>
              <a:rPr lang="en-AU" sz="900" dirty="0"/>
              <a:t>Explain that there is a time limit to the conversation</a:t>
            </a:r>
          </a:p>
          <a:p>
            <a:pPr lvl="2"/>
            <a:r>
              <a:rPr lang="en-AU" sz="900" dirty="0"/>
              <a:t>Explain the actions you will take</a:t>
            </a:r>
          </a:p>
          <a:p>
            <a:pPr lvl="2"/>
            <a:r>
              <a:rPr lang="en-AU" sz="900" dirty="0"/>
              <a:t>Suggest actions the student could take while they are waiting for an ‘answer’</a:t>
            </a:r>
          </a:p>
          <a:p>
            <a:pPr lvl="0">
              <a:buFont typeface="Wingdings" panose="05000000000000000000" pitchFamily="2" charset="2"/>
              <a:buChar char="v"/>
            </a:pPr>
            <a:r>
              <a:rPr lang="en-AU" sz="2100" dirty="0" smtClean="0"/>
              <a:t>Don’t </a:t>
            </a:r>
            <a:r>
              <a:rPr lang="en-AU" sz="2100" dirty="0"/>
              <a:t>merely do, be seen to have done</a:t>
            </a:r>
            <a:r>
              <a:rPr lang="en-AU" sz="2100" dirty="0" smtClean="0"/>
              <a:t>!</a:t>
            </a:r>
          </a:p>
          <a:p>
            <a:pPr lvl="2"/>
            <a:r>
              <a:rPr lang="en-AU" sz="900" dirty="0"/>
              <a:t>Follow up with the student</a:t>
            </a:r>
          </a:p>
          <a:p>
            <a:pPr lvl="0">
              <a:buFont typeface="Wingdings" panose="05000000000000000000" pitchFamily="2" charset="2"/>
              <a:buChar char="v"/>
            </a:pPr>
            <a:r>
              <a:rPr lang="en-AU" sz="2100" dirty="0" smtClean="0"/>
              <a:t>Document </a:t>
            </a:r>
            <a:r>
              <a:rPr lang="en-AU" sz="2100" dirty="0"/>
              <a:t>what you </a:t>
            </a:r>
            <a:r>
              <a:rPr lang="en-AU" sz="2100" dirty="0" smtClean="0"/>
              <a:t>do</a:t>
            </a:r>
          </a:p>
          <a:p>
            <a:pPr lvl="2"/>
            <a:r>
              <a:rPr lang="en-AU" sz="900" dirty="0"/>
              <a:t>E.g. email to your manager</a:t>
            </a:r>
          </a:p>
          <a:p>
            <a:pPr lvl="0">
              <a:buFont typeface="Wingdings" panose="05000000000000000000" pitchFamily="2" charset="2"/>
              <a:buChar char="v"/>
            </a:pPr>
            <a:r>
              <a:rPr lang="en-AU" sz="2100" dirty="0" smtClean="0"/>
              <a:t>Be </a:t>
            </a:r>
            <a:r>
              <a:rPr lang="en-AU" sz="2100" dirty="0"/>
              <a:t>genuine in what you do!</a:t>
            </a:r>
          </a:p>
          <a:p>
            <a:endParaRPr lang="en-AU" dirty="0"/>
          </a:p>
        </p:txBody>
      </p:sp>
    </p:spTree>
    <p:extLst>
      <p:ext uri="{BB962C8B-B14F-4D97-AF65-F5344CB8AC3E}">
        <p14:creationId xmlns:p14="http://schemas.microsoft.com/office/powerpoint/2010/main" val="3920558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NAVP_P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v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NAVP_PY.potx</Template>
  <TotalTime>9459</TotalTime>
  <Words>412</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Verdana</vt:lpstr>
      <vt:lpstr>Wingdings</vt:lpstr>
      <vt:lpstr>NAVP_PY</vt:lpstr>
      <vt:lpstr>Cover Slide</vt:lpstr>
      <vt:lpstr>Divider Slide</vt:lpstr>
      <vt:lpstr>PowerPoint Presentation</vt:lpstr>
      <vt:lpstr>Conflict resolution and de-escalation in an intercultural context:  a reflection on practice  </vt:lpstr>
      <vt:lpstr>Rob’s biography</vt:lpstr>
      <vt:lpstr>Summary</vt:lpstr>
      <vt:lpstr>Some of the questions we discussed</vt:lpstr>
      <vt:lpstr>Some types of misunderstandings and conflicts that were discussed</vt:lpstr>
      <vt:lpstr>Soft Skills Checklist (Nb. This is not an exhaustive list!)</vt:lpstr>
      <vt:lpstr>Soft Skills Checklist continued</vt:lpstr>
    </vt:vector>
  </TitlesOfParts>
  <Company>Navitas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Lindsay</dc:creator>
  <cp:lastModifiedBy>Duncan Perrin</cp:lastModifiedBy>
  <cp:revision>78</cp:revision>
  <cp:lastPrinted>2011-09-13T02:30:07Z</cp:lastPrinted>
  <dcterms:created xsi:type="dcterms:W3CDTF">2011-08-30T02:14:13Z</dcterms:created>
  <dcterms:modified xsi:type="dcterms:W3CDTF">2017-08-08T00:35:20Z</dcterms:modified>
</cp:coreProperties>
</file>