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48" r:id="rId2"/>
    <p:sldMasterId id="2147483661" r:id="rId3"/>
  </p:sldMasterIdLst>
  <p:notesMasterIdLst>
    <p:notesMasterId r:id="rId24"/>
  </p:notesMasterIdLst>
  <p:handoutMasterIdLst>
    <p:handoutMasterId r:id="rId25"/>
  </p:handoutMasterIdLst>
  <p:sldIdLst>
    <p:sldId id="258" r:id="rId4"/>
    <p:sldId id="270" r:id="rId5"/>
    <p:sldId id="273" r:id="rId6"/>
    <p:sldId id="293" r:id="rId7"/>
    <p:sldId id="278" r:id="rId8"/>
    <p:sldId id="277" r:id="rId9"/>
    <p:sldId id="280" r:id="rId10"/>
    <p:sldId id="284" r:id="rId11"/>
    <p:sldId id="285" r:id="rId12"/>
    <p:sldId id="286" r:id="rId13"/>
    <p:sldId id="287" r:id="rId14"/>
    <p:sldId id="288" r:id="rId15"/>
    <p:sldId id="289" r:id="rId16"/>
    <p:sldId id="295" r:id="rId17"/>
    <p:sldId id="279" r:id="rId18"/>
    <p:sldId id="283" r:id="rId19"/>
    <p:sldId id="291" r:id="rId20"/>
    <p:sldId id="294" r:id="rId21"/>
    <p:sldId id="290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1D768-E3B0-44E1-90C2-54E498AE82AF}" type="datetimeFigureOut">
              <a:rPr lang="en-AU" smtClean="0"/>
              <a:t>8/08/2017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852F5-A1BB-4423-ACDD-5BD46981B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5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7EFC8-CA7A-47B7-B0EB-816A580517C9}" type="datetimeFigureOut">
              <a:rPr lang="en-AU" smtClean="0"/>
              <a:t>8/08/2017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053E-8DFE-4886-BD41-97119B65FF0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57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MDC Fi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0416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3293128"/>
            <a:ext cx="8622123" cy="1404996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3069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9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83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32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3069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589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695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40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7329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177647"/>
            <a:ext cx="8618158" cy="207005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59" y="3335007"/>
            <a:ext cx="8618158" cy="2687421"/>
          </a:xfrm>
          <a:noFill/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44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46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aper"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25343"/>
            <a:ext cx="6858000" cy="2426140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>
                <a:solidFill>
                  <a:schemeClr val="bg1">
                    <a:lumMod val="95000"/>
                  </a:schemeClr>
                </a:solidFill>
              </a:rPr>
              <a:t>CRICOS</a:t>
            </a:r>
            <a:r>
              <a:rPr lang="en-AU" sz="800" baseline="0" dirty="0">
                <a:solidFill>
                  <a:schemeClr val="bg1">
                    <a:lumMod val="95000"/>
                  </a:schemeClr>
                </a:solidFill>
              </a:rPr>
              <a:t> 00111D</a:t>
            </a:r>
          </a:p>
          <a:p>
            <a:pPr algn="r"/>
            <a:r>
              <a:rPr lang="en-AU" sz="800" baseline="0" dirty="0">
                <a:solidFill>
                  <a:schemeClr val="bg1">
                    <a:lumMod val="95000"/>
                  </a:schemeClr>
                </a:solidFill>
              </a:rPr>
              <a:t>TOID 3069</a:t>
            </a:r>
            <a:endParaRPr lang="en-AU" sz="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89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73" y="5486400"/>
            <a:ext cx="3499166" cy="12432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4000" cy="5358064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8709" y="5358064"/>
            <a:ext cx="5345291" cy="1499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1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Swinburn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717" y="1290909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strike="noStrike" cap="all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717" y="3586927"/>
            <a:ext cx="8616566" cy="2388859"/>
          </a:xfrm>
          <a:noFill/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11" name="Picture 10" descr="KNOWING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pic>
        <p:nvPicPr>
          <p:cNvPr id="12" name="Picture 11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  <a:ln w="25400">
            <a:solidFill>
              <a:schemeClr val="bg2"/>
            </a:solidFill>
            <a:miter lim="800000"/>
          </a:ln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>
                <a:solidFill>
                  <a:schemeClr val="tx1"/>
                </a:solidFill>
              </a:rPr>
              <a:t>CRICOS</a:t>
            </a:r>
            <a:r>
              <a:rPr lang="en-AU" sz="800" baseline="0" dirty="0">
                <a:solidFill>
                  <a:schemeClr val="tx1"/>
                </a:solidFill>
              </a:rPr>
              <a:t> 00111D</a:t>
            </a:r>
          </a:p>
          <a:p>
            <a:pPr algn="r"/>
            <a:r>
              <a:rPr lang="en-AU" sz="800" baseline="0" dirty="0">
                <a:solidFill>
                  <a:schemeClr val="tx1"/>
                </a:solidFill>
              </a:rPr>
              <a:t>TOID 3069</a:t>
            </a:r>
            <a:endParaRPr lang="en-AU" sz="8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8159" y="6176963"/>
            <a:ext cx="2057400" cy="5445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256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16960"/>
          <a:stretch/>
        </p:blipFill>
        <p:spPr>
          <a:xfrm>
            <a:off x="0" y="0"/>
            <a:ext cx="9144000" cy="38546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4010764"/>
            <a:ext cx="8616566" cy="8455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4873072"/>
            <a:ext cx="8622124" cy="114147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3069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383985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19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1229710"/>
            <a:ext cx="8616566" cy="2280252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3649333"/>
            <a:ext cx="6858000" cy="2388859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277715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AU" sz="800" dirty="0"/>
              <a:t>CRICOS</a:t>
            </a:r>
            <a:r>
              <a:rPr lang="en-AU" sz="800" baseline="0" dirty="0"/>
              <a:t> 00111D</a:t>
            </a:r>
          </a:p>
          <a:p>
            <a:pPr algn="r"/>
            <a:r>
              <a:rPr lang="en-AU" sz="800" baseline="0" dirty="0"/>
              <a:t>TOID 3069</a:t>
            </a:r>
            <a:endParaRPr lang="en-AU" sz="800" dirty="0"/>
          </a:p>
        </p:txBody>
      </p:sp>
      <p:pic>
        <p:nvPicPr>
          <p:cNvPr id="8" name="Picture 7" descr="Swinburne Logo 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15" y="0"/>
            <a:ext cx="545168" cy="10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59" y="1509386"/>
            <a:ext cx="8627682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78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1509387"/>
            <a:ext cx="4256691" cy="45366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09387"/>
            <a:ext cx="4256692" cy="45366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502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159" y="2333299"/>
            <a:ext cx="4256691" cy="37285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2333299"/>
            <a:ext cx="4256692" cy="3728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/>
          </p:nvPr>
        </p:nvSpPr>
        <p:spPr>
          <a:xfrm>
            <a:off x="258158" y="1509387"/>
            <a:ext cx="425669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629149" y="1509387"/>
            <a:ext cx="425669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u="none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58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9465A-8857-432B-B8F7-DAABA936F9E1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8159" y="183824"/>
            <a:ext cx="8627682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5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90000" rIns="91440" bIns="90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KNOWING Logo 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KNOWING Logo RG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4" r:id="rId5"/>
    <p:sldLayoutId id="2147483651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vert="horz" lIns="91440" tIns="108000" rIns="91440" bIns="108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159" y="6176963"/>
            <a:ext cx="2057400" cy="544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9465A-8857-432B-B8F7-DAABA936F9E1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 descr="KNOWING Logo RG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931" y="6177568"/>
            <a:ext cx="543910" cy="5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768"/>
        </a:spcBef>
        <a:buFontTx/>
        <a:buBlip>
          <a:blip r:embed="rId12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672"/>
        </a:spcBef>
        <a:buFont typeface="Open Sans" panose="020B0606030504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76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Open Sans" panose="020B0606030504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4438301"/>
            <a:ext cx="8616566" cy="845589"/>
          </a:xfrm>
        </p:spPr>
        <p:txBody>
          <a:bodyPr>
            <a:noAutofit/>
          </a:bodyPr>
          <a:lstStyle/>
          <a:p>
            <a:r>
              <a:rPr lang="en-AU" sz="4000" b="1" dirty="0">
                <a:latin typeface="Century Gothic" panose="020B0502020202020204" pitchFamily="34" charset="0"/>
              </a:rPr>
              <a:t>Engaging Students with Game-Based Learning Platforms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5283890"/>
            <a:ext cx="8622124" cy="1141473"/>
          </a:xfrm>
        </p:spPr>
        <p:txBody>
          <a:bodyPr>
            <a:normAutofit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Or “How to Trick Students into Practising Grammar and Vocabulary by Playing a Game”</a:t>
            </a:r>
          </a:p>
        </p:txBody>
      </p:sp>
    </p:spTree>
    <p:extLst>
      <p:ext uri="{BB962C8B-B14F-4D97-AF65-F5344CB8AC3E}">
        <p14:creationId xmlns:p14="http://schemas.microsoft.com/office/powerpoint/2010/main" val="32763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word forms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2EF8D76-A166-4DFC-9ADE-DC5D2DB6F0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8" y="2198757"/>
            <a:ext cx="4381023" cy="2452756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2F6195BD-F2A7-4148-9B59-41036F2865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34" y="2198757"/>
            <a:ext cx="4162677" cy="2452756"/>
          </a:xfrm>
        </p:spPr>
      </p:pic>
    </p:spTree>
    <p:extLst>
      <p:ext uri="{BB962C8B-B14F-4D97-AF65-F5344CB8AC3E}">
        <p14:creationId xmlns:p14="http://schemas.microsoft.com/office/powerpoint/2010/main" val="226215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opposite verbs and adjectives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E379CD7-6B88-4778-9D51-4D8FFFF4EA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8" y="2294833"/>
            <a:ext cx="4263015" cy="253116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5BCA4C6D-A260-413F-9F9B-6ED5E47C5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4833"/>
            <a:ext cx="4402693" cy="2531165"/>
          </a:xfrm>
        </p:spPr>
      </p:pic>
    </p:spTree>
    <p:extLst>
      <p:ext uri="{BB962C8B-B14F-4D97-AF65-F5344CB8AC3E}">
        <p14:creationId xmlns:p14="http://schemas.microsoft.com/office/powerpoint/2010/main" val="19522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grammar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561934F-0D11-43C1-8F3C-1DE864D8C2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9" y="2205724"/>
            <a:ext cx="4198170" cy="2419285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51F7A5BC-7A0F-4C26-93E7-9E9F580C27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27" y="2208418"/>
            <a:ext cx="4148714" cy="2416591"/>
          </a:xfrm>
        </p:spPr>
      </p:pic>
    </p:spTree>
    <p:extLst>
      <p:ext uri="{BB962C8B-B14F-4D97-AF65-F5344CB8AC3E}">
        <p14:creationId xmlns:p14="http://schemas.microsoft.com/office/powerpoint/2010/main" val="410095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18" y="5791200"/>
            <a:ext cx="8627682" cy="687752"/>
          </a:xfrm>
        </p:spPr>
        <p:txBody>
          <a:bodyPr>
            <a:noAutofit/>
          </a:bodyPr>
          <a:lstStyle/>
          <a:p>
            <a:pPr algn="ctr"/>
            <a:r>
              <a:rPr lang="en-NZ" sz="1800" b="1" dirty="0" err="1">
                <a:latin typeface="Century Gothic" pitchFamily="34" charset="0"/>
              </a:rPr>
              <a:t>Heyer</a:t>
            </a:r>
            <a:r>
              <a:rPr lang="en-NZ" sz="1800" b="1" dirty="0">
                <a:latin typeface="Century Gothic" pitchFamily="34" charset="0"/>
              </a:rPr>
              <a:t>, S 1997 More True Stories, Pearson-Longman, New York.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F460AC3C-6277-4F1C-9D47-A22398A5F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660" y="171244"/>
            <a:ext cx="6772897" cy="5365649"/>
          </a:xfrm>
        </p:spPr>
      </p:pic>
    </p:spTree>
    <p:extLst>
      <p:ext uri="{BB962C8B-B14F-4D97-AF65-F5344CB8AC3E}">
        <p14:creationId xmlns:p14="http://schemas.microsoft.com/office/powerpoint/2010/main" val="35201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18" y="331304"/>
            <a:ext cx="8627682" cy="687752"/>
          </a:xfrm>
        </p:spPr>
        <p:txBody>
          <a:bodyPr>
            <a:noAutofit/>
          </a:bodyPr>
          <a:lstStyle/>
          <a:p>
            <a:pPr algn="ctr"/>
            <a:r>
              <a:rPr lang="en-NZ" sz="3200" b="1" dirty="0">
                <a:latin typeface="Century Gothic" pitchFamily="34" charset="0"/>
              </a:rPr>
              <a:t>Student Self-Study Activities on Quizlet.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3AA2B8B-014E-451D-8D53-DFA3F2D39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" y="1364145"/>
            <a:ext cx="8269571" cy="4321037"/>
          </a:xfrm>
        </p:spPr>
      </p:pic>
    </p:spTree>
    <p:extLst>
      <p:ext uri="{BB962C8B-B14F-4D97-AF65-F5344CB8AC3E}">
        <p14:creationId xmlns:p14="http://schemas.microsoft.com/office/powerpoint/2010/main" val="130499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4) </a:t>
            </a:r>
            <a:r>
              <a:rPr lang="en-NZ" sz="4800" b="1" dirty="0" err="1">
                <a:latin typeface="Century Gothic" pitchFamily="34" charset="0"/>
              </a:rPr>
              <a:t>Quizizz</a:t>
            </a:r>
            <a:endParaRPr lang="en-NZ" sz="4800" b="1" dirty="0">
              <a:latin typeface="Century Gothic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E72E30-6A44-4748-A033-B797796F8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NZ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NZ" sz="4000" b="1" dirty="0">
                <a:latin typeface="Century Gothic" panose="020B0502020202020204" pitchFamily="34" charset="0"/>
              </a:rPr>
              <a:t>quizizz.com/join/</a:t>
            </a:r>
            <a:endParaRPr lang="en-NZ" sz="40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D952294A-0D55-4276-AF2C-DA7DAB87F7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1" b="9981"/>
          <a:stretch>
            <a:fillRect/>
          </a:stretch>
        </p:blipFill>
        <p:spPr>
          <a:xfrm>
            <a:off x="1" y="0"/>
            <a:ext cx="9144000" cy="5358064"/>
          </a:xfrm>
        </p:spPr>
      </p:pic>
    </p:spTree>
    <p:extLst>
      <p:ext uri="{BB962C8B-B14F-4D97-AF65-F5344CB8AC3E}">
        <p14:creationId xmlns:p14="http://schemas.microsoft.com/office/powerpoint/2010/main" val="173003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7226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Play live or assign for homework. Or both!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B04B0FC-8A7D-474E-A6BD-B51973C5B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9" y="2613382"/>
            <a:ext cx="8538898" cy="3336844"/>
          </a:xfrm>
        </p:spPr>
      </p:pic>
    </p:spTree>
    <p:extLst>
      <p:ext uri="{BB962C8B-B14F-4D97-AF65-F5344CB8AC3E}">
        <p14:creationId xmlns:p14="http://schemas.microsoft.com/office/powerpoint/2010/main" val="1086137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104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Check up to see students’ progress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3B45711-DC86-439B-978E-E5916485E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2" y="1602683"/>
            <a:ext cx="8279703" cy="4082500"/>
          </a:xfrm>
        </p:spPr>
      </p:pic>
    </p:spTree>
    <p:extLst>
      <p:ext uri="{BB962C8B-B14F-4D97-AF65-F5344CB8AC3E}">
        <p14:creationId xmlns:p14="http://schemas.microsoft.com/office/powerpoint/2010/main" val="2546509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1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Your homework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CE23ACB-21F3-43D8-94F3-6ADF69193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2" y="1221904"/>
            <a:ext cx="7384681" cy="5538511"/>
          </a:xfrm>
        </p:spPr>
      </p:pic>
    </p:spTree>
    <p:extLst>
      <p:ext uri="{BB962C8B-B14F-4D97-AF65-F5344CB8AC3E}">
        <p14:creationId xmlns:p14="http://schemas.microsoft.com/office/powerpoint/2010/main" val="406375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104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Beat me if you can!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6AABC7D-F7FC-4835-BB37-3294D8889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06" y="1221904"/>
            <a:ext cx="4224543" cy="5446305"/>
          </a:xfrm>
        </p:spPr>
      </p:pic>
    </p:spTree>
    <p:extLst>
      <p:ext uri="{BB962C8B-B14F-4D97-AF65-F5344CB8AC3E}">
        <p14:creationId xmlns:p14="http://schemas.microsoft.com/office/powerpoint/2010/main" val="412774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29" y="503581"/>
            <a:ext cx="7838919" cy="1538167"/>
          </a:xfrm>
        </p:spPr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Games in more advanced classrooms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701C915-77BD-4A4F-9574-07CDC1B6A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07" y="2248329"/>
            <a:ext cx="8618158" cy="3609132"/>
          </a:xfrm>
        </p:spPr>
        <p:txBody>
          <a:bodyPr>
            <a:normAutofit fontScale="55000" lnSpcReduction="20000"/>
          </a:bodyPr>
          <a:lstStyle/>
          <a:p>
            <a:r>
              <a:rPr lang="en-NZ" sz="5100" dirty="0">
                <a:latin typeface="Century Gothic" panose="020B0502020202020204" pitchFamily="34" charset="0"/>
              </a:rPr>
              <a:t>Richard-Amato (1996) encouraged teachers to consider the pedagogical value of games in  second language teaching. </a:t>
            </a:r>
          </a:p>
          <a:p>
            <a:endParaRPr lang="en-NZ" sz="5100" dirty="0">
              <a:latin typeface="Century Gothic" panose="020B0502020202020204" pitchFamily="34" charset="0"/>
            </a:endParaRPr>
          </a:p>
          <a:p>
            <a:r>
              <a:rPr lang="en-NZ" sz="5100" dirty="0">
                <a:latin typeface="Century Gothic" panose="020B0502020202020204" pitchFamily="34" charset="0"/>
              </a:rPr>
              <a:t>They are effective as they provide motivation, decrease students’ stress levels, and give them the chances for real communication.</a:t>
            </a:r>
          </a:p>
          <a:p>
            <a:endParaRPr lang="en-NZ" dirty="0">
              <a:latin typeface="Century Gothic" panose="020B0502020202020204" pitchFamily="34" charset="0"/>
            </a:endParaRPr>
          </a:p>
          <a:p>
            <a:endParaRPr lang="en-NZ" dirty="0">
              <a:latin typeface="Century Gothic" panose="020B0502020202020204" pitchFamily="34" charset="0"/>
            </a:endParaRPr>
          </a:p>
          <a:p>
            <a:r>
              <a:rPr lang="en-NZ" sz="2500" dirty="0">
                <a:latin typeface="Century Gothic" panose="020B0502020202020204" pitchFamily="34" charset="0"/>
              </a:rPr>
              <a:t>Richard-Amato, P 1996, </a:t>
            </a:r>
            <a:r>
              <a:rPr lang="en-NZ" sz="2500" i="1" dirty="0">
                <a:latin typeface="Century Gothic" panose="020B0502020202020204" pitchFamily="34" charset="0"/>
              </a:rPr>
              <a:t>Making it happen, Longman, </a:t>
            </a:r>
            <a:r>
              <a:rPr lang="en-NZ" sz="2500" dirty="0">
                <a:latin typeface="Century Gothic" panose="020B0502020202020204" pitchFamily="34" charset="0"/>
              </a:rPr>
              <a:t>New York.</a:t>
            </a:r>
            <a:endParaRPr lang="en-NZ" dirty="0">
              <a:latin typeface="Century Gothic" panose="020B0502020202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411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7" y="4438301"/>
            <a:ext cx="8616566" cy="845589"/>
          </a:xfrm>
        </p:spPr>
        <p:txBody>
          <a:bodyPr>
            <a:noAutofit/>
          </a:bodyPr>
          <a:lstStyle/>
          <a:p>
            <a:r>
              <a:rPr lang="en-AU" sz="6000" b="1" dirty="0">
                <a:latin typeface="Century Gothic" panose="020B0502020202020204" pitchFamily="34" charset="0"/>
              </a:rPr>
              <a:t>Thank you!</a:t>
            </a:r>
            <a:r>
              <a:rPr lang="en-AU" sz="4000" b="1" dirty="0">
                <a:latin typeface="Century Gothic" panose="020B0502020202020204" pitchFamily="34" charset="0"/>
              </a:rPr>
              <a:t/>
            </a:r>
            <a:br>
              <a:rPr lang="en-AU" sz="4000" b="1" dirty="0">
                <a:latin typeface="Century Gothic" panose="020B0502020202020204" pitchFamily="34" charset="0"/>
              </a:rPr>
            </a:br>
            <a:r>
              <a:rPr lang="en-AU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abutterfield@swin.edu.au</a:t>
            </a:r>
            <a:endParaRPr lang="en-AU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938" y="5283890"/>
            <a:ext cx="8622124" cy="1141473"/>
          </a:xfrm>
        </p:spPr>
        <p:txBody>
          <a:bodyPr>
            <a:normAutofit/>
          </a:bodyPr>
          <a:lstStyle/>
          <a:p>
            <a:r>
              <a:rPr lang="en-AU" sz="2400" b="1" dirty="0">
                <a:latin typeface="Century Gothic" panose="020B0502020202020204" pitchFamily="34" charset="0"/>
              </a:rPr>
              <a:t>or LinkedIn: </a:t>
            </a:r>
            <a:r>
              <a:rPr lang="en-NZ" sz="2400" b="1" dirty="0">
                <a:latin typeface="Century Gothic" panose="020B0502020202020204" pitchFamily="34" charset="0"/>
              </a:rPr>
              <a:t>Anne Louise Butterfield</a:t>
            </a:r>
          </a:p>
          <a:p>
            <a:endParaRPr lang="en-AU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1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1) </a:t>
            </a:r>
            <a:r>
              <a:rPr lang="en-NZ" sz="4800" b="1" dirty="0" err="1">
                <a:latin typeface="Century Gothic" pitchFamily="34" charset="0"/>
              </a:rPr>
              <a:t>Kahoot</a:t>
            </a:r>
            <a:r>
              <a:rPr lang="en-NZ" sz="4800" b="1" dirty="0">
                <a:latin typeface="Century Gothic" pitchFamily="34" charset="0"/>
              </a:rPr>
              <a:t>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DE5FD8A-8DFD-4953-B139-1A2751643B2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b="1093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C5773C-08CE-4C38-B4EA-30A9E0A4A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1026" y="5422232"/>
            <a:ext cx="4412974" cy="1371600"/>
          </a:xfrm>
        </p:spPr>
        <p:txBody>
          <a:bodyPr>
            <a:normAutofit lnSpcReduction="10000"/>
          </a:bodyPr>
          <a:lstStyle/>
          <a:p>
            <a:endParaRPr lang="en-NZ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NZ" sz="4400" b="1" dirty="0">
                <a:latin typeface="Century Gothic" panose="020B0502020202020204" pitchFamily="34" charset="0"/>
              </a:rPr>
              <a:t>kahoot.it</a:t>
            </a:r>
          </a:p>
        </p:txBody>
      </p:sp>
    </p:spTree>
    <p:extLst>
      <p:ext uri="{BB962C8B-B14F-4D97-AF65-F5344CB8AC3E}">
        <p14:creationId xmlns:p14="http://schemas.microsoft.com/office/powerpoint/2010/main" val="392090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b="1" dirty="0">
                <a:latin typeface="Century Gothic" pitchFamily="34" charset="0"/>
              </a:rPr>
              <a:t>Find me on </a:t>
            </a:r>
            <a:r>
              <a:rPr lang="en-NZ" b="1" dirty="0" err="1">
                <a:latin typeface="Century Gothic" pitchFamily="34" charset="0"/>
              </a:rPr>
              <a:t>Kahoot</a:t>
            </a:r>
            <a:r>
              <a:rPr lang="en-NZ" b="1" dirty="0">
                <a:latin typeface="Century Gothic" pitchFamily="34" charset="0"/>
              </a:rPr>
              <a:t> at</a:t>
            </a:r>
            <a:endParaRPr lang="en-NZ" sz="4800" b="1" dirty="0">
              <a:latin typeface="Century Gothic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6AFB09A-B815-489D-AF95-BD4BF4907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657" y="3212011"/>
            <a:ext cx="6858000" cy="1108197"/>
          </a:xfrm>
        </p:spPr>
        <p:txBody>
          <a:bodyPr>
            <a:normAutofit fontScale="40000" lnSpcReduction="20000"/>
          </a:bodyPr>
          <a:lstStyle/>
          <a:p>
            <a:endParaRPr lang="en-NZ" sz="4800" b="1" dirty="0">
              <a:latin typeface="Century Gothic" panose="020B0502020202020204" pitchFamily="34" charset="0"/>
            </a:endParaRPr>
          </a:p>
          <a:p>
            <a:r>
              <a:rPr lang="en-NZ" sz="9300" b="1" dirty="0">
                <a:latin typeface="Century Gothic" panose="020B0502020202020204" pitchFamily="34" charset="0"/>
              </a:rPr>
              <a:t>anneteacher2015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5780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31" y="247869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Award points? No thanks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4ECE19C-3BCE-47ED-ACF9-3DBF93354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9" y="1539955"/>
            <a:ext cx="7746242" cy="4357261"/>
          </a:xfrm>
        </p:spPr>
      </p:pic>
    </p:spTree>
    <p:extLst>
      <p:ext uri="{BB962C8B-B14F-4D97-AF65-F5344CB8AC3E}">
        <p14:creationId xmlns:p14="http://schemas.microsoft.com/office/powerpoint/2010/main" val="85208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2) </a:t>
            </a:r>
            <a:r>
              <a:rPr lang="en-NZ" sz="4800" b="1" dirty="0" err="1">
                <a:latin typeface="Century Gothic" pitchFamily="34" charset="0"/>
              </a:rPr>
              <a:t>Kahoot</a:t>
            </a:r>
            <a:r>
              <a:rPr lang="en-NZ" sz="4800" b="1" dirty="0">
                <a:latin typeface="Century Gothic" pitchFamily="34" charset="0"/>
              </a:rPr>
              <a:t> Jumble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A044C9B-DF74-40D4-93C0-C68B5783CC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b="10937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6AFB09A-B815-489D-AF95-BD4BF4907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2243" y="5358064"/>
            <a:ext cx="4611757" cy="1499936"/>
          </a:xfrm>
        </p:spPr>
        <p:txBody>
          <a:bodyPr>
            <a:normAutofit fontScale="92500" lnSpcReduction="20000"/>
          </a:bodyPr>
          <a:lstStyle/>
          <a:p>
            <a:endParaRPr lang="en-NZ" sz="4800" b="1" dirty="0">
              <a:latin typeface="Century Gothic" panose="020B0502020202020204" pitchFamily="34" charset="0"/>
            </a:endParaRPr>
          </a:p>
          <a:p>
            <a:r>
              <a:rPr lang="en-NZ" sz="4800" b="1" dirty="0">
                <a:latin typeface="Century Gothic" panose="020B0502020202020204" pitchFamily="34" charset="0"/>
              </a:rPr>
              <a:t>kahoot.it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2255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696" y="0"/>
            <a:ext cx="4903304" cy="2543382"/>
          </a:xfrm>
        </p:spPr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3) Quizlet </a:t>
            </a:r>
            <a:br>
              <a:rPr lang="en-NZ" sz="4800" b="1" dirty="0">
                <a:latin typeface="Century Gothic" pitchFamily="34" charset="0"/>
              </a:rPr>
            </a:br>
            <a:r>
              <a:rPr lang="en-NZ" sz="4800" b="1" dirty="0">
                <a:latin typeface="Century Gothic" pitchFamily="34" charset="0"/>
              </a:rPr>
              <a:t>Live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095688-9B32-4069-9244-FFAB4CDB3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40696" cy="7531477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C7C70AD-8F9E-4F14-B1C1-AD93CC14E3D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40696" y="2543382"/>
            <a:ext cx="4903303" cy="4537075"/>
          </a:xfrm>
        </p:spPr>
        <p:txBody>
          <a:bodyPr>
            <a:normAutofit/>
          </a:bodyPr>
          <a:lstStyle/>
          <a:p>
            <a:endParaRPr lang="en-NZ" sz="40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NZ" sz="4000" b="1" dirty="0">
                <a:latin typeface="Century Gothic" panose="020B0502020202020204" pitchFamily="34" charset="0"/>
              </a:rPr>
              <a:t>quizlet.com/live</a:t>
            </a:r>
          </a:p>
        </p:txBody>
      </p:sp>
    </p:spTree>
    <p:extLst>
      <p:ext uri="{BB962C8B-B14F-4D97-AF65-F5344CB8AC3E}">
        <p14:creationId xmlns:p14="http://schemas.microsoft.com/office/powerpoint/2010/main" val="83016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104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You can create many different kinds of flashcards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BAF2EE9-7568-49C7-9A07-9E55B123E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6" y="1556025"/>
            <a:ext cx="7764793" cy="4367696"/>
          </a:xfrm>
        </p:spPr>
      </p:pic>
    </p:spTree>
    <p:extLst>
      <p:ext uri="{BB962C8B-B14F-4D97-AF65-F5344CB8AC3E}">
        <p14:creationId xmlns:p14="http://schemas.microsoft.com/office/powerpoint/2010/main" val="14098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800" b="1" dirty="0">
                <a:latin typeface="Century Gothic" pitchFamily="34" charset="0"/>
              </a:rPr>
              <a:t>dictionary definition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xmlns="" id="{99484094-A645-405F-ADD4-E6925BEB6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9263"/>
            <a:ext cx="4414160" cy="2483954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1E28FF79-15CF-4631-91AD-A9157AE270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" y="1889263"/>
            <a:ext cx="4264620" cy="2483954"/>
          </a:xfrm>
        </p:spPr>
      </p:pic>
    </p:spTree>
    <p:extLst>
      <p:ext uri="{BB962C8B-B14F-4D97-AF65-F5344CB8AC3E}">
        <p14:creationId xmlns:p14="http://schemas.microsoft.com/office/powerpoint/2010/main" val="2776373627"/>
      </p:ext>
    </p:extLst>
  </p:cSld>
  <p:clrMapOvr>
    <a:masterClrMapping/>
  </p:clrMapOvr>
</p:sld>
</file>

<file path=ppt/theme/theme1.xml><?xml version="1.0" encoding="utf-8"?>
<a:theme xmlns:a="http://schemas.openxmlformats.org/drawingml/2006/main" name="Swinburne - Colourful Titles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Template-Standard.potx [Read-Only]" id="{756BC337-38CE-44BA-B896-85768D508A04}" vid="{CC3D3B01-8BE9-4307-AD09-768CABEC5801}"/>
    </a:ext>
  </a:extLst>
</a:theme>
</file>

<file path=ppt/theme/theme2.xml><?xml version="1.0" encoding="utf-8"?>
<a:theme xmlns:a="http://schemas.openxmlformats.org/drawingml/2006/main" name="Swinburne - Light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Template-Standard.potx [Read-Only]" id="{756BC337-38CE-44BA-B896-85768D508A04}" vid="{9554A963-9F5C-4F0C-9853-3723F7E40F3B}"/>
    </a:ext>
  </a:extLst>
</a:theme>
</file>

<file path=ppt/theme/theme3.xml><?xml version="1.0" encoding="utf-8"?>
<a:theme xmlns:a="http://schemas.openxmlformats.org/drawingml/2006/main" name="Swinburne - Dark">
  <a:themeElements>
    <a:clrScheme name="Swinburne">
      <a:dk1>
        <a:srgbClr val="000000"/>
      </a:dk1>
      <a:lt1>
        <a:sysClr val="window" lastClr="FFFFFF"/>
      </a:lt1>
      <a:dk2>
        <a:srgbClr val="212121"/>
      </a:dk2>
      <a:lt2>
        <a:srgbClr val="FFFFFF"/>
      </a:lt2>
      <a:accent1>
        <a:srgbClr val="DC2D27"/>
      </a:accent1>
      <a:accent2>
        <a:srgbClr val="00B3EF"/>
      </a:accent2>
      <a:accent3>
        <a:srgbClr val="85C441"/>
      </a:accent3>
      <a:accent4>
        <a:srgbClr val="FDB945"/>
      </a:accent4>
      <a:accent5>
        <a:srgbClr val="882786"/>
      </a:accent5>
      <a:accent6>
        <a:srgbClr val="00BED8"/>
      </a:accent6>
      <a:hlink>
        <a:srgbClr val="006098"/>
      </a:hlink>
      <a:folHlink>
        <a:srgbClr val="006098"/>
      </a:folHlink>
    </a:clrScheme>
    <a:fontScheme name="Swinburne Font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nburneTemplate-Standard.potx [Read-Only]" id="{756BC337-38CE-44BA-B896-85768D508A04}" vid="{00C5E338-5E61-465A-AC04-A11B5C75E3C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SwinburneTemplate-Standard</Template>
  <TotalTime>392</TotalTime>
  <Words>173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Sans</vt:lpstr>
      <vt:lpstr>Open Sans Extrabold</vt:lpstr>
      <vt:lpstr>Arial</vt:lpstr>
      <vt:lpstr>Calibri</vt:lpstr>
      <vt:lpstr>Century Gothic</vt:lpstr>
      <vt:lpstr>Swinburne - Colourful Titles</vt:lpstr>
      <vt:lpstr>Swinburne - Light</vt:lpstr>
      <vt:lpstr>Swinburne - Dark</vt:lpstr>
      <vt:lpstr>Engaging Students with Game-Based Learning Platforms</vt:lpstr>
      <vt:lpstr>Games in more advanced classrooms</vt:lpstr>
      <vt:lpstr>1) Kahoot!</vt:lpstr>
      <vt:lpstr>Find me on Kahoot at</vt:lpstr>
      <vt:lpstr>Award points? No thanks</vt:lpstr>
      <vt:lpstr>2) Kahoot Jumble</vt:lpstr>
      <vt:lpstr>3) Quizlet  Live</vt:lpstr>
      <vt:lpstr>You can create many different kinds of flashcards</vt:lpstr>
      <vt:lpstr>dictionary definition</vt:lpstr>
      <vt:lpstr>word forms</vt:lpstr>
      <vt:lpstr>opposite verbs and adjectives</vt:lpstr>
      <vt:lpstr>grammar</vt:lpstr>
      <vt:lpstr>Heyer, S 1997 More True Stories, Pearson-Longman, New York. </vt:lpstr>
      <vt:lpstr>Student Self-Study Activities on Quizlet. </vt:lpstr>
      <vt:lpstr>4) Quizizz</vt:lpstr>
      <vt:lpstr>Play live or assign for homework. Or both!</vt:lpstr>
      <vt:lpstr>Check up to see students’ progress</vt:lpstr>
      <vt:lpstr>Your homework</vt:lpstr>
      <vt:lpstr>Beat me if you can!</vt:lpstr>
      <vt:lpstr>Thank you! abutterfield@swin.edu.au</vt:lpstr>
    </vt:vector>
  </TitlesOfParts>
  <Company>Swinburne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Swinburne PPT Template</dc:title>
  <dc:creator>Vesna Stefanov</dc:creator>
  <cp:lastModifiedBy>Duncan Perrin</cp:lastModifiedBy>
  <cp:revision>31</cp:revision>
  <dcterms:created xsi:type="dcterms:W3CDTF">2017-01-26T22:09:46Z</dcterms:created>
  <dcterms:modified xsi:type="dcterms:W3CDTF">2017-08-08T00:42:52Z</dcterms:modified>
</cp:coreProperties>
</file>