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58" r:id="rId8"/>
    <p:sldId id="265" r:id="rId9"/>
    <p:sldId id="266" r:id="rId10"/>
    <p:sldId id="259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bold.newcastle.edu.au/lightboard/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p.screencast-o-matic.com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://www.screencast-o-matic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ghtboard.info/" TargetMode="External"/><Relationship Id="rId5" Type="http://schemas.openxmlformats.org/officeDocument/2006/relationships/hyperlink" Target="http://www.powtoon.com/tutorials/" TargetMode="External"/><Relationship Id="rId4" Type="http://schemas.openxmlformats.org/officeDocument/2006/relationships/hyperlink" Target="http://www.powtoon.com/home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creencast-o-matic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powtoon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A practical, beginners’ guide to making videos for the classroom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Louise Noell   Natalia Soeters</a:t>
            </a:r>
          </a:p>
          <a:p>
            <a:r>
              <a:rPr lang="pt-BR" sz="1800" dirty="0"/>
              <a:t>louise.noell@newcastle.edu.au   natalia.soeters@newcastle.edu.au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105" y="0"/>
            <a:ext cx="1476895" cy="14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77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Where videos add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Answer a question</a:t>
            </a:r>
          </a:p>
          <a:p>
            <a:r>
              <a:rPr lang="en-AU" dirty="0"/>
              <a:t>Record a lecture</a:t>
            </a:r>
          </a:p>
          <a:p>
            <a:r>
              <a:rPr lang="en-AU" dirty="0"/>
              <a:t>Give feedback on students’ work</a:t>
            </a:r>
          </a:p>
          <a:p>
            <a:r>
              <a:rPr lang="en-AU" dirty="0"/>
              <a:t>Demonstrate how to use an application</a:t>
            </a:r>
          </a:p>
          <a:p>
            <a:r>
              <a:rPr lang="en-AU" dirty="0"/>
              <a:t>Build a course trailer</a:t>
            </a:r>
          </a:p>
          <a:p>
            <a:r>
              <a:rPr lang="en-AU" dirty="0"/>
              <a:t>Introduce a new theme</a:t>
            </a:r>
          </a:p>
          <a:p>
            <a:r>
              <a:rPr lang="en-AU" dirty="0"/>
              <a:t>Present a grammar function</a:t>
            </a:r>
          </a:p>
          <a:p>
            <a:r>
              <a:rPr lang="en-AU" dirty="0"/>
              <a:t>Introduce vocabulary</a:t>
            </a:r>
          </a:p>
          <a:p>
            <a:r>
              <a:rPr lang="en-AU" dirty="0"/>
              <a:t>Give advice on exam questions and expectations</a:t>
            </a:r>
          </a:p>
          <a:p>
            <a:r>
              <a:rPr lang="en-AU" dirty="0"/>
              <a:t>Deliver content heavy lessons</a:t>
            </a:r>
          </a:p>
          <a:p>
            <a:r>
              <a:rPr lang="en-AU" dirty="0"/>
              <a:t>What else?</a:t>
            </a:r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71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1612670"/>
            <a:ext cx="4815840" cy="4440658"/>
          </a:xfrm>
        </p:spPr>
        <p:txBody>
          <a:bodyPr/>
          <a:lstStyle/>
          <a:p>
            <a:r>
              <a:rPr lang="en-AU" dirty="0"/>
              <a:t>Keep it simple </a:t>
            </a:r>
          </a:p>
          <a:p>
            <a:r>
              <a:rPr lang="en-AU" dirty="0"/>
              <a:t>Keep it short </a:t>
            </a:r>
          </a:p>
          <a:p>
            <a:r>
              <a:rPr lang="en-AU" dirty="0"/>
              <a:t>Match modality</a:t>
            </a:r>
          </a:p>
          <a:p>
            <a:r>
              <a:rPr lang="en-AU" dirty="0"/>
              <a:t>Have a clear plan</a:t>
            </a:r>
          </a:p>
          <a:p>
            <a:r>
              <a:rPr lang="en-AU" dirty="0"/>
              <a:t>Speak naturally- relatively quickly and with enthusiasm </a:t>
            </a:r>
          </a:p>
          <a:p>
            <a:r>
              <a:rPr lang="en-AU" dirty="0"/>
              <a:t>Be authentic, don’t strive for perfection</a:t>
            </a:r>
          </a:p>
          <a:p>
            <a:r>
              <a:rPr lang="en-AU" dirty="0"/>
              <a:t>Collaborate</a:t>
            </a:r>
          </a:p>
          <a:p>
            <a:r>
              <a:rPr lang="en-AU" dirty="0">
                <a:hlinkClick r:id="rId2"/>
              </a:rPr>
              <a:t>www.bold.newcastle.edu.au/lightboard/</a:t>
            </a:r>
            <a:r>
              <a:rPr lang="en-AU" dirty="0"/>
              <a:t>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7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board Present Simple - Permanent and Present Continuous - Tempor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3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Screencast-o-</a:t>
            </a:r>
            <a:r>
              <a:rPr lang="en-AU" dirty="0" err="1"/>
              <a:t>matic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AU" dirty="0">
                <a:hlinkClick r:id="rId2"/>
              </a:rPr>
              <a:t>www.screencast-o-matic.com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AU" dirty="0"/>
              <a:t>Tutorials: </a:t>
            </a:r>
            <a:r>
              <a:rPr lang="en-AU" dirty="0">
                <a:hlinkClick r:id="rId3"/>
              </a:rPr>
              <a:t>www.help.screencast-o-matic.com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AU" dirty="0" err="1"/>
              <a:t>Powtoon</a:t>
            </a:r>
            <a:endParaRPr lang="en-AU" dirty="0"/>
          </a:p>
          <a:p>
            <a:pPr marL="0" indent="0">
              <a:buNone/>
            </a:pPr>
            <a:r>
              <a:rPr lang="en-AU" dirty="0">
                <a:hlinkClick r:id="rId4"/>
              </a:rPr>
              <a:t>www.powtoon.com/home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Tutorials: </a:t>
            </a:r>
            <a:r>
              <a:rPr lang="en-AU" dirty="0">
                <a:hlinkClick r:id="rId5"/>
              </a:rPr>
              <a:t>www.powtoon.com/tutorials</a:t>
            </a:r>
            <a:endParaRPr lang="en-AU" dirty="0"/>
          </a:p>
          <a:p>
            <a:pPr marL="0" indent="0">
              <a:buNone/>
            </a:pPr>
            <a:r>
              <a:rPr lang="en-AU" dirty="0" err="1"/>
              <a:t>Lightboard</a:t>
            </a:r>
            <a:endParaRPr lang="en-AU" dirty="0"/>
          </a:p>
          <a:p>
            <a:pPr marL="0" indent="0">
              <a:buNone/>
            </a:pPr>
            <a:r>
              <a:rPr lang="en-AU" dirty="0">
                <a:hlinkClick r:id="rId6"/>
              </a:rPr>
              <a:t>www.lightboard</a:t>
            </a:r>
            <a:r>
              <a:rPr lang="en-AU">
                <a:hlinkClick r:id="rId6"/>
              </a:rPr>
              <a:t>.info</a:t>
            </a:r>
            <a:endParaRPr lang="en-AU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1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538312"/>
          </a:xfrm>
        </p:spPr>
        <p:txBody>
          <a:bodyPr>
            <a:normAutofit fontScale="85000" lnSpcReduction="10000"/>
          </a:bodyPr>
          <a:lstStyle/>
          <a:p>
            <a:pPr marL="648000" indent="-576000">
              <a:buNone/>
            </a:pPr>
            <a:r>
              <a:rPr lang="en-AU" sz="1900" dirty="0"/>
              <a:t>Bergmann, J., &amp; </a:t>
            </a:r>
            <a:r>
              <a:rPr lang="en-AU" sz="1900" dirty="0" err="1"/>
              <a:t>Sams</a:t>
            </a:r>
            <a:r>
              <a:rPr lang="en-AU" sz="1900" dirty="0"/>
              <a:t>, A. (2012). Flip your classroom: Reach every student in every class every day. Eugene, OR: ISTE. International   Society for Technology in Education</a:t>
            </a:r>
          </a:p>
          <a:p>
            <a:pPr marL="648000" indent="-576000">
              <a:buNone/>
            </a:pPr>
            <a:r>
              <a:rPr lang="en-AU" sz="1900" dirty="0" err="1"/>
              <a:t>Brame</a:t>
            </a:r>
            <a:r>
              <a:rPr lang="en-AU" sz="1900" dirty="0"/>
              <a:t>, C.J. (2015). Effective educational videos. Retrieved 12.06.2018 from http://cft.vanderbilt.edu/guides-sub-pages/effective-educational-videos/</a:t>
            </a:r>
          </a:p>
          <a:p>
            <a:pPr marL="648000" indent="-576000">
              <a:buNone/>
            </a:pPr>
            <a:r>
              <a:rPr lang="en-AU" sz="1900" dirty="0"/>
              <a:t>Lam, Y. (2000). </a:t>
            </a:r>
            <a:r>
              <a:rPr lang="en-AU" sz="1900" dirty="0" err="1"/>
              <a:t>Technophilia</a:t>
            </a:r>
            <a:r>
              <a:rPr lang="en-AU" sz="1900" dirty="0"/>
              <a:t> vs. Technophobia: A Preliminary Look at Why Second-Language Teachers Do or Do Not Use Technology in Their Classrooms. Canadian Modern Language Review, 56 (3), 390 – 420. </a:t>
            </a:r>
          </a:p>
          <a:p>
            <a:pPr marL="648000" indent="-576000">
              <a:buNone/>
            </a:pPr>
            <a:r>
              <a:rPr lang="en-AU" sz="1900" dirty="0"/>
              <a:t>Teaching in Higher Ed. 13.03.2018. Ways to use </a:t>
            </a:r>
            <a:r>
              <a:rPr lang="en-AU" sz="1900" dirty="0" err="1"/>
              <a:t>Screencasting</a:t>
            </a:r>
            <a:r>
              <a:rPr lang="en-AU" sz="1900" dirty="0"/>
              <a:t> in Your Teaching. Retrieved from http://teachinginhighered.com/2018/03/13/screencast-your-teaching/ </a:t>
            </a:r>
          </a:p>
          <a:p>
            <a:pPr marL="648000" indent="-576000">
              <a:buNone/>
            </a:pPr>
            <a:r>
              <a:rPr lang="en-AU" sz="1900" dirty="0"/>
              <a:t>The Tech </a:t>
            </a:r>
            <a:r>
              <a:rPr lang="en-AU" sz="1900" dirty="0" err="1"/>
              <a:t>Edvocate</a:t>
            </a:r>
            <a:r>
              <a:rPr lang="en-AU" sz="1900" dirty="0"/>
              <a:t>. 29.11.2017. Why Digitising Traditional Teaching Isn’t Innovation. Retrieved from https://www.thetechedvocate.org/digitizing-traditional-teaching-isnt-innovation/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8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thanks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We look forward to discussing this over lunch.</a:t>
            </a:r>
          </a:p>
          <a:p>
            <a:r>
              <a:rPr lang="en-AU" dirty="0"/>
              <a:t> Come and ask us any </a:t>
            </a:r>
            <a:r>
              <a:rPr lang="en-AU"/>
              <a:t>questions.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581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question…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935329" cy="35715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U" sz="3200" dirty="0"/>
              <a:t>Are teachers technophobes?</a:t>
            </a:r>
          </a:p>
          <a:p>
            <a:endParaRPr lang="en-AU" sz="3200" dirty="0"/>
          </a:p>
          <a:p>
            <a:pPr marL="0" indent="0">
              <a:buNone/>
            </a:pPr>
            <a:r>
              <a:rPr lang="en-AU" sz="3200" dirty="0"/>
              <a:t>Innovative teaching is not just about adding technology</a:t>
            </a:r>
          </a:p>
          <a:p>
            <a:endParaRPr lang="en-AU" sz="3200" dirty="0"/>
          </a:p>
          <a:p>
            <a:pPr marL="0" indent="0">
              <a:buNone/>
            </a:pPr>
            <a:r>
              <a:rPr lang="en-AU" sz="3200" dirty="0"/>
              <a:t>Why make videos?</a:t>
            </a:r>
          </a:p>
          <a:p>
            <a:pPr marL="0" indent="0">
              <a:buNone/>
            </a:pPr>
            <a:r>
              <a:rPr lang="en-AU" sz="3200" dirty="0"/>
              <a:t>Flipped learning and Blended learning</a:t>
            </a:r>
          </a:p>
          <a:p>
            <a:endParaRPr lang="en-AU" sz="3200" dirty="0"/>
          </a:p>
          <a:p>
            <a:pPr marL="0" indent="0">
              <a:buNone/>
            </a:pPr>
            <a:r>
              <a:rPr lang="en-AU" sz="3200" dirty="0"/>
              <a:t>“The goal of educational technology is increased interaction with students, not the replacement of the teacher in the classroom”. </a:t>
            </a:r>
          </a:p>
          <a:p>
            <a:pPr marL="0" indent="0">
              <a:buNone/>
            </a:pPr>
            <a:r>
              <a:rPr lang="en-AU" sz="3200" dirty="0"/>
              <a:t>(Bergmann &amp; </a:t>
            </a:r>
            <a:r>
              <a:rPr lang="en-AU" sz="3200" dirty="0" err="1"/>
              <a:t>Sams</a:t>
            </a:r>
            <a:r>
              <a:rPr lang="en-AU" sz="3200" dirty="0"/>
              <a:t>, 2012)</a:t>
            </a:r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5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next 30 minutes…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1379912"/>
            <a:ext cx="4815840" cy="4673415"/>
          </a:xfrm>
        </p:spPr>
        <p:txBody>
          <a:bodyPr/>
          <a:lstStyle/>
          <a:p>
            <a:endParaRPr lang="en-AU" dirty="0"/>
          </a:p>
          <a:p>
            <a:endParaRPr lang="en-AU" dirty="0"/>
          </a:p>
          <a:p>
            <a:r>
              <a:rPr lang="en-AU" sz="2400" dirty="0"/>
              <a:t>How to:	</a:t>
            </a:r>
          </a:p>
          <a:p>
            <a:pPr marL="1654175" lvl="8" indent="0">
              <a:buNone/>
            </a:pPr>
            <a:r>
              <a:rPr lang="en-AU" sz="2400" dirty="0"/>
              <a:t>	- Screencast-o-</a:t>
            </a:r>
            <a:r>
              <a:rPr lang="en-AU" sz="2400" dirty="0" err="1"/>
              <a:t>matic</a:t>
            </a:r>
            <a:endParaRPr lang="en-AU" sz="2400" dirty="0"/>
          </a:p>
          <a:p>
            <a:pPr marL="1654175" lvl="8" indent="0">
              <a:buNone/>
            </a:pPr>
            <a:r>
              <a:rPr lang="en-AU" sz="2400" dirty="0"/>
              <a:t>	- </a:t>
            </a:r>
            <a:r>
              <a:rPr lang="en-AU" sz="2400" dirty="0" err="1"/>
              <a:t>Powtoon</a:t>
            </a:r>
            <a:endParaRPr lang="en-AU" sz="2400" dirty="0"/>
          </a:p>
          <a:p>
            <a:endParaRPr lang="en-AU" sz="2400" dirty="0"/>
          </a:p>
          <a:p>
            <a:r>
              <a:rPr lang="en-AU" sz="2400" dirty="0"/>
              <a:t>Tips:		</a:t>
            </a:r>
          </a:p>
          <a:p>
            <a:pPr marL="1654175" lvl="8" indent="0">
              <a:buNone/>
            </a:pPr>
            <a:r>
              <a:rPr lang="en-AU" sz="2400" dirty="0"/>
              <a:t>	- Lightboard</a:t>
            </a:r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640" y="10358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Screencast-o-</a:t>
            </a:r>
            <a:r>
              <a:rPr lang="en-AU" dirty="0" err="1"/>
              <a:t>matic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7378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000" b="1" dirty="0"/>
              <a:t>The lesson – A writing lesson (EAP)</a:t>
            </a:r>
          </a:p>
          <a:p>
            <a:pPr marL="0" indent="0">
              <a:buNone/>
            </a:pPr>
            <a:r>
              <a:rPr lang="en-AU" sz="2000" dirty="0"/>
              <a:t>Before class</a:t>
            </a:r>
          </a:p>
          <a:p>
            <a:r>
              <a:rPr lang="en-AU" sz="2000" dirty="0"/>
              <a:t>Watch video about strategies</a:t>
            </a:r>
          </a:p>
          <a:p>
            <a:endParaRPr lang="en-AU" sz="2000" dirty="0"/>
          </a:p>
          <a:p>
            <a:pPr marL="0" indent="0">
              <a:buNone/>
            </a:pPr>
            <a:r>
              <a:rPr lang="en-AU" sz="2000" dirty="0"/>
              <a:t>During class</a:t>
            </a:r>
          </a:p>
          <a:p>
            <a:r>
              <a:rPr lang="en-AU" sz="2000" dirty="0"/>
              <a:t>Apply strategies </a:t>
            </a:r>
          </a:p>
          <a:p>
            <a:endParaRPr lang="en-AU" sz="2000" dirty="0"/>
          </a:p>
          <a:p>
            <a:pPr marL="0" indent="0">
              <a:buNone/>
            </a:pPr>
            <a:r>
              <a:rPr lang="en-AU" sz="2000" dirty="0"/>
              <a:t>Follow-up</a:t>
            </a:r>
          </a:p>
          <a:p>
            <a:r>
              <a:rPr lang="en-AU" sz="2000" dirty="0"/>
              <a:t>Evaluation and feedback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 Wk 10 Argument Essay Strategy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456" y="-18101"/>
            <a:ext cx="12224456" cy="68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How-to…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000" dirty="0"/>
              <a:t>1. Ensure your computer/laptop can record audio</a:t>
            </a:r>
          </a:p>
          <a:p>
            <a:pPr marL="0" indent="0">
              <a:buNone/>
            </a:pPr>
            <a:r>
              <a:rPr lang="en-AU" sz="2000" dirty="0"/>
              <a:t>2. Open pre-prepared Word document (or </a:t>
            </a:r>
            <a:r>
              <a:rPr lang="en-AU" sz="2000" dirty="0" err="1"/>
              <a:t>ppt</a:t>
            </a:r>
            <a:r>
              <a:rPr lang="en-AU" sz="2000" dirty="0"/>
              <a:t> or…)</a:t>
            </a:r>
          </a:p>
          <a:p>
            <a:pPr marL="0" indent="0">
              <a:buNone/>
            </a:pPr>
            <a:r>
              <a:rPr lang="en-AU" sz="2000" dirty="0"/>
              <a:t>3. Go to </a:t>
            </a:r>
            <a:r>
              <a:rPr lang="en-AU" sz="2000" dirty="0">
                <a:hlinkClick r:id="rId2"/>
              </a:rPr>
              <a:t>www.screencast-o-matic.com</a:t>
            </a:r>
            <a:endParaRPr lang="en-AU" sz="2000" dirty="0"/>
          </a:p>
          <a:p>
            <a:pPr marL="0" indent="0">
              <a:buNone/>
            </a:pPr>
            <a:r>
              <a:rPr lang="en-AU" sz="2000" dirty="0"/>
              <a:t>4. Download the free recorder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And now…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73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Powtoon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59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000" b="1" dirty="0"/>
              <a:t>The lesson – Using passive forms (Upper Intermediate)</a:t>
            </a:r>
          </a:p>
          <a:p>
            <a:pPr marL="0" indent="0">
              <a:buNone/>
            </a:pPr>
            <a:r>
              <a:rPr lang="en-AU" sz="2000" dirty="0"/>
              <a:t>Before class</a:t>
            </a:r>
          </a:p>
          <a:p>
            <a:r>
              <a:rPr lang="en-AU" sz="2000" dirty="0"/>
              <a:t>Watch video about passive forms</a:t>
            </a:r>
          </a:p>
          <a:p>
            <a:endParaRPr lang="en-AU" sz="2000" dirty="0"/>
          </a:p>
          <a:p>
            <a:pPr marL="0" indent="0">
              <a:buNone/>
            </a:pPr>
            <a:r>
              <a:rPr lang="en-AU" sz="2000" dirty="0"/>
              <a:t>During class</a:t>
            </a:r>
          </a:p>
          <a:p>
            <a:r>
              <a:rPr lang="en-AU" sz="2000" dirty="0"/>
              <a:t>Practise using the forms</a:t>
            </a:r>
          </a:p>
          <a:p>
            <a:endParaRPr lang="en-AU" sz="2000" dirty="0"/>
          </a:p>
          <a:p>
            <a:pPr marL="0" indent="0">
              <a:buNone/>
            </a:pPr>
            <a:r>
              <a:rPr lang="en-AU" sz="2000" dirty="0"/>
              <a:t>Follow-up</a:t>
            </a:r>
          </a:p>
          <a:p>
            <a:r>
              <a:rPr lang="en-AU" sz="2000" dirty="0"/>
              <a:t>Try using passive forms in essay writing task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Powtoon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000" dirty="0"/>
              <a:t>1. Go to </a:t>
            </a:r>
            <a:r>
              <a:rPr lang="en-AU" sz="2000" dirty="0">
                <a:hlinkClick r:id="rId2"/>
              </a:rPr>
              <a:t>www.powtoon.com</a:t>
            </a:r>
            <a:endParaRPr lang="en-AU" sz="2000" dirty="0"/>
          </a:p>
          <a:p>
            <a:pPr marL="0" indent="0">
              <a:buNone/>
            </a:pPr>
            <a:r>
              <a:rPr lang="en-AU" sz="2000" dirty="0"/>
              <a:t>2. Create a free account with your name and email address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640" y="0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0959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tf10001115</Template>
  <TotalTime>227</TotalTime>
  <Words>522</Words>
  <Application>Microsoft Macintosh PowerPoint</Application>
  <PresentationFormat>Widescreen</PresentationFormat>
  <Paragraphs>90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Parcel</vt:lpstr>
      <vt:lpstr>A practical, beginners’ guide to making videos for the classroom</vt:lpstr>
      <vt:lpstr>A question…</vt:lpstr>
      <vt:lpstr>The next 30 minutes…</vt:lpstr>
      <vt:lpstr>Screencast-o-matic</vt:lpstr>
      <vt:lpstr>PowerPoint Presentation</vt:lpstr>
      <vt:lpstr>How-to…</vt:lpstr>
      <vt:lpstr>And now…</vt:lpstr>
      <vt:lpstr>Powtoon</vt:lpstr>
      <vt:lpstr>Powtoon</vt:lpstr>
      <vt:lpstr>Where videos add value</vt:lpstr>
      <vt:lpstr>Tips</vt:lpstr>
      <vt:lpstr>PowerPoint Presentation</vt:lpstr>
      <vt:lpstr>Links</vt:lpstr>
      <vt:lpstr>References</vt:lpstr>
      <vt:lpstr>thanks</vt:lpstr>
    </vt:vector>
  </TitlesOfParts>
  <Company>The University of Newcastle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Noell</dc:creator>
  <cp:lastModifiedBy>Natalia Soeters</cp:lastModifiedBy>
  <cp:revision>20</cp:revision>
  <dcterms:created xsi:type="dcterms:W3CDTF">2018-07-18T05:44:27Z</dcterms:created>
  <dcterms:modified xsi:type="dcterms:W3CDTF">2018-07-30T06:27:32Z</dcterms:modified>
</cp:coreProperties>
</file>